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notesMasterIdLst>
    <p:notesMasterId r:id="rId47"/>
  </p:notesMasterIdLst>
  <p:sldIdLst>
    <p:sldId id="256" r:id="rId2"/>
    <p:sldId id="302" r:id="rId3"/>
    <p:sldId id="257" r:id="rId4"/>
    <p:sldId id="258" r:id="rId5"/>
    <p:sldId id="303" r:id="rId6"/>
    <p:sldId id="264" r:id="rId7"/>
    <p:sldId id="263" r:id="rId8"/>
    <p:sldId id="259" r:id="rId9"/>
    <p:sldId id="260" r:id="rId10"/>
    <p:sldId id="261" r:id="rId11"/>
    <p:sldId id="262" r:id="rId12"/>
    <p:sldId id="265" r:id="rId13"/>
    <p:sldId id="273" r:id="rId14"/>
    <p:sldId id="267" r:id="rId15"/>
    <p:sldId id="268" r:id="rId16"/>
    <p:sldId id="269" r:id="rId17"/>
    <p:sldId id="270" r:id="rId18"/>
    <p:sldId id="271" r:id="rId19"/>
    <p:sldId id="272" r:id="rId20"/>
    <p:sldId id="274" r:id="rId21"/>
    <p:sldId id="279" r:id="rId22"/>
    <p:sldId id="296" r:id="rId23"/>
    <p:sldId id="301" r:id="rId24"/>
    <p:sldId id="275" r:id="rId25"/>
    <p:sldId id="276" r:id="rId26"/>
    <p:sldId id="297" r:id="rId27"/>
    <p:sldId id="277" r:id="rId28"/>
    <p:sldId id="280" r:id="rId29"/>
    <p:sldId id="300" r:id="rId30"/>
    <p:sldId id="281" r:id="rId31"/>
    <p:sldId id="282" r:id="rId32"/>
    <p:sldId id="283" r:id="rId33"/>
    <p:sldId id="285" r:id="rId34"/>
    <p:sldId id="284" r:id="rId35"/>
    <p:sldId id="286" r:id="rId36"/>
    <p:sldId id="287" r:id="rId37"/>
    <p:sldId id="288" r:id="rId38"/>
    <p:sldId id="289" r:id="rId39"/>
    <p:sldId id="290" r:id="rId40"/>
    <p:sldId id="291" r:id="rId41"/>
    <p:sldId id="292" r:id="rId42"/>
    <p:sldId id="293" r:id="rId43"/>
    <p:sldId id="295" r:id="rId44"/>
    <p:sldId id="294" r:id="rId45"/>
    <p:sldId id="304" r:id="rId4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Açık Stil 1 - Vurgu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Açık Stil 1 - Vurgu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590" autoAdjust="0"/>
  </p:normalViewPr>
  <p:slideViewPr>
    <p:cSldViewPr>
      <p:cViewPr varScale="1">
        <p:scale>
          <a:sx n="70" d="100"/>
          <a:sy n="70" d="100"/>
        </p:scale>
        <p:origin x="1368" y="72"/>
      </p:cViewPr>
      <p:guideLst>
        <p:guide orient="horz" pos="2160"/>
        <p:guide pos="2880"/>
      </p:guideLst>
    </p:cSldViewPr>
  </p:slideViewPr>
  <p:outlineViewPr>
    <p:cViewPr>
      <p:scale>
        <a:sx n="33" d="100"/>
        <a:sy n="33" d="100"/>
      </p:scale>
      <p:origin x="0" y="129516"/>
    </p:cViewPr>
  </p:outlineViewPr>
  <p:notesTextViewPr>
    <p:cViewPr>
      <p:scale>
        <a:sx n="1" d="1"/>
        <a:sy n="1" d="1"/>
      </p:scale>
      <p:origin x="0" y="0"/>
    </p:cViewPr>
  </p:notesTextViewPr>
  <p:notesViewPr>
    <p:cSldViewPr>
      <p:cViewPr varScale="1">
        <p:scale>
          <a:sx n="54" d="100"/>
          <a:sy n="54" d="100"/>
        </p:scale>
        <p:origin x="-279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15E6DA-0D70-4A5A-BB3F-349A9F95B1FF}" type="doc">
      <dgm:prSet loTypeId="urn:microsoft.com/office/officeart/2005/8/layout/orgChart1" loCatId="hierarchy" qsTypeId="urn:microsoft.com/office/officeart/2005/8/quickstyle/simple2" qsCatId="simple" csTypeId="urn:microsoft.com/office/officeart/2005/8/colors/colorful2" csCatId="colorful" phldr="1"/>
      <dgm:spPr/>
      <dgm:t>
        <a:bodyPr/>
        <a:lstStyle/>
        <a:p>
          <a:endParaRPr lang="tr-TR"/>
        </a:p>
      </dgm:t>
    </dgm:pt>
    <dgm:pt modelId="{A0ECA76E-195D-4831-B186-20B6E05B2704}">
      <dgm:prSet phldrT="[Metin]" custT="1">
        <dgm:style>
          <a:lnRef idx="0">
            <a:schemeClr val="accent2"/>
          </a:lnRef>
          <a:fillRef idx="3">
            <a:schemeClr val="accent2"/>
          </a:fillRef>
          <a:effectRef idx="3">
            <a:schemeClr val="accent2"/>
          </a:effectRef>
          <a:fontRef idx="minor">
            <a:schemeClr val="lt1"/>
          </a:fontRef>
        </dgm:style>
      </dgm:prSet>
      <dgm:spPr/>
      <dgm:t>
        <a:bodyPr/>
        <a:lstStyle/>
        <a:p>
          <a:r>
            <a:rPr lang="tr-TR" sz="1600" b="1" smtClean="0">
              <a:solidFill>
                <a:schemeClr val="tx1"/>
              </a:solidFill>
              <a:latin typeface="Cambria" pitchFamily="18" charset="0"/>
            </a:rPr>
            <a:t>Tarih Devirleri</a:t>
          </a:r>
          <a:endParaRPr lang="tr-TR" sz="1600" b="1" dirty="0">
            <a:solidFill>
              <a:schemeClr val="tx1"/>
            </a:solidFill>
            <a:latin typeface="Cambria" pitchFamily="18" charset="0"/>
          </a:endParaRPr>
        </a:p>
      </dgm:t>
    </dgm:pt>
    <dgm:pt modelId="{224A4962-F5D0-46C3-8C36-5559FF16C20C}" type="parTrans" cxnId="{92CCEE1C-55EC-4E3D-818A-63F9C43F0BA0}">
      <dgm:prSet/>
      <dgm:spPr/>
      <dgm:t>
        <a:bodyPr/>
        <a:lstStyle/>
        <a:p>
          <a:endParaRPr lang="tr-TR" sz="2000" b="1">
            <a:solidFill>
              <a:schemeClr val="tx1"/>
            </a:solidFill>
            <a:latin typeface="Cambria" pitchFamily="18" charset="0"/>
          </a:endParaRPr>
        </a:p>
      </dgm:t>
    </dgm:pt>
    <dgm:pt modelId="{B03FE099-6ADC-4D6D-A800-A756E41CBABD}" type="sibTrans" cxnId="{92CCEE1C-55EC-4E3D-818A-63F9C43F0BA0}">
      <dgm:prSet/>
      <dgm:spPr/>
      <dgm:t>
        <a:bodyPr/>
        <a:lstStyle/>
        <a:p>
          <a:endParaRPr lang="tr-TR" sz="2000" b="1">
            <a:solidFill>
              <a:schemeClr val="tx1"/>
            </a:solidFill>
            <a:latin typeface="Cambria" pitchFamily="18" charset="0"/>
          </a:endParaRPr>
        </a:p>
      </dgm:t>
    </dgm:pt>
    <dgm:pt modelId="{4C88D716-126D-4557-A14B-B5C2E44865DE}">
      <dgm:prSet phldrT="[Metin]" custT="1"/>
      <dgm:spPr>
        <a:solidFill>
          <a:schemeClr val="bg1">
            <a:lumMod val="95000"/>
          </a:schemeClr>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tr-TR" sz="1600" b="1" dirty="0" smtClean="0">
              <a:solidFill>
                <a:schemeClr val="tx1"/>
              </a:solidFill>
              <a:latin typeface="Cambria" pitchFamily="18" charset="0"/>
            </a:rPr>
            <a:t>İlk Çağ</a:t>
          </a:r>
        </a:p>
        <a:p>
          <a:pPr marL="0" marR="0" indent="0" defTabSz="914400" eaLnBrk="1" fontAlgn="auto" latinLnBrk="0" hangingPunct="1">
            <a:lnSpc>
              <a:spcPct val="100000"/>
            </a:lnSpc>
            <a:spcBef>
              <a:spcPts val="0"/>
            </a:spcBef>
            <a:spcAft>
              <a:spcPts val="0"/>
            </a:spcAft>
            <a:buClrTx/>
            <a:buSzTx/>
            <a:buFontTx/>
            <a:buNone/>
            <a:tabLst/>
            <a:defRPr/>
          </a:pPr>
          <a:r>
            <a:rPr lang="tr-TR" sz="1600" b="0" dirty="0" smtClean="0">
              <a:solidFill>
                <a:schemeClr val="tx1"/>
              </a:solidFill>
              <a:latin typeface="Cambria" pitchFamily="18" charset="0"/>
            </a:rPr>
            <a:t>Yazının bulunması</a:t>
          </a:r>
        </a:p>
        <a:p>
          <a:pPr defTabSz="488950">
            <a:lnSpc>
              <a:spcPct val="90000"/>
            </a:lnSpc>
            <a:spcBef>
              <a:spcPct val="0"/>
            </a:spcBef>
            <a:spcAft>
              <a:spcPct val="35000"/>
            </a:spcAft>
          </a:pPr>
          <a:endParaRPr lang="tr-TR" sz="1600" b="1" dirty="0">
            <a:solidFill>
              <a:schemeClr val="tx1"/>
            </a:solidFill>
            <a:latin typeface="Cambria" pitchFamily="18" charset="0"/>
          </a:endParaRPr>
        </a:p>
      </dgm:t>
    </dgm:pt>
    <dgm:pt modelId="{AB759B49-C64A-49E8-B09F-CE680CF1378D}" type="parTrans" cxnId="{73CAE6C3-797F-4F10-BB9F-9B86729E0C02}">
      <dgm:prSet/>
      <dgm:spPr/>
      <dgm:t>
        <a:bodyPr/>
        <a:lstStyle/>
        <a:p>
          <a:endParaRPr lang="tr-TR" sz="2000" b="1">
            <a:solidFill>
              <a:schemeClr val="tx1"/>
            </a:solidFill>
            <a:latin typeface="Cambria" pitchFamily="18" charset="0"/>
          </a:endParaRPr>
        </a:p>
      </dgm:t>
    </dgm:pt>
    <dgm:pt modelId="{D855FC92-2C1E-4BB1-A375-490ECD939F2B}" type="sibTrans" cxnId="{73CAE6C3-797F-4F10-BB9F-9B86729E0C02}">
      <dgm:prSet/>
      <dgm:spPr/>
      <dgm:t>
        <a:bodyPr/>
        <a:lstStyle/>
        <a:p>
          <a:endParaRPr lang="tr-TR" sz="2000" b="1">
            <a:solidFill>
              <a:schemeClr val="tx1"/>
            </a:solidFill>
            <a:latin typeface="Cambria" pitchFamily="18" charset="0"/>
          </a:endParaRPr>
        </a:p>
      </dgm:t>
    </dgm:pt>
    <dgm:pt modelId="{D0F5216F-C800-4537-904E-4C677A5A9779}">
      <dgm:prSet phldrT="[Metin]" custT="1"/>
      <dgm:spPr>
        <a:solidFill>
          <a:schemeClr val="bg1">
            <a:lumMod val="95000"/>
          </a:schemeClr>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tr-TR" sz="1600" b="1" smtClean="0">
              <a:solidFill>
                <a:schemeClr val="tx1"/>
              </a:solidFill>
              <a:latin typeface="Cambria" pitchFamily="18" charset="0"/>
            </a:rPr>
            <a:t>Orta Çağ</a:t>
          </a:r>
        </a:p>
        <a:p>
          <a:pPr marL="0" marR="0" indent="0" defTabSz="914400" eaLnBrk="1" fontAlgn="auto" latinLnBrk="0" hangingPunct="1">
            <a:lnSpc>
              <a:spcPct val="100000"/>
            </a:lnSpc>
            <a:spcBef>
              <a:spcPts val="0"/>
            </a:spcBef>
            <a:spcAft>
              <a:spcPts val="0"/>
            </a:spcAft>
            <a:buClrTx/>
            <a:buSzTx/>
            <a:buFontTx/>
            <a:buNone/>
            <a:tabLst/>
            <a:defRPr/>
          </a:pPr>
          <a:r>
            <a:rPr lang="tr-TR" sz="1600" b="0" smtClean="0">
              <a:solidFill>
                <a:schemeClr val="tx1"/>
              </a:solidFill>
              <a:latin typeface="Cambria" pitchFamily="18" charset="0"/>
            </a:rPr>
            <a:t>Kavimler göçü</a:t>
          </a:r>
        </a:p>
        <a:p>
          <a:pPr defTabSz="488950">
            <a:lnSpc>
              <a:spcPct val="90000"/>
            </a:lnSpc>
            <a:spcBef>
              <a:spcPct val="0"/>
            </a:spcBef>
            <a:spcAft>
              <a:spcPct val="35000"/>
            </a:spcAft>
          </a:pPr>
          <a:endParaRPr lang="tr-TR" sz="1600" b="1" dirty="0">
            <a:solidFill>
              <a:schemeClr val="tx1"/>
            </a:solidFill>
            <a:latin typeface="Cambria" pitchFamily="18" charset="0"/>
          </a:endParaRPr>
        </a:p>
      </dgm:t>
    </dgm:pt>
    <dgm:pt modelId="{38C58820-D68D-4FF9-802C-C8215228F38C}" type="parTrans" cxnId="{2BA271B8-D33B-4640-A8DB-ACCAE5A22272}">
      <dgm:prSet/>
      <dgm:spPr/>
      <dgm:t>
        <a:bodyPr/>
        <a:lstStyle/>
        <a:p>
          <a:endParaRPr lang="tr-TR" sz="2000" b="1">
            <a:solidFill>
              <a:schemeClr val="tx1"/>
            </a:solidFill>
            <a:latin typeface="Cambria" pitchFamily="18" charset="0"/>
          </a:endParaRPr>
        </a:p>
      </dgm:t>
    </dgm:pt>
    <dgm:pt modelId="{460B190F-5723-4AA2-864C-9F97D31F74D7}" type="sibTrans" cxnId="{2BA271B8-D33B-4640-A8DB-ACCAE5A22272}">
      <dgm:prSet/>
      <dgm:spPr/>
      <dgm:t>
        <a:bodyPr/>
        <a:lstStyle/>
        <a:p>
          <a:endParaRPr lang="tr-TR" sz="2000" b="1">
            <a:solidFill>
              <a:schemeClr val="tx1"/>
            </a:solidFill>
            <a:latin typeface="Cambria" pitchFamily="18" charset="0"/>
          </a:endParaRPr>
        </a:p>
      </dgm:t>
    </dgm:pt>
    <dgm:pt modelId="{3A892AD2-B504-467A-9C84-C4A7C2C821CB}">
      <dgm:prSet phldrT="[Metin]" custT="1"/>
      <dgm:spPr>
        <a:solidFill>
          <a:schemeClr val="bg1">
            <a:lumMod val="95000"/>
          </a:schemeClr>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tr-TR" sz="1600" b="1" smtClean="0">
              <a:solidFill>
                <a:schemeClr val="tx1"/>
              </a:solidFill>
              <a:latin typeface="Cambria" pitchFamily="18" charset="0"/>
            </a:rPr>
            <a:t>Yeni Çağ</a:t>
          </a:r>
        </a:p>
        <a:p>
          <a:pPr marL="0" marR="0" indent="0" defTabSz="914400" eaLnBrk="1" fontAlgn="auto" latinLnBrk="0" hangingPunct="1">
            <a:lnSpc>
              <a:spcPct val="100000"/>
            </a:lnSpc>
            <a:spcBef>
              <a:spcPts val="0"/>
            </a:spcBef>
            <a:spcAft>
              <a:spcPts val="0"/>
            </a:spcAft>
            <a:buClrTx/>
            <a:buSzTx/>
            <a:buFontTx/>
            <a:buNone/>
            <a:tabLst/>
            <a:defRPr/>
          </a:pPr>
          <a:r>
            <a:rPr lang="tr-TR" sz="1600" b="0" smtClean="0">
              <a:solidFill>
                <a:schemeClr val="tx1"/>
              </a:solidFill>
              <a:latin typeface="Cambria" pitchFamily="18" charset="0"/>
            </a:rPr>
            <a:t>İstanbul’un Fethi</a:t>
          </a:r>
        </a:p>
        <a:p>
          <a:pPr defTabSz="488950">
            <a:lnSpc>
              <a:spcPct val="90000"/>
            </a:lnSpc>
            <a:spcBef>
              <a:spcPct val="0"/>
            </a:spcBef>
            <a:spcAft>
              <a:spcPct val="35000"/>
            </a:spcAft>
          </a:pPr>
          <a:endParaRPr lang="tr-TR" sz="1600" b="1" dirty="0">
            <a:solidFill>
              <a:schemeClr val="tx1"/>
            </a:solidFill>
            <a:latin typeface="Cambria" pitchFamily="18" charset="0"/>
          </a:endParaRPr>
        </a:p>
      </dgm:t>
    </dgm:pt>
    <dgm:pt modelId="{D69A2385-9BF9-4ABC-871C-00A913064648}" type="parTrans" cxnId="{B28C3B96-CEFC-462A-B04B-D202D7077260}">
      <dgm:prSet/>
      <dgm:spPr/>
      <dgm:t>
        <a:bodyPr/>
        <a:lstStyle/>
        <a:p>
          <a:endParaRPr lang="tr-TR" sz="2000" b="1">
            <a:solidFill>
              <a:schemeClr val="tx1"/>
            </a:solidFill>
            <a:latin typeface="Cambria" pitchFamily="18" charset="0"/>
          </a:endParaRPr>
        </a:p>
      </dgm:t>
    </dgm:pt>
    <dgm:pt modelId="{F138BAB1-6517-4BFD-B3C2-F64564423363}" type="sibTrans" cxnId="{B28C3B96-CEFC-462A-B04B-D202D7077260}">
      <dgm:prSet/>
      <dgm:spPr/>
      <dgm:t>
        <a:bodyPr/>
        <a:lstStyle/>
        <a:p>
          <a:endParaRPr lang="tr-TR" sz="2000" b="1">
            <a:solidFill>
              <a:schemeClr val="tx1"/>
            </a:solidFill>
            <a:latin typeface="Cambria" pitchFamily="18" charset="0"/>
          </a:endParaRPr>
        </a:p>
      </dgm:t>
    </dgm:pt>
    <dgm:pt modelId="{1DFE0754-2BBE-433E-BFC5-9DDF84DB7D32}">
      <dgm:prSet phldrT="[Metin]" custT="1"/>
      <dgm:spPr>
        <a:solidFill>
          <a:schemeClr val="bg1">
            <a:lumMod val="95000"/>
          </a:schemeClr>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tr-TR" sz="1600" b="1" smtClean="0">
              <a:solidFill>
                <a:schemeClr val="tx1"/>
              </a:solidFill>
              <a:latin typeface="Cambria" pitchFamily="18" charset="0"/>
            </a:rPr>
            <a:t>Yakın Çağ</a:t>
          </a:r>
        </a:p>
        <a:p>
          <a:pPr marL="0" marR="0" indent="0" defTabSz="914400" eaLnBrk="1" fontAlgn="auto" latinLnBrk="0" hangingPunct="1">
            <a:lnSpc>
              <a:spcPct val="100000"/>
            </a:lnSpc>
            <a:spcBef>
              <a:spcPts val="0"/>
            </a:spcBef>
            <a:spcAft>
              <a:spcPts val="0"/>
            </a:spcAft>
            <a:buClrTx/>
            <a:buSzTx/>
            <a:buFontTx/>
            <a:buNone/>
            <a:tabLst/>
            <a:defRPr/>
          </a:pPr>
          <a:r>
            <a:rPr lang="tr-TR" sz="1600" b="0" smtClean="0">
              <a:solidFill>
                <a:schemeClr val="tx1"/>
              </a:solidFill>
              <a:latin typeface="Cambria" pitchFamily="18" charset="0"/>
            </a:rPr>
            <a:t>Fransız İhtilali</a:t>
          </a:r>
        </a:p>
        <a:p>
          <a:pPr defTabSz="488950">
            <a:lnSpc>
              <a:spcPct val="90000"/>
            </a:lnSpc>
            <a:spcBef>
              <a:spcPct val="0"/>
            </a:spcBef>
            <a:spcAft>
              <a:spcPct val="35000"/>
            </a:spcAft>
          </a:pPr>
          <a:endParaRPr lang="tr-TR" sz="1600" b="1" dirty="0">
            <a:solidFill>
              <a:schemeClr val="tx1"/>
            </a:solidFill>
            <a:latin typeface="Cambria" pitchFamily="18" charset="0"/>
          </a:endParaRPr>
        </a:p>
      </dgm:t>
    </dgm:pt>
    <dgm:pt modelId="{3110E589-B43D-49B9-9A86-A2F27DD30707}" type="parTrans" cxnId="{693E55D3-A551-41B0-89E6-B90DB93CFC65}">
      <dgm:prSet/>
      <dgm:spPr/>
      <dgm:t>
        <a:bodyPr/>
        <a:lstStyle/>
        <a:p>
          <a:endParaRPr lang="tr-TR" sz="2000" b="1">
            <a:solidFill>
              <a:schemeClr val="tx1"/>
            </a:solidFill>
            <a:latin typeface="Cambria" pitchFamily="18" charset="0"/>
          </a:endParaRPr>
        </a:p>
      </dgm:t>
    </dgm:pt>
    <dgm:pt modelId="{76B2A27B-F428-4B1C-9E67-E8DC5ECA39B1}" type="sibTrans" cxnId="{693E55D3-A551-41B0-89E6-B90DB93CFC65}">
      <dgm:prSet/>
      <dgm:spPr/>
      <dgm:t>
        <a:bodyPr/>
        <a:lstStyle/>
        <a:p>
          <a:endParaRPr lang="tr-TR" sz="2000" b="1">
            <a:solidFill>
              <a:schemeClr val="tx1"/>
            </a:solidFill>
            <a:latin typeface="Cambria" pitchFamily="18" charset="0"/>
          </a:endParaRPr>
        </a:p>
      </dgm:t>
    </dgm:pt>
    <dgm:pt modelId="{2F83DE48-171A-4281-B94C-83191D158EEF}">
      <dgm:prSet phldrT="[Metin]" custT="1">
        <dgm:style>
          <a:lnRef idx="0">
            <a:schemeClr val="accent5"/>
          </a:lnRef>
          <a:fillRef idx="3">
            <a:schemeClr val="accent5"/>
          </a:fillRef>
          <a:effectRef idx="3">
            <a:schemeClr val="accent5"/>
          </a:effectRef>
          <a:fontRef idx="minor">
            <a:schemeClr val="lt1"/>
          </a:fontRef>
        </dgm:style>
      </dgm:prSe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tr-TR" sz="1600" b="1" dirty="0" smtClean="0">
              <a:latin typeface="Cambria" pitchFamily="18" charset="0"/>
            </a:rPr>
            <a:t>Bilgi ve Teknoloji Çağı</a:t>
          </a:r>
        </a:p>
        <a:p>
          <a:pPr defTabSz="533400">
            <a:lnSpc>
              <a:spcPct val="90000"/>
            </a:lnSpc>
            <a:spcBef>
              <a:spcPct val="0"/>
            </a:spcBef>
            <a:spcAft>
              <a:spcPct val="35000"/>
            </a:spcAft>
          </a:pPr>
          <a:endParaRPr lang="tr-TR" sz="1600" b="1" dirty="0">
            <a:latin typeface="Cambria" pitchFamily="18" charset="0"/>
          </a:endParaRPr>
        </a:p>
      </dgm:t>
    </dgm:pt>
    <dgm:pt modelId="{6CB9F3A9-3325-47C5-A5FF-A785D4497953}" type="parTrans" cxnId="{66F4A9E8-A2DE-4C10-978F-C8B771584F70}">
      <dgm:prSet/>
      <dgm:spPr/>
      <dgm:t>
        <a:bodyPr/>
        <a:lstStyle/>
        <a:p>
          <a:endParaRPr lang="tr-TR" sz="2000" b="1">
            <a:solidFill>
              <a:schemeClr val="tx1"/>
            </a:solidFill>
            <a:latin typeface="Cambria" pitchFamily="18" charset="0"/>
          </a:endParaRPr>
        </a:p>
      </dgm:t>
    </dgm:pt>
    <dgm:pt modelId="{F72D7793-9D5C-48E2-AD89-6040295BD1C3}" type="sibTrans" cxnId="{66F4A9E8-A2DE-4C10-978F-C8B771584F70}">
      <dgm:prSet/>
      <dgm:spPr/>
      <dgm:t>
        <a:bodyPr/>
        <a:lstStyle/>
        <a:p>
          <a:endParaRPr lang="tr-TR" sz="2000" b="1">
            <a:solidFill>
              <a:schemeClr val="tx1"/>
            </a:solidFill>
            <a:latin typeface="Cambria" pitchFamily="18" charset="0"/>
          </a:endParaRPr>
        </a:p>
      </dgm:t>
    </dgm:pt>
    <dgm:pt modelId="{318CDFBE-1E3A-43DD-B64A-AF3FE2B48274}" type="pres">
      <dgm:prSet presAssocID="{AB15E6DA-0D70-4A5A-BB3F-349A9F95B1FF}" presName="hierChild1" presStyleCnt="0">
        <dgm:presLayoutVars>
          <dgm:orgChart val="1"/>
          <dgm:chPref val="1"/>
          <dgm:dir/>
          <dgm:animOne val="branch"/>
          <dgm:animLvl val="lvl"/>
          <dgm:resizeHandles/>
        </dgm:presLayoutVars>
      </dgm:prSet>
      <dgm:spPr/>
      <dgm:t>
        <a:bodyPr/>
        <a:lstStyle/>
        <a:p>
          <a:endParaRPr lang="tr-TR"/>
        </a:p>
      </dgm:t>
    </dgm:pt>
    <dgm:pt modelId="{60F06206-BF9A-497F-AE66-7D168E14E0A6}" type="pres">
      <dgm:prSet presAssocID="{A0ECA76E-195D-4831-B186-20B6E05B2704}" presName="hierRoot1" presStyleCnt="0">
        <dgm:presLayoutVars>
          <dgm:hierBranch val="init"/>
        </dgm:presLayoutVars>
      </dgm:prSet>
      <dgm:spPr/>
      <dgm:t>
        <a:bodyPr/>
        <a:lstStyle/>
        <a:p>
          <a:endParaRPr lang="tr-TR"/>
        </a:p>
      </dgm:t>
    </dgm:pt>
    <dgm:pt modelId="{32EEB81D-691D-4BBA-A051-0A57CB9EF1DE}" type="pres">
      <dgm:prSet presAssocID="{A0ECA76E-195D-4831-B186-20B6E05B2704}" presName="rootComposite1" presStyleCnt="0"/>
      <dgm:spPr/>
      <dgm:t>
        <a:bodyPr/>
        <a:lstStyle/>
        <a:p>
          <a:endParaRPr lang="tr-TR"/>
        </a:p>
      </dgm:t>
    </dgm:pt>
    <dgm:pt modelId="{43172E4D-F766-4B15-BD92-902A0CF6C883}" type="pres">
      <dgm:prSet presAssocID="{A0ECA76E-195D-4831-B186-20B6E05B2704}" presName="rootText1" presStyleLbl="node0" presStyleIdx="0" presStyleCnt="1" custScaleY="134115">
        <dgm:presLayoutVars>
          <dgm:chPref val="3"/>
        </dgm:presLayoutVars>
      </dgm:prSet>
      <dgm:spPr/>
      <dgm:t>
        <a:bodyPr/>
        <a:lstStyle/>
        <a:p>
          <a:endParaRPr lang="tr-TR"/>
        </a:p>
      </dgm:t>
    </dgm:pt>
    <dgm:pt modelId="{EB406918-D3C7-434C-9280-D8F021FBAD29}" type="pres">
      <dgm:prSet presAssocID="{A0ECA76E-195D-4831-B186-20B6E05B2704}" presName="rootConnector1" presStyleLbl="node1" presStyleIdx="0" presStyleCnt="0"/>
      <dgm:spPr/>
      <dgm:t>
        <a:bodyPr/>
        <a:lstStyle/>
        <a:p>
          <a:endParaRPr lang="tr-TR"/>
        </a:p>
      </dgm:t>
    </dgm:pt>
    <dgm:pt modelId="{EAEEA997-D73A-49A7-98C7-64A5370D9C1C}" type="pres">
      <dgm:prSet presAssocID="{A0ECA76E-195D-4831-B186-20B6E05B2704}" presName="hierChild2" presStyleCnt="0"/>
      <dgm:spPr/>
      <dgm:t>
        <a:bodyPr/>
        <a:lstStyle/>
        <a:p>
          <a:endParaRPr lang="tr-TR"/>
        </a:p>
      </dgm:t>
    </dgm:pt>
    <dgm:pt modelId="{86C64825-C153-42E9-8558-45E52215ECFA}" type="pres">
      <dgm:prSet presAssocID="{AB759B49-C64A-49E8-B09F-CE680CF1378D}" presName="Name37" presStyleLbl="parChTrans1D2" presStyleIdx="0" presStyleCnt="5"/>
      <dgm:spPr/>
      <dgm:t>
        <a:bodyPr/>
        <a:lstStyle/>
        <a:p>
          <a:endParaRPr lang="tr-TR"/>
        </a:p>
      </dgm:t>
    </dgm:pt>
    <dgm:pt modelId="{787035D0-92F9-4680-B080-DDA8F4DE492B}" type="pres">
      <dgm:prSet presAssocID="{4C88D716-126D-4557-A14B-B5C2E44865DE}" presName="hierRoot2" presStyleCnt="0">
        <dgm:presLayoutVars>
          <dgm:hierBranch val="init"/>
        </dgm:presLayoutVars>
      </dgm:prSet>
      <dgm:spPr/>
      <dgm:t>
        <a:bodyPr/>
        <a:lstStyle/>
        <a:p>
          <a:endParaRPr lang="tr-TR"/>
        </a:p>
      </dgm:t>
    </dgm:pt>
    <dgm:pt modelId="{90C90897-85FA-402A-B449-55581996D20C}" type="pres">
      <dgm:prSet presAssocID="{4C88D716-126D-4557-A14B-B5C2E44865DE}" presName="rootComposite" presStyleCnt="0"/>
      <dgm:spPr/>
      <dgm:t>
        <a:bodyPr/>
        <a:lstStyle/>
        <a:p>
          <a:endParaRPr lang="tr-TR"/>
        </a:p>
      </dgm:t>
    </dgm:pt>
    <dgm:pt modelId="{BEB20894-B10D-42F5-A57D-5BAAA6DE388A}" type="pres">
      <dgm:prSet presAssocID="{4C88D716-126D-4557-A14B-B5C2E44865DE}" presName="rootText" presStyleLbl="node2" presStyleIdx="0" presStyleCnt="5" custScaleY="165289">
        <dgm:presLayoutVars>
          <dgm:chPref val="3"/>
        </dgm:presLayoutVars>
      </dgm:prSet>
      <dgm:spPr/>
      <dgm:t>
        <a:bodyPr/>
        <a:lstStyle/>
        <a:p>
          <a:endParaRPr lang="tr-TR"/>
        </a:p>
      </dgm:t>
    </dgm:pt>
    <dgm:pt modelId="{DA27E37D-6C59-40B4-ABD5-FC0CBF6DFCCF}" type="pres">
      <dgm:prSet presAssocID="{4C88D716-126D-4557-A14B-B5C2E44865DE}" presName="rootConnector" presStyleLbl="node2" presStyleIdx="0" presStyleCnt="5"/>
      <dgm:spPr/>
      <dgm:t>
        <a:bodyPr/>
        <a:lstStyle/>
        <a:p>
          <a:endParaRPr lang="tr-TR"/>
        </a:p>
      </dgm:t>
    </dgm:pt>
    <dgm:pt modelId="{33E54133-6E81-48AA-A64A-AAC720FBB884}" type="pres">
      <dgm:prSet presAssocID="{4C88D716-126D-4557-A14B-B5C2E44865DE}" presName="hierChild4" presStyleCnt="0"/>
      <dgm:spPr/>
      <dgm:t>
        <a:bodyPr/>
        <a:lstStyle/>
        <a:p>
          <a:endParaRPr lang="tr-TR"/>
        </a:p>
      </dgm:t>
    </dgm:pt>
    <dgm:pt modelId="{991B12DE-CEDB-4572-80F3-C9D44668B125}" type="pres">
      <dgm:prSet presAssocID="{4C88D716-126D-4557-A14B-B5C2E44865DE}" presName="hierChild5" presStyleCnt="0"/>
      <dgm:spPr/>
      <dgm:t>
        <a:bodyPr/>
        <a:lstStyle/>
        <a:p>
          <a:endParaRPr lang="tr-TR"/>
        </a:p>
      </dgm:t>
    </dgm:pt>
    <dgm:pt modelId="{E1D19293-B4FD-4FB6-9736-A35A640581E4}" type="pres">
      <dgm:prSet presAssocID="{38C58820-D68D-4FF9-802C-C8215228F38C}" presName="Name37" presStyleLbl="parChTrans1D2" presStyleIdx="1" presStyleCnt="5"/>
      <dgm:spPr/>
      <dgm:t>
        <a:bodyPr/>
        <a:lstStyle/>
        <a:p>
          <a:endParaRPr lang="tr-TR"/>
        </a:p>
      </dgm:t>
    </dgm:pt>
    <dgm:pt modelId="{1AF94E3B-10E2-4980-9A1D-611329105B6F}" type="pres">
      <dgm:prSet presAssocID="{D0F5216F-C800-4537-904E-4C677A5A9779}" presName="hierRoot2" presStyleCnt="0">
        <dgm:presLayoutVars>
          <dgm:hierBranch val="init"/>
        </dgm:presLayoutVars>
      </dgm:prSet>
      <dgm:spPr/>
      <dgm:t>
        <a:bodyPr/>
        <a:lstStyle/>
        <a:p>
          <a:endParaRPr lang="tr-TR"/>
        </a:p>
      </dgm:t>
    </dgm:pt>
    <dgm:pt modelId="{E798CEA2-07D2-4638-862D-DB467C9C9B31}" type="pres">
      <dgm:prSet presAssocID="{D0F5216F-C800-4537-904E-4C677A5A9779}" presName="rootComposite" presStyleCnt="0"/>
      <dgm:spPr/>
      <dgm:t>
        <a:bodyPr/>
        <a:lstStyle/>
        <a:p>
          <a:endParaRPr lang="tr-TR"/>
        </a:p>
      </dgm:t>
    </dgm:pt>
    <dgm:pt modelId="{683D6383-C632-46B3-B0AC-CCB37AE776F8}" type="pres">
      <dgm:prSet presAssocID="{D0F5216F-C800-4537-904E-4C677A5A9779}" presName="rootText" presStyleLbl="node2" presStyleIdx="1" presStyleCnt="5" custScaleY="165289">
        <dgm:presLayoutVars>
          <dgm:chPref val="3"/>
        </dgm:presLayoutVars>
      </dgm:prSet>
      <dgm:spPr/>
      <dgm:t>
        <a:bodyPr/>
        <a:lstStyle/>
        <a:p>
          <a:endParaRPr lang="tr-TR"/>
        </a:p>
      </dgm:t>
    </dgm:pt>
    <dgm:pt modelId="{3DF66E88-B295-424A-BDD8-C4085DD9195D}" type="pres">
      <dgm:prSet presAssocID="{D0F5216F-C800-4537-904E-4C677A5A9779}" presName="rootConnector" presStyleLbl="node2" presStyleIdx="1" presStyleCnt="5"/>
      <dgm:spPr/>
      <dgm:t>
        <a:bodyPr/>
        <a:lstStyle/>
        <a:p>
          <a:endParaRPr lang="tr-TR"/>
        </a:p>
      </dgm:t>
    </dgm:pt>
    <dgm:pt modelId="{B847FB04-AFC0-489A-9F78-02EA897D7760}" type="pres">
      <dgm:prSet presAssocID="{D0F5216F-C800-4537-904E-4C677A5A9779}" presName="hierChild4" presStyleCnt="0"/>
      <dgm:spPr/>
      <dgm:t>
        <a:bodyPr/>
        <a:lstStyle/>
        <a:p>
          <a:endParaRPr lang="tr-TR"/>
        </a:p>
      </dgm:t>
    </dgm:pt>
    <dgm:pt modelId="{DAEA2B30-BB8C-4176-A437-B2BFB5751F33}" type="pres">
      <dgm:prSet presAssocID="{D0F5216F-C800-4537-904E-4C677A5A9779}" presName="hierChild5" presStyleCnt="0"/>
      <dgm:spPr/>
      <dgm:t>
        <a:bodyPr/>
        <a:lstStyle/>
        <a:p>
          <a:endParaRPr lang="tr-TR"/>
        </a:p>
      </dgm:t>
    </dgm:pt>
    <dgm:pt modelId="{42F70E2B-4AE3-43A2-8887-45E5959505B3}" type="pres">
      <dgm:prSet presAssocID="{D69A2385-9BF9-4ABC-871C-00A913064648}" presName="Name37" presStyleLbl="parChTrans1D2" presStyleIdx="2" presStyleCnt="5"/>
      <dgm:spPr/>
      <dgm:t>
        <a:bodyPr/>
        <a:lstStyle/>
        <a:p>
          <a:endParaRPr lang="tr-TR"/>
        </a:p>
      </dgm:t>
    </dgm:pt>
    <dgm:pt modelId="{5BB45F2B-CCBB-4BB4-973A-BAD8A342E40A}" type="pres">
      <dgm:prSet presAssocID="{3A892AD2-B504-467A-9C84-C4A7C2C821CB}" presName="hierRoot2" presStyleCnt="0">
        <dgm:presLayoutVars>
          <dgm:hierBranch val="init"/>
        </dgm:presLayoutVars>
      </dgm:prSet>
      <dgm:spPr/>
      <dgm:t>
        <a:bodyPr/>
        <a:lstStyle/>
        <a:p>
          <a:endParaRPr lang="tr-TR"/>
        </a:p>
      </dgm:t>
    </dgm:pt>
    <dgm:pt modelId="{248B5866-8C31-434D-ACC7-51FAE1E7185D}" type="pres">
      <dgm:prSet presAssocID="{3A892AD2-B504-467A-9C84-C4A7C2C821CB}" presName="rootComposite" presStyleCnt="0"/>
      <dgm:spPr/>
      <dgm:t>
        <a:bodyPr/>
        <a:lstStyle/>
        <a:p>
          <a:endParaRPr lang="tr-TR"/>
        </a:p>
      </dgm:t>
    </dgm:pt>
    <dgm:pt modelId="{43DEA9B6-0D64-40CE-84F9-EA635EBD529B}" type="pres">
      <dgm:prSet presAssocID="{3A892AD2-B504-467A-9C84-C4A7C2C821CB}" presName="rootText" presStyleLbl="node2" presStyleIdx="2" presStyleCnt="5" custScaleY="167316">
        <dgm:presLayoutVars>
          <dgm:chPref val="3"/>
        </dgm:presLayoutVars>
      </dgm:prSet>
      <dgm:spPr/>
      <dgm:t>
        <a:bodyPr/>
        <a:lstStyle/>
        <a:p>
          <a:endParaRPr lang="tr-TR"/>
        </a:p>
      </dgm:t>
    </dgm:pt>
    <dgm:pt modelId="{65605246-5712-455D-A01A-124C4C534AE5}" type="pres">
      <dgm:prSet presAssocID="{3A892AD2-B504-467A-9C84-C4A7C2C821CB}" presName="rootConnector" presStyleLbl="node2" presStyleIdx="2" presStyleCnt="5"/>
      <dgm:spPr/>
      <dgm:t>
        <a:bodyPr/>
        <a:lstStyle/>
        <a:p>
          <a:endParaRPr lang="tr-TR"/>
        </a:p>
      </dgm:t>
    </dgm:pt>
    <dgm:pt modelId="{E7967D1F-51D2-4F3A-9B81-AEA613C77342}" type="pres">
      <dgm:prSet presAssocID="{3A892AD2-B504-467A-9C84-C4A7C2C821CB}" presName="hierChild4" presStyleCnt="0"/>
      <dgm:spPr/>
      <dgm:t>
        <a:bodyPr/>
        <a:lstStyle/>
        <a:p>
          <a:endParaRPr lang="tr-TR"/>
        </a:p>
      </dgm:t>
    </dgm:pt>
    <dgm:pt modelId="{5A473CCF-F487-4200-BA53-177ECD828714}" type="pres">
      <dgm:prSet presAssocID="{3A892AD2-B504-467A-9C84-C4A7C2C821CB}" presName="hierChild5" presStyleCnt="0"/>
      <dgm:spPr/>
      <dgm:t>
        <a:bodyPr/>
        <a:lstStyle/>
        <a:p>
          <a:endParaRPr lang="tr-TR"/>
        </a:p>
      </dgm:t>
    </dgm:pt>
    <dgm:pt modelId="{6A10D653-3028-4826-B784-ED273F279885}" type="pres">
      <dgm:prSet presAssocID="{3110E589-B43D-49B9-9A86-A2F27DD30707}" presName="Name37" presStyleLbl="parChTrans1D2" presStyleIdx="3" presStyleCnt="5"/>
      <dgm:spPr/>
      <dgm:t>
        <a:bodyPr/>
        <a:lstStyle/>
        <a:p>
          <a:endParaRPr lang="tr-TR"/>
        </a:p>
      </dgm:t>
    </dgm:pt>
    <dgm:pt modelId="{BA48B996-D757-4FC9-8D4B-F971DBFE1257}" type="pres">
      <dgm:prSet presAssocID="{1DFE0754-2BBE-433E-BFC5-9DDF84DB7D32}" presName="hierRoot2" presStyleCnt="0">
        <dgm:presLayoutVars>
          <dgm:hierBranch val="init"/>
        </dgm:presLayoutVars>
      </dgm:prSet>
      <dgm:spPr/>
      <dgm:t>
        <a:bodyPr/>
        <a:lstStyle/>
        <a:p>
          <a:endParaRPr lang="tr-TR"/>
        </a:p>
      </dgm:t>
    </dgm:pt>
    <dgm:pt modelId="{861520DA-7D19-4472-8BC1-707346EC33BC}" type="pres">
      <dgm:prSet presAssocID="{1DFE0754-2BBE-433E-BFC5-9DDF84DB7D32}" presName="rootComposite" presStyleCnt="0"/>
      <dgm:spPr/>
      <dgm:t>
        <a:bodyPr/>
        <a:lstStyle/>
        <a:p>
          <a:endParaRPr lang="tr-TR"/>
        </a:p>
      </dgm:t>
    </dgm:pt>
    <dgm:pt modelId="{4B60946B-F98D-49E8-8D22-94EFD02D58E0}" type="pres">
      <dgm:prSet presAssocID="{1DFE0754-2BBE-433E-BFC5-9DDF84DB7D32}" presName="rootText" presStyleLbl="node2" presStyleIdx="3" presStyleCnt="5" custScaleY="163261">
        <dgm:presLayoutVars>
          <dgm:chPref val="3"/>
        </dgm:presLayoutVars>
      </dgm:prSet>
      <dgm:spPr/>
      <dgm:t>
        <a:bodyPr/>
        <a:lstStyle/>
        <a:p>
          <a:endParaRPr lang="tr-TR"/>
        </a:p>
      </dgm:t>
    </dgm:pt>
    <dgm:pt modelId="{4689CFAD-C5F1-4883-A939-AC2349FCBC0B}" type="pres">
      <dgm:prSet presAssocID="{1DFE0754-2BBE-433E-BFC5-9DDF84DB7D32}" presName="rootConnector" presStyleLbl="node2" presStyleIdx="3" presStyleCnt="5"/>
      <dgm:spPr/>
      <dgm:t>
        <a:bodyPr/>
        <a:lstStyle/>
        <a:p>
          <a:endParaRPr lang="tr-TR"/>
        </a:p>
      </dgm:t>
    </dgm:pt>
    <dgm:pt modelId="{758F948C-DEB1-4AB9-B674-E32B05C65599}" type="pres">
      <dgm:prSet presAssocID="{1DFE0754-2BBE-433E-BFC5-9DDF84DB7D32}" presName="hierChild4" presStyleCnt="0"/>
      <dgm:spPr/>
      <dgm:t>
        <a:bodyPr/>
        <a:lstStyle/>
        <a:p>
          <a:endParaRPr lang="tr-TR"/>
        </a:p>
      </dgm:t>
    </dgm:pt>
    <dgm:pt modelId="{5FDBA20F-C968-439A-AC57-C2BE226D1C96}" type="pres">
      <dgm:prSet presAssocID="{1DFE0754-2BBE-433E-BFC5-9DDF84DB7D32}" presName="hierChild5" presStyleCnt="0"/>
      <dgm:spPr/>
      <dgm:t>
        <a:bodyPr/>
        <a:lstStyle/>
        <a:p>
          <a:endParaRPr lang="tr-TR"/>
        </a:p>
      </dgm:t>
    </dgm:pt>
    <dgm:pt modelId="{1F94B759-BB7A-48D2-9F14-A38FFB20E30E}" type="pres">
      <dgm:prSet presAssocID="{6CB9F3A9-3325-47C5-A5FF-A785D4497953}" presName="Name37" presStyleLbl="parChTrans1D2" presStyleIdx="4" presStyleCnt="5"/>
      <dgm:spPr/>
      <dgm:t>
        <a:bodyPr/>
        <a:lstStyle/>
        <a:p>
          <a:endParaRPr lang="tr-TR"/>
        </a:p>
      </dgm:t>
    </dgm:pt>
    <dgm:pt modelId="{254D1BD6-32F6-4F5E-A573-1316EBD8C176}" type="pres">
      <dgm:prSet presAssocID="{2F83DE48-171A-4281-B94C-83191D158EEF}" presName="hierRoot2" presStyleCnt="0">
        <dgm:presLayoutVars>
          <dgm:hierBranch val="init"/>
        </dgm:presLayoutVars>
      </dgm:prSet>
      <dgm:spPr/>
      <dgm:t>
        <a:bodyPr/>
        <a:lstStyle/>
        <a:p>
          <a:endParaRPr lang="tr-TR"/>
        </a:p>
      </dgm:t>
    </dgm:pt>
    <dgm:pt modelId="{9FC86111-4E84-41F5-9961-81BEFE48E20A}" type="pres">
      <dgm:prSet presAssocID="{2F83DE48-171A-4281-B94C-83191D158EEF}" presName="rootComposite" presStyleCnt="0"/>
      <dgm:spPr/>
      <dgm:t>
        <a:bodyPr/>
        <a:lstStyle/>
        <a:p>
          <a:endParaRPr lang="tr-TR"/>
        </a:p>
      </dgm:t>
    </dgm:pt>
    <dgm:pt modelId="{6958849B-D72B-43E1-B98E-C86EFF37D0CA}" type="pres">
      <dgm:prSet presAssocID="{2F83DE48-171A-4281-B94C-83191D158EEF}" presName="rootText" presStyleLbl="node2" presStyleIdx="4" presStyleCnt="5" custScaleY="165288">
        <dgm:presLayoutVars>
          <dgm:chPref val="3"/>
        </dgm:presLayoutVars>
      </dgm:prSet>
      <dgm:spPr/>
      <dgm:t>
        <a:bodyPr/>
        <a:lstStyle/>
        <a:p>
          <a:endParaRPr lang="tr-TR"/>
        </a:p>
      </dgm:t>
    </dgm:pt>
    <dgm:pt modelId="{FB92171D-83C9-4225-AC46-729D6314DD12}" type="pres">
      <dgm:prSet presAssocID="{2F83DE48-171A-4281-B94C-83191D158EEF}" presName="rootConnector" presStyleLbl="node2" presStyleIdx="4" presStyleCnt="5"/>
      <dgm:spPr/>
      <dgm:t>
        <a:bodyPr/>
        <a:lstStyle/>
        <a:p>
          <a:endParaRPr lang="tr-TR"/>
        </a:p>
      </dgm:t>
    </dgm:pt>
    <dgm:pt modelId="{9B8426E1-A714-4812-BE71-B99F998DA060}" type="pres">
      <dgm:prSet presAssocID="{2F83DE48-171A-4281-B94C-83191D158EEF}" presName="hierChild4" presStyleCnt="0"/>
      <dgm:spPr/>
      <dgm:t>
        <a:bodyPr/>
        <a:lstStyle/>
        <a:p>
          <a:endParaRPr lang="tr-TR"/>
        </a:p>
      </dgm:t>
    </dgm:pt>
    <dgm:pt modelId="{185E719B-53D2-44C9-8781-0964D6FB492D}" type="pres">
      <dgm:prSet presAssocID="{2F83DE48-171A-4281-B94C-83191D158EEF}" presName="hierChild5" presStyleCnt="0"/>
      <dgm:spPr/>
      <dgm:t>
        <a:bodyPr/>
        <a:lstStyle/>
        <a:p>
          <a:endParaRPr lang="tr-TR"/>
        </a:p>
      </dgm:t>
    </dgm:pt>
    <dgm:pt modelId="{6489B735-4A31-48DE-8A4E-D8E6BAAB2230}" type="pres">
      <dgm:prSet presAssocID="{A0ECA76E-195D-4831-B186-20B6E05B2704}" presName="hierChild3" presStyleCnt="0"/>
      <dgm:spPr/>
      <dgm:t>
        <a:bodyPr/>
        <a:lstStyle/>
        <a:p>
          <a:endParaRPr lang="tr-TR"/>
        </a:p>
      </dgm:t>
    </dgm:pt>
  </dgm:ptLst>
  <dgm:cxnLst>
    <dgm:cxn modelId="{D12518FE-A3D3-4EA6-9275-C494EE91754A}" type="presOf" srcId="{A0ECA76E-195D-4831-B186-20B6E05B2704}" destId="{EB406918-D3C7-434C-9280-D8F021FBAD29}" srcOrd="1" destOrd="0" presId="urn:microsoft.com/office/officeart/2005/8/layout/orgChart1"/>
    <dgm:cxn modelId="{2BA271B8-D33B-4640-A8DB-ACCAE5A22272}" srcId="{A0ECA76E-195D-4831-B186-20B6E05B2704}" destId="{D0F5216F-C800-4537-904E-4C677A5A9779}" srcOrd="1" destOrd="0" parTransId="{38C58820-D68D-4FF9-802C-C8215228F38C}" sibTransId="{460B190F-5723-4AA2-864C-9F97D31F74D7}"/>
    <dgm:cxn modelId="{8781B330-72E7-4982-A377-0F85D5F6E299}" type="presOf" srcId="{AB15E6DA-0D70-4A5A-BB3F-349A9F95B1FF}" destId="{318CDFBE-1E3A-43DD-B64A-AF3FE2B48274}" srcOrd="0" destOrd="0" presId="urn:microsoft.com/office/officeart/2005/8/layout/orgChart1"/>
    <dgm:cxn modelId="{36EE6B77-E07A-4503-9D3D-76BD3456D9CB}" type="presOf" srcId="{D69A2385-9BF9-4ABC-871C-00A913064648}" destId="{42F70E2B-4AE3-43A2-8887-45E5959505B3}" srcOrd="0" destOrd="0" presId="urn:microsoft.com/office/officeart/2005/8/layout/orgChart1"/>
    <dgm:cxn modelId="{3121D54A-D7E1-45EA-BD1B-7DEBCC3EE6FE}" type="presOf" srcId="{1DFE0754-2BBE-433E-BFC5-9DDF84DB7D32}" destId="{4689CFAD-C5F1-4883-A939-AC2349FCBC0B}" srcOrd="1" destOrd="0" presId="urn:microsoft.com/office/officeart/2005/8/layout/orgChart1"/>
    <dgm:cxn modelId="{B28C3B96-CEFC-462A-B04B-D202D7077260}" srcId="{A0ECA76E-195D-4831-B186-20B6E05B2704}" destId="{3A892AD2-B504-467A-9C84-C4A7C2C821CB}" srcOrd="2" destOrd="0" parTransId="{D69A2385-9BF9-4ABC-871C-00A913064648}" sibTransId="{F138BAB1-6517-4BFD-B3C2-F64564423363}"/>
    <dgm:cxn modelId="{5C20545F-28EF-4929-904D-5490193723BE}" type="presOf" srcId="{4C88D716-126D-4557-A14B-B5C2E44865DE}" destId="{BEB20894-B10D-42F5-A57D-5BAAA6DE388A}" srcOrd="0" destOrd="0" presId="urn:microsoft.com/office/officeart/2005/8/layout/orgChart1"/>
    <dgm:cxn modelId="{C345C336-61E5-44C5-98F6-4AD305FD1F45}" type="presOf" srcId="{2F83DE48-171A-4281-B94C-83191D158EEF}" destId="{FB92171D-83C9-4225-AC46-729D6314DD12}" srcOrd="1" destOrd="0" presId="urn:microsoft.com/office/officeart/2005/8/layout/orgChart1"/>
    <dgm:cxn modelId="{41914BFF-D507-4D74-92FC-8722695E7F9D}" type="presOf" srcId="{AB759B49-C64A-49E8-B09F-CE680CF1378D}" destId="{86C64825-C153-42E9-8558-45E52215ECFA}" srcOrd="0" destOrd="0" presId="urn:microsoft.com/office/officeart/2005/8/layout/orgChart1"/>
    <dgm:cxn modelId="{1196CDD6-54E7-41CD-A7A7-A0541D7931FC}" type="presOf" srcId="{3A892AD2-B504-467A-9C84-C4A7C2C821CB}" destId="{65605246-5712-455D-A01A-124C4C534AE5}" srcOrd="1" destOrd="0" presId="urn:microsoft.com/office/officeart/2005/8/layout/orgChart1"/>
    <dgm:cxn modelId="{73CAE6C3-797F-4F10-BB9F-9B86729E0C02}" srcId="{A0ECA76E-195D-4831-B186-20B6E05B2704}" destId="{4C88D716-126D-4557-A14B-B5C2E44865DE}" srcOrd="0" destOrd="0" parTransId="{AB759B49-C64A-49E8-B09F-CE680CF1378D}" sibTransId="{D855FC92-2C1E-4BB1-A375-490ECD939F2B}"/>
    <dgm:cxn modelId="{66F4A9E8-A2DE-4C10-978F-C8B771584F70}" srcId="{A0ECA76E-195D-4831-B186-20B6E05B2704}" destId="{2F83DE48-171A-4281-B94C-83191D158EEF}" srcOrd="4" destOrd="0" parTransId="{6CB9F3A9-3325-47C5-A5FF-A785D4497953}" sibTransId="{F72D7793-9D5C-48E2-AD89-6040295BD1C3}"/>
    <dgm:cxn modelId="{85030F3D-FA56-4909-BD93-64B864A0AF4A}" type="presOf" srcId="{2F83DE48-171A-4281-B94C-83191D158EEF}" destId="{6958849B-D72B-43E1-B98E-C86EFF37D0CA}" srcOrd="0" destOrd="0" presId="urn:microsoft.com/office/officeart/2005/8/layout/orgChart1"/>
    <dgm:cxn modelId="{97135A90-256A-450F-B1AC-187E17C0485E}" type="presOf" srcId="{D0F5216F-C800-4537-904E-4C677A5A9779}" destId="{3DF66E88-B295-424A-BDD8-C4085DD9195D}" srcOrd="1" destOrd="0" presId="urn:microsoft.com/office/officeart/2005/8/layout/orgChart1"/>
    <dgm:cxn modelId="{BB8BBDF0-E5FA-4341-9021-84C240354549}" type="presOf" srcId="{3110E589-B43D-49B9-9A86-A2F27DD30707}" destId="{6A10D653-3028-4826-B784-ED273F279885}" srcOrd="0" destOrd="0" presId="urn:microsoft.com/office/officeart/2005/8/layout/orgChart1"/>
    <dgm:cxn modelId="{B8A2CA17-FD5C-4B2C-8618-17E690C11F86}" type="presOf" srcId="{6CB9F3A9-3325-47C5-A5FF-A785D4497953}" destId="{1F94B759-BB7A-48D2-9F14-A38FFB20E30E}" srcOrd="0" destOrd="0" presId="urn:microsoft.com/office/officeart/2005/8/layout/orgChart1"/>
    <dgm:cxn modelId="{CD3126E1-65C8-4C5C-96E5-B2F66A76A090}" type="presOf" srcId="{A0ECA76E-195D-4831-B186-20B6E05B2704}" destId="{43172E4D-F766-4B15-BD92-902A0CF6C883}" srcOrd="0" destOrd="0" presId="urn:microsoft.com/office/officeart/2005/8/layout/orgChart1"/>
    <dgm:cxn modelId="{F55CA0A7-629D-4E0C-98C0-EE93B7EF019F}" type="presOf" srcId="{4C88D716-126D-4557-A14B-B5C2E44865DE}" destId="{DA27E37D-6C59-40B4-ABD5-FC0CBF6DFCCF}" srcOrd="1" destOrd="0" presId="urn:microsoft.com/office/officeart/2005/8/layout/orgChart1"/>
    <dgm:cxn modelId="{C79B922C-C226-4A11-B944-3FBC70985997}" type="presOf" srcId="{D0F5216F-C800-4537-904E-4C677A5A9779}" destId="{683D6383-C632-46B3-B0AC-CCB37AE776F8}" srcOrd="0" destOrd="0" presId="urn:microsoft.com/office/officeart/2005/8/layout/orgChart1"/>
    <dgm:cxn modelId="{423DFED1-AAB4-48CA-A216-7919974AE4AE}" type="presOf" srcId="{3A892AD2-B504-467A-9C84-C4A7C2C821CB}" destId="{43DEA9B6-0D64-40CE-84F9-EA635EBD529B}" srcOrd="0" destOrd="0" presId="urn:microsoft.com/office/officeart/2005/8/layout/orgChart1"/>
    <dgm:cxn modelId="{693E55D3-A551-41B0-89E6-B90DB93CFC65}" srcId="{A0ECA76E-195D-4831-B186-20B6E05B2704}" destId="{1DFE0754-2BBE-433E-BFC5-9DDF84DB7D32}" srcOrd="3" destOrd="0" parTransId="{3110E589-B43D-49B9-9A86-A2F27DD30707}" sibTransId="{76B2A27B-F428-4B1C-9E67-E8DC5ECA39B1}"/>
    <dgm:cxn modelId="{92CCEE1C-55EC-4E3D-818A-63F9C43F0BA0}" srcId="{AB15E6DA-0D70-4A5A-BB3F-349A9F95B1FF}" destId="{A0ECA76E-195D-4831-B186-20B6E05B2704}" srcOrd="0" destOrd="0" parTransId="{224A4962-F5D0-46C3-8C36-5559FF16C20C}" sibTransId="{B03FE099-6ADC-4D6D-A800-A756E41CBABD}"/>
    <dgm:cxn modelId="{89F65E74-B105-441F-A3D6-40AB774F4AE4}" type="presOf" srcId="{38C58820-D68D-4FF9-802C-C8215228F38C}" destId="{E1D19293-B4FD-4FB6-9736-A35A640581E4}" srcOrd="0" destOrd="0" presId="urn:microsoft.com/office/officeart/2005/8/layout/orgChart1"/>
    <dgm:cxn modelId="{A77F732D-487E-4B5A-AD3E-427E6EF02FB5}" type="presOf" srcId="{1DFE0754-2BBE-433E-BFC5-9DDF84DB7D32}" destId="{4B60946B-F98D-49E8-8D22-94EFD02D58E0}" srcOrd="0" destOrd="0" presId="urn:microsoft.com/office/officeart/2005/8/layout/orgChart1"/>
    <dgm:cxn modelId="{F153AB4A-074A-4839-942D-8B17F84D83AB}" type="presParOf" srcId="{318CDFBE-1E3A-43DD-B64A-AF3FE2B48274}" destId="{60F06206-BF9A-497F-AE66-7D168E14E0A6}" srcOrd="0" destOrd="0" presId="urn:microsoft.com/office/officeart/2005/8/layout/orgChart1"/>
    <dgm:cxn modelId="{A14BC481-15AB-47A9-8917-1C02FDD2C813}" type="presParOf" srcId="{60F06206-BF9A-497F-AE66-7D168E14E0A6}" destId="{32EEB81D-691D-4BBA-A051-0A57CB9EF1DE}" srcOrd="0" destOrd="0" presId="urn:microsoft.com/office/officeart/2005/8/layout/orgChart1"/>
    <dgm:cxn modelId="{65EC2803-1F31-4C1B-BBB8-BE00AE74EEE5}" type="presParOf" srcId="{32EEB81D-691D-4BBA-A051-0A57CB9EF1DE}" destId="{43172E4D-F766-4B15-BD92-902A0CF6C883}" srcOrd="0" destOrd="0" presId="urn:microsoft.com/office/officeart/2005/8/layout/orgChart1"/>
    <dgm:cxn modelId="{A07477BF-29CF-4A78-A27E-41D6E0663FC5}" type="presParOf" srcId="{32EEB81D-691D-4BBA-A051-0A57CB9EF1DE}" destId="{EB406918-D3C7-434C-9280-D8F021FBAD29}" srcOrd="1" destOrd="0" presId="urn:microsoft.com/office/officeart/2005/8/layout/orgChart1"/>
    <dgm:cxn modelId="{42B3D4D5-AE90-4E9C-ABAE-46B7737DDA60}" type="presParOf" srcId="{60F06206-BF9A-497F-AE66-7D168E14E0A6}" destId="{EAEEA997-D73A-49A7-98C7-64A5370D9C1C}" srcOrd="1" destOrd="0" presId="urn:microsoft.com/office/officeart/2005/8/layout/orgChart1"/>
    <dgm:cxn modelId="{1D9A0AA7-A06E-439B-A208-2F8DE08804A5}" type="presParOf" srcId="{EAEEA997-D73A-49A7-98C7-64A5370D9C1C}" destId="{86C64825-C153-42E9-8558-45E52215ECFA}" srcOrd="0" destOrd="0" presId="urn:microsoft.com/office/officeart/2005/8/layout/orgChart1"/>
    <dgm:cxn modelId="{D9DAD768-CC30-4DF3-AE50-3B8093E9AFA2}" type="presParOf" srcId="{EAEEA997-D73A-49A7-98C7-64A5370D9C1C}" destId="{787035D0-92F9-4680-B080-DDA8F4DE492B}" srcOrd="1" destOrd="0" presId="urn:microsoft.com/office/officeart/2005/8/layout/orgChart1"/>
    <dgm:cxn modelId="{6E2DE249-1013-4206-9943-FAA8DE196753}" type="presParOf" srcId="{787035D0-92F9-4680-B080-DDA8F4DE492B}" destId="{90C90897-85FA-402A-B449-55581996D20C}" srcOrd="0" destOrd="0" presId="urn:microsoft.com/office/officeart/2005/8/layout/orgChart1"/>
    <dgm:cxn modelId="{BAD35251-B374-4F2A-A2EE-4BBC9C6FAB76}" type="presParOf" srcId="{90C90897-85FA-402A-B449-55581996D20C}" destId="{BEB20894-B10D-42F5-A57D-5BAAA6DE388A}" srcOrd="0" destOrd="0" presId="urn:microsoft.com/office/officeart/2005/8/layout/orgChart1"/>
    <dgm:cxn modelId="{DE9E92EC-4248-4FB0-BF9F-2C890FDD43CA}" type="presParOf" srcId="{90C90897-85FA-402A-B449-55581996D20C}" destId="{DA27E37D-6C59-40B4-ABD5-FC0CBF6DFCCF}" srcOrd="1" destOrd="0" presId="urn:microsoft.com/office/officeart/2005/8/layout/orgChart1"/>
    <dgm:cxn modelId="{1A623652-88EC-4C23-BB1F-294CCB927EF6}" type="presParOf" srcId="{787035D0-92F9-4680-B080-DDA8F4DE492B}" destId="{33E54133-6E81-48AA-A64A-AAC720FBB884}" srcOrd="1" destOrd="0" presId="urn:microsoft.com/office/officeart/2005/8/layout/orgChart1"/>
    <dgm:cxn modelId="{78E5E6C3-222C-4CC9-B593-FA67DF27D054}" type="presParOf" srcId="{787035D0-92F9-4680-B080-DDA8F4DE492B}" destId="{991B12DE-CEDB-4572-80F3-C9D44668B125}" srcOrd="2" destOrd="0" presId="urn:microsoft.com/office/officeart/2005/8/layout/orgChart1"/>
    <dgm:cxn modelId="{78E7FDE1-AFA0-4ABC-95EA-FBCF74A06031}" type="presParOf" srcId="{EAEEA997-D73A-49A7-98C7-64A5370D9C1C}" destId="{E1D19293-B4FD-4FB6-9736-A35A640581E4}" srcOrd="2" destOrd="0" presId="urn:microsoft.com/office/officeart/2005/8/layout/orgChart1"/>
    <dgm:cxn modelId="{8D12D1A0-5E28-4C40-BF37-2A2D5C6CF2A8}" type="presParOf" srcId="{EAEEA997-D73A-49A7-98C7-64A5370D9C1C}" destId="{1AF94E3B-10E2-4980-9A1D-611329105B6F}" srcOrd="3" destOrd="0" presId="urn:microsoft.com/office/officeart/2005/8/layout/orgChart1"/>
    <dgm:cxn modelId="{12CDE708-CCA6-47B9-A1FC-F78DA864B273}" type="presParOf" srcId="{1AF94E3B-10E2-4980-9A1D-611329105B6F}" destId="{E798CEA2-07D2-4638-862D-DB467C9C9B31}" srcOrd="0" destOrd="0" presId="urn:microsoft.com/office/officeart/2005/8/layout/orgChart1"/>
    <dgm:cxn modelId="{173E8A82-2DBB-4EB7-A700-E9FFDFC855E9}" type="presParOf" srcId="{E798CEA2-07D2-4638-862D-DB467C9C9B31}" destId="{683D6383-C632-46B3-B0AC-CCB37AE776F8}" srcOrd="0" destOrd="0" presId="urn:microsoft.com/office/officeart/2005/8/layout/orgChart1"/>
    <dgm:cxn modelId="{7897E762-0E17-474E-A01B-9D6B5FF25E1C}" type="presParOf" srcId="{E798CEA2-07D2-4638-862D-DB467C9C9B31}" destId="{3DF66E88-B295-424A-BDD8-C4085DD9195D}" srcOrd="1" destOrd="0" presId="urn:microsoft.com/office/officeart/2005/8/layout/orgChart1"/>
    <dgm:cxn modelId="{9BA36D1A-C98D-4683-A698-6462753FA619}" type="presParOf" srcId="{1AF94E3B-10E2-4980-9A1D-611329105B6F}" destId="{B847FB04-AFC0-489A-9F78-02EA897D7760}" srcOrd="1" destOrd="0" presId="urn:microsoft.com/office/officeart/2005/8/layout/orgChart1"/>
    <dgm:cxn modelId="{F1A34832-1C78-4B13-B0D7-E76C81FF023C}" type="presParOf" srcId="{1AF94E3B-10E2-4980-9A1D-611329105B6F}" destId="{DAEA2B30-BB8C-4176-A437-B2BFB5751F33}" srcOrd="2" destOrd="0" presId="urn:microsoft.com/office/officeart/2005/8/layout/orgChart1"/>
    <dgm:cxn modelId="{81627213-A567-4594-8F7E-B20B7A613C16}" type="presParOf" srcId="{EAEEA997-D73A-49A7-98C7-64A5370D9C1C}" destId="{42F70E2B-4AE3-43A2-8887-45E5959505B3}" srcOrd="4" destOrd="0" presId="urn:microsoft.com/office/officeart/2005/8/layout/orgChart1"/>
    <dgm:cxn modelId="{680613D5-1700-42C0-81D7-F6999767739A}" type="presParOf" srcId="{EAEEA997-D73A-49A7-98C7-64A5370D9C1C}" destId="{5BB45F2B-CCBB-4BB4-973A-BAD8A342E40A}" srcOrd="5" destOrd="0" presId="urn:microsoft.com/office/officeart/2005/8/layout/orgChart1"/>
    <dgm:cxn modelId="{2370638A-DBDF-42BA-976B-E0B34E79B5CC}" type="presParOf" srcId="{5BB45F2B-CCBB-4BB4-973A-BAD8A342E40A}" destId="{248B5866-8C31-434D-ACC7-51FAE1E7185D}" srcOrd="0" destOrd="0" presId="urn:microsoft.com/office/officeart/2005/8/layout/orgChart1"/>
    <dgm:cxn modelId="{79E77A3E-57D4-4946-9A44-11F6CEF16CD8}" type="presParOf" srcId="{248B5866-8C31-434D-ACC7-51FAE1E7185D}" destId="{43DEA9B6-0D64-40CE-84F9-EA635EBD529B}" srcOrd="0" destOrd="0" presId="urn:microsoft.com/office/officeart/2005/8/layout/orgChart1"/>
    <dgm:cxn modelId="{D620A3EF-1997-40E2-AE4F-B33C3CDBA72A}" type="presParOf" srcId="{248B5866-8C31-434D-ACC7-51FAE1E7185D}" destId="{65605246-5712-455D-A01A-124C4C534AE5}" srcOrd="1" destOrd="0" presId="urn:microsoft.com/office/officeart/2005/8/layout/orgChart1"/>
    <dgm:cxn modelId="{8B450676-0F59-4991-9C51-64BBCEEE79DF}" type="presParOf" srcId="{5BB45F2B-CCBB-4BB4-973A-BAD8A342E40A}" destId="{E7967D1F-51D2-4F3A-9B81-AEA613C77342}" srcOrd="1" destOrd="0" presId="urn:microsoft.com/office/officeart/2005/8/layout/orgChart1"/>
    <dgm:cxn modelId="{16704063-6B5F-489A-8486-052A4B8822C8}" type="presParOf" srcId="{5BB45F2B-CCBB-4BB4-973A-BAD8A342E40A}" destId="{5A473CCF-F487-4200-BA53-177ECD828714}" srcOrd="2" destOrd="0" presId="urn:microsoft.com/office/officeart/2005/8/layout/orgChart1"/>
    <dgm:cxn modelId="{83A3E6B0-E291-4756-8426-122DF790510F}" type="presParOf" srcId="{EAEEA997-D73A-49A7-98C7-64A5370D9C1C}" destId="{6A10D653-3028-4826-B784-ED273F279885}" srcOrd="6" destOrd="0" presId="urn:microsoft.com/office/officeart/2005/8/layout/orgChart1"/>
    <dgm:cxn modelId="{41871DC8-9497-490B-8D1D-C1E7B5469BF6}" type="presParOf" srcId="{EAEEA997-D73A-49A7-98C7-64A5370D9C1C}" destId="{BA48B996-D757-4FC9-8D4B-F971DBFE1257}" srcOrd="7" destOrd="0" presId="urn:microsoft.com/office/officeart/2005/8/layout/orgChart1"/>
    <dgm:cxn modelId="{F541F0B2-EA6E-439D-BCF2-59FA83E458C8}" type="presParOf" srcId="{BA48B996-D757-4FC9-8D4B-F971DBFE1257}" destId="{861520DA-7D19-4472-8BC1-707346EC33BC}" srcOrd="0" destOrd="0" presId="urn:microsoft.com/office/officeart/2005/8/layout/orgChart1"/>
    <dgm:cxn modelId="{E2BF1185-55A6-4E02-B911-1CFC25D8A883}" type="presParOf" srcId="{861520DA-7D19-4472-8BC1-707346EC33BC}" destId="{4B60946B-F98D-49E8-8D22-94EFD02D58E0}" srcOrd="0" destOrd="0" presId="urn:microsoft.com/office/officeart/2005/8/layout/orgChart1"/>
    <dgm:cxn modelId="{135FD357-4D76-4666-9F08-0D376736B91D}" type="presParOf" srcId="{861520DA-7D19-4472-8BC1-707346EC33BC}" destId="{4689CFAD-C5F1-4883-A939-AC2349FCBC0B}" srcOrd="1" destOrd="0" presId="urn:microsoft.com/office/officeart/2005/8/layout/orgChart1"/>
    <dgm:cxn modelId="{DDFF773B-AB47-4121-AA37-7126F2BFAF5D}" type="presParOf" srcId="{BA48B996-D757-4FC9-8D4B-F971DBFE1257}" destId="{758F948C-DEB1-4AB9-B674-E32B05C65599}" srcOrd="1" destOrd="0" presId="urn:microsoft.com/office/officeart/2005/8/layout/orgChart1"/>
    <dgm:cxn modelId="{E142C64E-5FF1-4627-B01B-0CF73D2160A0}" type="presParOf" srcId="{BA48B996-D757-4FC9-8D4B-F971DBFE1257}" destId="{5FDBA20F-C968-439A-AC57-C2BE226D1C96}" srcOrd="2" destOrd="0" presId="urn:microsoft.com/office/officeart/2005/8/layout/orgChart1"/>
    <dgm:cxn modelId="{81349B4B-3F81-4716-8988-3D73CDECBB47}" type="presParOf" srcId="{EAEEA997-D73A-49A7-98C7-64A5370D9C1C}" destId="{1F94B759-BB7A-48D2-9F14-A38FFB20E30E}" srcOrd="8" destOrd="0" presId="urn:microsoft.com/office/officeart/2005/8/layout/orgChart1"/>
    <dgm:cxn modelId="{97471062-24CA-44BA-A002-509C2FC47328}" type="presParOf" srcId="{EAEEA997-D73A-49A7-98C7-64A5370D9C1C}" destId="{254D1BD6-32F6-4F5E-A573-1316EBD8C176}" srcOrd="9" destOrd="0" presId="urn:microsoft.com/office/officeart/2005/8/layout/orgChart1"/>
    <dgm:cxn modelId="{D979C232-5860-4F12-A286-7DC6A9877B10}" type="presParOf" srcId="{254D1BD6-32F6-4F5E-A573-1316EBD8C176}" destId="{9FC86111-4E84-41F5-9961-81BEFE48E20A}" srcOrd="0" destOrd="0" presId="urn:microsoft.com/office/officeart/2005/8/layout/orgChart1"/>
    <dgm:cxn modelId="{DF4F2F42-17DB-4CCA-AF41-1105B12D608D}" type="presParOf" srcId="{9FC86111-4E84-41F5-9961-81BEFE48E20A}" destId="{6958849B-D72B-43E1-B98E-C86EFF37D0CA}" srcOrd="0" destOrd="0" presId="urn:microsoft.com/office/officeart/2005/8/layout/orgChart1"/>
    <dgm:cxn modelId="{1ED29F2B-7E84-4838-BD5B-793B9A578737}" type="presParOf" srcId="{9FC86111-4E84-41F5-9961-81BEFE48E20A}" destId="{FB92171D-83C9-4225-AC46-729D6314DD12}" srcOrd="1" destOrd="0" presId="urn:microsoft.com/office/officeart/2005/8/layout/orgChart1"/>
    <dgm:cxn modelId="{BEF7715B-D570-4D9F-9170-48C313DC15AF}" type="presParOf" srcId="{254D1BD6-32F6-4F5E-A573-1316EBD8C176}" destId="{9B8426E1-A714-4812-BE71-B99F998DA060}" srcOrd="1" destOrd="0" presId="urn:microsoft.com/office/officeart/2005/8/layout/orgChart1"/>
    <dgm:cxn modelId="{A66BFA86-F510-4983-8987-18DD74908461}" type="presParOf" srcId="{254D1BD6-32F6-4F5E-A573-1316EBD8C176}" destId="{185E719B-53D2-44C9-8781-0964D6FB492D}" srcOrd="2" destOrd="0" presId="urn:microsoft.com/office/officeart/2005/8/layout/orgChart1"/>
    <dgm:cxn modelId="{882D32AA-0F8E-4FC8-B5FE-608C790FE6DB}" type="presParOf" srcId="{60F06206-BF9A-497F-AE66-7D168E14E0A6}" destId="{6489B735-4A31-48DE-8A4E-D8E6BAAB223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C93D0D-D77A-4128-8376-98DAA5D15129}" type="doc">
      <dgm:prSet loTypeId="urn:microsoft.com/office/officeart/2005/8/layout/pyramid1" loCatId="pyramid" qsTypeId="urn:microsoft.com/office/officeart/2005/8/quickstyle/3d3" qsCatId="3D" csTypeId="urn:microsoft.com/office/officeart/2005/8/colors/colorful4" csCatId="colorful" phldr="1"/>
      <dgm:spPr/>
    </dgm:pt>
    <dgm:pt modelId="{64B2F721-B52E-4B7B-AFE1-0D0161D03A4F}">
      <dgm:prSet phldrT="[Metin]" custT="1"/>
      <dgm:spPr/>
      <dgm:t>
        <a:bodyPr/>
        <a:lstStyle/>
        <a:p>
          <a:r>
            <a:rPr lang="tr-TR" sz="1400" b="1" dirty="0" smtClean="0"/>
            <a:t> </a:t>
          </a:r>
        </a:p>
        <a:p>
          <a:r>
            <a:rPr lang="tr-TR" sz="1400" b="1" dirty="0" smtClean="0">
              <a:latin typeface="Cambria" panose="02040503050406030204" pitchFamily="18" charset="0"/>
            </a:rPr>
            <a:t>Bilgi</a:t>
          </a:r>
        </a:p>
        <a:p>
          <a:r>
            <a:rPr lang="tr-TR" sz="1400" b="1" dirty="0" err="1" smtClean="0">
              <a:latin typeface="Cambria" panose="02040503050406030204" pitchFamily="18" charset="0"/>
            </a:rPr>
            <a:t>knowledge</a:t>
          </a:r>
          <a:r>
            <a:rPr lang="tr-TR" sz="1400" b="1" dirty="0" smtClean="0">
              <a:latin typeface="Cambria" panose="02040503050406030204" pitchFamily="18" charset="0"/>
            </a:rPr>
            <a:t> </a:t>
          </a:r>
          <a:endParaRPr lang="tr-TR" sz="1400" b="1" dirty="0">
            <a:latin typeface="Cambria" panose="02040503050406030204" pitchFamily="18" charset="0"/>
          </a:endParaRPr>
        </a:p>
      </dgm:t>
    </dgm:pt>
    <dgm:pt modelId="{5E0587CD-43EA-483B-9258-16967637E60C}" type="parTrans" cxnId="{9013A9D0-DE22-46CD-9F71-27E924DFA8BB}">
      <dgm:prSet/>
      <dgm:spPr/>
      <dgm:t>
        <a:bodyPr/>
        <a:lstStyle/>
        <a:p>
          <a:endParaRPr lang="tr-TR"/>
        </a:p>
      </dgm:t>
    </dgm:pt>
    <dgm:pt modelId="{346178D2-966D-4F18-A122-765DD9694E25}" type="sibTrans" cxnId="{9013A9D0-DE22-46CD-9F71-27E924DFA8BB}">
      <dgm:prSet/>
      <dgm:spPr/>
      <dgm:t>
        <a:bodyPr/>
        <a:lstStyle/>
        <a:p>
          <a:endParaRPr lang="tr-TR"/>
        </a:p>
      </dgm:t>
    </dgm:pt>
    <dgm:pt modelId="{8ADBABEE-4B35-4D2D-9F86-B24DB6499012}">
      <dgm:prSet phldrT="[Metin]" custT="1"/>
      <dgm:spPr/>
      <dgm:t>
        <a:bodyPr/>
        <a:lstStyle/>
        <a:p>
          <a:r>
            <a:rPr lang="tr-TR" sz="2000" smtClean="0">
              <a:latin typeface="Cambria" panose="02040503050406030204" pitchFamily="18" charset="0"/>
            </a:rPr>
            <a:t>Enformasyon</a:t>
          </a:r>
        </a:p>
        <a:p>
          <a:r>
            <a:rPr lang="tr-TR" sz="2000" smtClean="0">
              <a:latin typeface="Cambria" panose="02040503050406030204" pitchFamily="18" charset="0"/>
            </a:rPr>
            <a:t>information</a:t>
          </a:r>
          <a:endParaRPr lang="tr-TR" sz="2000" dirty="0">
            <a:latin typeface="Cambria" panose="02040503050406030204" pitchFamily="18" charset="0"/>
          </a:endParaRPr>
        </a:p>
      </dgm:t>
    </dgm:pt>
    <dgm:pt modelId="{5A97E637-0F7F-49FE-9DDD-9B7DBC957915}" type="parTrans" cxnId="{9DB62441-D9F7-4347-A154-9733DFB923A8}">
      <dgm:prSet/>
      <dgm:spPr/>
      <dgm:t>
        <a:bodyPr/>
        <a:lstStyle/>
        <a:p>
          <a:endParaRPr lang="tr-TR"/>
        </a:p>
      </dgm:t>
    </dgm:pt>
    <dgm:pt modelId="{A52C843F-8F35-44D6-807A-3FFD1BF0C19D}" type="sibTrans" cxnId="{9DB62441-D9F7-4347-A154-9733DFB923A8}">
      <dgm:prSet/>
      <dgm:spPr/>
      <dgm:t>
        <a:bodyPr/>
        <a:lstStyle/>
        <a:p>
          <a:endParaRPr lang="tr-TR"/>
        </a:p>
      </dgm:t>
    </dgm:pt>
    <dgm:pt modelId="{8F0EFEEC-E21A-41C6-B6F7-C73E1877269F}">
      <dgm:prSet phldrT="[Metin]" custT="1"/>
      <dgm:spPr/>
      <dgm:t>
        <a:bodyPr/>
        <a:lstStyle/>
        <a:p>
          <a:r>
            <a:rPr lang="tr-TR" sz="2400" dirty="0" smtClean="0">
              <a:latin typeface="Cambria" panose="02040503050406030204" pitchFamily="18" charset="0"/>
            </a:rPr>
            <a:t>Veri(data) </a:t>
          </a:r>
          <a:endParaRPr lang="tr-TR" sz="2400" dirty="0">
            <a:latin typeface="Cambria" panose="02040503050406030204" pitchFamily="18" charset="0"/>
          </a:endParaRPr>
        </a:p>
      </dgm:t>
    </dgm:pt>
    <dgm:pt modelId="{E736F9E7-A6C2-47BE-A1CB-9AA4A4347112}" type="parTrans" cxnId="{0FFC8133-E726-4FBC-9C86-11F432F91D5A}">
      <dgm:prSet/>
      <dgm:spPr/>
      <dgm:t>
        <a:bodyPr/>
        <a:lstStyle/>
        <a:p>
          <a:endParaRPr lang="tr-TR"/>
        </a:p>
      </dgm:t>
    </dgm:pt>
    <dgm:pt modelId="{B999FAFC-656F-4618-B6E3-1D70AD048A5F}" type="sibTrans" cxnId="{0FFC8133-E726-4FBC-9C86-11F432F91D5A}">
      <dgm:prSet/>
      <dgm:spPr/>
      <dgm:t>
        <a:bodyPr/>
        <a:lstStyle/>
        <a:p>
          <a:endParaRPr lang="tr-TR"/>
        </a:p>
      </dgm:t>
    </dgm:pt>
    <dgm:pt modelId="{619C4B2F-C2F1-4466-B826-8E001C359077}" type="pres">
      <dgm:prSet presAssocID="{01C93D0D-D77A-4128-8376-98DAA5D15129}" presName="Name0" presStyleCnt="0">
        <dgm:presLayoutVars>
          <dgm:dir/>
          <dgm:animLvl val="lvl"/>
          <dgm:resizeHandles val="exact"/>
        </dgm:presLayoutVars>
      </dgm:prSet>
      <dgm:spPr/>
    </dgm:pt>
    <dgm:pt modelId="{9263ACAD-F831-48A8-BEB6-98D6950F9326}" type="pres">
      <dgm:prSet presAssocID="{64B2F721-B52E-4B7B-AFE1-0D0161D03A4F}" presName="Name8" presStyleCnt="0"/>
      <dgm:spPr/>
    </dgm:pt>
    <dgm:pt modelId="{47F58468-63A6-43D3-B1ED-9FEE1C767243}" type="pres">
      <dgm:prSet presAssocID="{64B2F721-B52E-4B7B-AFE1-0D0161D03A4F}" presName="level" presStyleLbl="node1" presStyleIdx="0" presStyleCnt="3" custScaleX="101619">
        <dgm:presLayoutVars>
          <dgm:chMax val="1"/>
          <dgm:bulletEnabled val="1"/>
        </dgm:presLayoutVars>
      </dgm:prSet>
      <dgm:spPr/>
      <dgm:t>
        <a:bodyPr/>
        <a:lstStyle/>
        <a:p>
          <a:endParaRPr lang="tr-TR"/>
        </a:p>
      </dgm:t>
    </dgm:pt>
    <dgm:pt modelId="{9690407E-22A8-4A86-B538-62F16CBD8AAA}" type="pres">
      <dgm:prSet presAssocID="{64B2F721-B52E-4B7B-AFE1-0D0161D03A4F}" presName="levelTx" presStyleLbl="revTx" presStyleIdx="0" presStyleCnt="0">
        <dgm:presLayoutVars>
          <dgm:chMax val="1"/>
          <dgm:bulletEnabled val="1"/>
        </dgm:presLayoutVars>
      </dgm:prSet>
      <dgm:spPr/>
      <dgm:t>
        <a:bodyPr/>
        <a:lstStyle/>
        <a:p>
          <a:endParaRPr lang="tr-TR"/>
        </a:p>
      </dgm:t>
    </dgm:pt>
    <dgm:pt modelId="{9E79EBB1-010F-4D6C-9E0C-BE67AA11FF2F}" type="pres">
      <dgm:prSet presAssocID="{8ADBABEE-4B35-4D2D-9F86-B24DB6499012}" presName="Name8" presStyleCnt="0"/>
      <dgm:spPr/>
    </dgm:pt>
    <dgm:pt modelId="{28E6F2FC-41E3-40BB-8FF4-C20BEE7CD78E}" type="pres">
      <dgm:prSet presAssocID="{8ADBABEE-4B35-4D2D-9F86-B24DB6499012}" presName="level" presStyleLbl="node1" presStyleIdx="1" presStyleCnt="3" custLinFactNeighborX="642" custLinFactNeighborY="602">
        <dgm:presLayoutVars>
          <dgm:chMax val="1"/>
          <dgm:bulletEnabled val="1"/>
        </dgm:presLayoutVars>
      </dgm:prSet>
      <dgm:spPr/>
      <dgm:t>
        <a:bodyPr/>
        <a:lstStyle/>
        <a:p>
          <a:endParaRPr lang="tr-TR"/>
        </a:p>
      </dgm:t>
    </dgm:pt>
    <dgm:pt modelId="{74E7CEF5-C82F-4344-882F-0EB47D488FC8}" type="pres">
      <dgm:prSet presAssocID="{8ADBABEE-4B35-4D2D-9F86-B24DB6499012}" presName="levelTx" presStyleLbl="revTx" presStyleIdx="0" presStyleCnt="0">
        <dgm:presLayoutVars>
          <dgm:chMax val="1"/>
          <dgm:bulletEnabled val="1"/>
        </dgm:presLayoutVars>
      </dgm:prSet>
      <dgm:spPr/>
      <dgm:t>
        <a:bodyPr/>
        <a:lstStyle/>
        <a:p>
          <a:endParaRPr lang="tr-TR"/>
        </a:p>
      </dgm:t>
    </dgm:pt>
    <dgm:pt modelId="{5C5D4DAB-64CC-435A-982B-2E2FC9473FFB}" type="pres">
      <dgm:prSet presAssocID="{8F0EFEEC-E21A-41C6-B6F7-C73E1877269F}" presName="Name8" presStyleCnt="0"/>
      <dgm:spPr/>
    </dgm:pt>
    <dgm:pt modelId="{B0F4D131-3032-41A4-95BB-E2D44AB0C5DF}" type="pres">
      <dgm:prSet presAssocID="{8F0EFEEC-E21A-41C6-B6F7-C73E1877269F}" presName="level" presStyleLbl="node1" presStyleIdx="2" presStyleCnt="3">
        <dgm:presLayoutVars>
          <dgm:chMax val="1"/>
          <dgm:bulletEnabled val="1"/>
        </dgm:presLayoutVars>
      </dgm:prSet>
      <dgm:spPr/>
      <dgm:t>
        <a:bodyPr/>
        <a:lstStyle/>
        <a:p>
          <a:endParaRPr lang="tr-TR"/>
        </a:p>
      </dgm:t>
    </dgm:pt>
    <dgm:pt modelId="{621D493E-E7AA-4141-ABED-D2B0813ED02D}" type="pres">
      <dgm:prSet presAssocID="{8F0EFEEC-E21A-41C6-B6F7-C73E1877269F}" presName="levelTx" presStyleLbl="revTx" presStyleIdx="0" presStyleCnt="0">
        <dgm:presLayoutVars>
          <dgm:chMax val="1"/>
          <dgm:bulletEnabled val="1"/>
        </dgm:presLayoutVars>
      </dgm:prSet>
      <dgm:spPr/>
      <dgm:t>
        <a:bodyPr/>
        <a:lstStyle/>
        <a:p>
          <a:endParaRPr lang="tr-TR"/>
        </a:p>
      </dgm:t>
    </dgm:pt>
  </dgm:ptLst>
  <dgm:cxnLst>
    <dgm:cxn modelId="{CB168709-7FAF-4BD8-AA11-81B17E36B612}" type="presOf" srcId="{01C93D0D-D77A-4128-8376-98DAA5D15129}" destId="{619C4B2F-C2F1-4466-B826-8E001C359077}" srcOrd="0" destOrd="0" presId="urn:microsoft.com/office/officeart/2005/8/layout/pyramid1"/>
    <dgm:cxn modelId="{7C4EFDFC-404B-4809-8A0C-C9BE90AF1E9A}" type="presOf" srcId="{8ADBABEE-4B35-4D2D-9F86-B24DB6499012}" destId="{28E6F2FC-41E3-40BB-8FF4-C20BEE7CD78E}" srcOrd="0" destOrd="0" presId="urn:microsoft.com/office/officeart/2005/8/layout/pyramid1"/>
    <dgm:cxn modelId="{C49BBFE2-DBA0-4869-ADB9-D36F8D573A5D}" type="presOf" srcId="{8ADBABEE-4B35-4D2D-9F86-B24DB6499012}" destId="{74E7CEF5-C82F-4344-882F-0EB47D488FC8}" srcOrd="1" destOrd="0" presId="urn:microsoft.com/office/officeart/2005/8/layout/pyramid1"/>
    <dgm:cxn modelId="{E9969CB0-D3C1-48FA-A486-C79B2AD3FB05}" type="presOf" srcId="{64B2F721-B52E-4B7B-AFE1-0D0161D03A4F}" destId="{9690407E-22A8-4A86-B538-62F16CBD8AAA}" srcOrd="1" destOrd="0" presId="urn:microsoft.com/office/officeart/2005/8/layout/pyramid1"/>
    <dgm:cxn modelId="{A0712B9F-4916-46E4-9F52-298C415C9BD7}" type="presOf" srcId="{8F0EFEEC-E21A-41C6-B6F7-C73E1877269F}" destId="{621D493E-E7AA-4141-ABED-D2B0813ED02D}" srcOrd="1" destOrd="0" presId="urn:microsoft.com/office/officeart/2005/8/layout/pyramid1"/>
    <dgm:cxn modelId="{9DB62441-D9F7-4347-A154-9733DFB923A8}" srcId="{01C93D0D-D77A-4128-8376-98DAA5D15129}" destId="{8ADBABEE-4B35-4D2D-9F86-B24DB6499012}" srcOrd="1" destOrd="0" parTransId="{5A97E637-0F7F-49FE-9DDD-9B7DBC957915}" sibTransId="{A52C843F-8F35-44D6-807A-3FFD1BF0C19D}"/>
    <dgm:cxn modelId="{6BCC3D3F-86FF-44DE-A28F-830844439921}" type="presOf" srcId="{64B2F721-B52E-4B7B-AFE1-0D0161D03A4F}" destId="{47F58468-63A6-43D3-B1ED-9FEE1C767243}" srcOrd="0" destOrd="0" presId="urn:microsoft.com/office/officeart/2005/8/layout/pyramid1"/>
    <dgm:cxn modelId="{0FFC8133-E726-4FBC-9C86-11F432F91D5A}" srcId="{01C93D0D-D77A-4128-8376-98DAA5D15129}" destId="{8F0EFEEC-E21A-41C6-B6F7-C73E1877269F}" srcOrd="2" destOrd="0" parTransId="{E736F9E7-A6C2-47BE-A1CB-9AA4A4347112}" sibTransId="{B999FAFC-656F-4618-B6E3-1D70AD048A5F}"/>
    <dgm:cxn modelId="{1AA8231D-0F29-4D56-83AE-E7C08E9D08E9}" type="presOf" srcId="{8F0EFEEC-E21A-41C6-B6F7-C73E1877269F}" destId="{B0F4D131-3032-41A4-95BB-E2D44AB0C5DF}" srcOrd="0" destOrd="0" presId="urn:microsoft.com/office/officeart/2005/8/layout/pyramid1"/>
    <dgm:cxn modelId="{9013A9D0-DE22-46CD-9F71-27E924DFA8BB}" srcId="{01C93D0D-D77A-4128-8376-98DAA5D15129}" destId="{64B2F721-B52E-4B7B-AFE1-0D0161D03A4F}" srcOrd="0" destOrd="0" parTransId="{5E0587CD-43EA-483B-9258-16967637E60C}" sibTransId="{346178D2-966D-4F18-A122-765DD9694E25}"/>
    <dgm:cxn modelId="{719355C5-7FE8-4977-9B3A-F0A813BF5770}" type="presParOf" srcId="{619C4B2F-C2F1-4466-B826-8E001C359077}" destId="{9263ACAD-F831-48A8-BEB6-98D6950F9326}" srcOrd="0" destOrd="0" presId="urn:microsoft.com/office/officeart/2005/8/layout/pyramid1"/>
    <dgm:cxn modelId="{6FE634FE-FB8F-49D0-B5A5-510E35701027}" type="presParOf" srcId="{9263ACAD-F831-48A8-BEB6-98D6950F9326}" destId="{47F58468-63A6-43D3-B1ED-9FEE1C767243}" srcOrd="0" destOrd="0" presId="urn:microsoft.com/office/officeart/2005/8/layout/pyramid1"/>
    <dgm:cxn modelId="{870C3157-7ED9-4CBB-B64C-9C0F611F33F9}" type="presParOf" srcId="{9263ACAD-F831-48A8-BEB6-98D6950F9326}" destId="{9690407E-22A8-4A86-B538-62F16CBD8AAA}" srcOrd="1" destOrd="0" presId="urn:microsoft.com/office/officeart/2005/8/layout/pyramid1"/>
    <dgm:cxn modelId="{E9F584DA-F4A9-4154-8E74-C54D1A83CCB0}" type="presParOf" srcId="{619C4B2F-C2F1-4466-B826-8E001C359077}" destId="{9E79EBB1-010F-4D6C-9E0C-BE67AA11FF2F}" srcOrd="1" destOrd="0" presId="urn:microsoft.com/office/officeart/2005/8/layout/pyramid1"/>
    <dgm:cxn modelId="{753FC938-62C2-45AE-8440-3F4F796EB6D5}" type="presParOf" srcId="{9E79EBB1-010F-4D6C-9E0C-BE67AA11FF2F}" destId="{28E6F2FC-41E3-40BB-8FF4-C20BEE7CD78E}" srcOrd="0" destOrd="0" presId="urn:microsoft.com/office/officeart/2005/8/layout/pyramid1"/>
    <dgm:cxn modelId="{2C82544E-B919-4575-9D2C-3A1D5345892B}" type="presParOf" srcId="{9E79EBB1-010F-4D6C-9E0C-BE67AA11FF2F}" destId="{74E7CEF5-C82F-4344-882F-0EB47D488FC8}" srcOrd="1" destOrd="0" presId="urn:microsoft.com/office/officeart/2005/8/layout/pyramid1"/>
    <dgm:cxn modelId="{C0165BCD-AE6F-4E69-A343-90D117925C61}" type="presParOf" srcId="{619C4B2F-C2F1-4466-B826-8E001C359077}" destId="{5C5D4DAB-64CC-435A-982B-2E2FC9473FFB}" srcOrd="2" destOrd="0" presId="urn:microsoft.com/office/officeart/2005/8/layout/pyramid1"/>
    <dgm:cxn modelId="{EBED6B34-081E-446C-AF66-C1C06A560241}" type="presParOf" srcId="{5C5D4DAB-64CC-435A-982B-2E2FC9473FFB}" destId="{B0F4D131-3032-41A4-95BB-E2D44AB0C5DF}" srcOrd="0" destOrd="0" presId="urn:microsoft.com/office/officeart/2005/8/layout/pyramid1"/>
    <dgm:cxn modelId="{57D199DA-16EA-44CC-9321-B593B1EA4FDF}" type="presParOf" srcId="{5C5D4DAB-64CC-435A-982B-2E2FC9473FFB}" destId="{621D493E-E7AA-4141-ABED-D2B0813ED02D}"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94B759-BB7A-48D2-9F14-A38FFB20E30E}">
      <dsp:nvSpPr>
        <dsp:cNvPr id="0" name=""/>
        <dsp:cNvSpPr/>
      </dsp:nvSpPr>
      <dsp:spPr>
        <a:xfrm>
          <a:off x="3748881" y="1328833"/>
          <a:ext cx="3106418" cy="269565"/>
        </a:xfrm>
        <a:custGeom>
          <a:avLst/>
          <a:gdLst/>
          <a:ahLst/>
          <a:cxnLst/>
          <a:rect l="0" t="0" r="0" b="0"/>
          <a:pathLst>
            <a:path>
              <a:moveTo>
                <a:pt x="0" y="0"/>
              </a:moveTo>
              <a:lnTo>
                <a:pt x="0" y="134782"/>
              </a:lnTo>
              <a:lnTo>
                <a:pt x="3106418" y="134782"/>
              </a:lnTo>
              <a:lnTo>
                <a:pt x="3106418" y="269565"/>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A10D653-3028-4826-B784-ED273F279885}">
      <dsp:nvSpPr>
        <dsp:cNvPr id="0" name=""/>
        <dsp:cNvSpPr/>
      </dsp:nvSpPr>
      <dsp:spPr>
        <a:xfrm>
          <a:off x="3748881" y="1328833"/>
          <a:ext cx="1553209" cy="269565"/>
        </a:xfrm>
        <a:custGeom>
          <a:avLst/>
          <a:gdLst/>
          <a:ahLst/>
          <a:cxnLst/>
          <a:rect l="0" t="0" r="0" b="0"/>
          <a:pathLst>
            <a:path>
              <a:moveTo>
                <a:pt x="0" y="0"/>
              </a:moveTo>
              <a:lnTo>
                <a:pt x="0" y="134782"/>
              </a:lnTo>
              <a:lnTo>
                <a:pt x="1553209" y="134782"/>
              </a:lnTo>
              <a:lnTo>
                <a:pt x="1553209" y="269565"/>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2F70E2B-4AE3-43A2-8887-45E5959505B3}">
      <dsp:nvSpPr>
        <dsp:cNvPr id="0" name=""/>
        <dsp:cNvSpPr/>
      </dsp:nvSpPr>
      <dsp:spPr>
        <a:xfrm>
          <a:off x="3703161" y="1328833"/>
          <a:ext cx="91440" cy="269565"/>
        </a:xfrm>
        <a:custGeom>
          <a:avLst/>
          <a:gdLst/>
          <a:ahLst/>
          <a:cxnLst/>
          <a:rect l="0" t="0" r="0" b="0"/>
          <a:pathLst>
            <a:path>
              <a:moveTo>
                <a:pt x="45720" y="0"/>
              </a:moveTo>
              <a:lnTo>
                <a:pt x="45720" y="269565"/>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1D19293-B4FD-4FB6-9736-A35A640581E4}">
      <dsp:nvSpPr>
        <dsp:cNvPr id="0" name=""/>
        <dsp:cNvSpPr/>
      </dsp:nvSpPr>
      <dsp:spPr>
        <a:xfrm>
          <a:off x="2195672" y="1328833"/>
          <a:ext cx="1553209" cy="269565"/>
        </a:xfrm>
        <a:custGeom>
          <a:avLst/>
          <a:gdLst/>
          <a:ahLst/>
          <a:cxnLst/>
          <a:rect l="0" t="0" r="0" b="0"/>
          <a:pathLst>
            <a:path>
              <a:moveTo>
                <a:pt x="1553209" y="0"/>
              </a:moveTo>
              <a:lnTo>
                <a:pt x="1553209" y="134782"/>
              </a:lnTo>
              <a:lnTo>
                <a:pt x="0" y="134782"/>
              </a:lnTo>
              <a:lnTo>
                <a:pt x="0" y="269565"/>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6C64825-C153-42E9-8558-45E52215ECFA}">
      <dsp:nvSpPr>
        <dsp:cNvPr id="0" name=""/>
        <dsp:cNvSpPr/>
      </dsp:nvSpPr>
      <dsp:spPr>
        <a:xfrm>
          <a:off x="642462" y="1328833"/>
          <a:ext cx="3106418" cy="269565"/>
        </a:xfrm>
        <a:custGeom>
          <a:avLst/>
          <a:gdLst/>
          <a:ahLst/>
          <a:cxnLst/>
          <a:rect l="0" t="0" r="0" b="0"/>
          <a:pathLst>
            <a:path>
              <a:moveTo>
                <a:pt x="3106418" y="0"/>
              </a:moveTo>
              <a:lnTo>
                <a:pt x="3106418" y="134782"/>
              </a:lnTo>
              <a:lnTo>
                <a:pt x="0" y="134782"/>
              </a:lnTo>
              <a:lnTo>
                <a:pt x="0" y="269565"/>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3172E4D-F766-4B15-BD92-902A0CF6C883}">
      <dsp:nvSpPr>
        <dsp:cNvPr id="0" name=""/>
        <dsp:cNvSpPr/>
      </dsp:nvSpPr>
      <dsp:spPr>
        <a:xfrm>
          <a:off x="3107059" y="468053"/>
          <a:ext cx="1283644" cy="860779"/>
        </a:xfrm>
        <a:prstGeom prst="rect">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2"/>
        </a:lnRef>
        <a:fillRef idx="3">
          <a:schemeClr val="accent2"/>
        </a:fillRef>
        <a:effectRef idx="3">
          <a:schemeClr val="accent2"/>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tr-TR" sz="1600" b="1" kern="1200" smtClean="0">
              <a:solidFill>
                <a:schemeClr val="tx1"/>
              </a:solidFill>
              <a:latin typeface="Cambria" pitchFamily="18" charset="0"/>
            </a:rPr>
            <a:t>Tarih Devirleri</a:t>
          </a:r>
          <a:endParaRPr lang="tr-TR" sz="1600" b="1" kern="1200" dirty="0">
            <a:solidFill>
              <a:schemeClr val="tx1"/>
            </a:solidFill>
            <a:latin typeface="Cambria" pitchFamily="18" charset="0"/>
          </a:endParaRPr>
        </a:p>
      </dsp:txBody>
      <dsp:txXfrm>
        <a:off x="3107059" y="468053"/>
        <a:ext cx="1283644" cy="860779"/>
      </dsp:txXfrm>
    </dsp:sp>
    <dsp:sp modelId="{BEB20894-B10D-42F5-A57D-5BAAA6DE388A}">
      <dsp:nvSpPr>
        <dsp:cNvPr id="0" name=""/>
        <dsp:cNvSpPr/>
      </dsp:nvSpPr>
      <dsp:spPr>
        <a:xfrm>
          <a:off x="640" y="1598398"/>
          <a:ext cx="1283644" cy="1060861"/>
        </a:xfrm>
        <a:prstGeom prst="rect">
          <a:avLst/>
        </a:prstGeom>
        <a:solidFill>
          <a:schemeClr val="bg1">
            <a:lumMod val="95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tr-TR" sz="1600" b="1" kern="1200" dirty="0" smtClean="0">
              <a:solidFill>
                <a:schemeClr val="tx1"/>
              </a:solidFill>
              <a:latin typeface="Cambria" pitchFamily="18" charset="0"/>
            </a:rPr>
            <a:t>İlk Çağ</a:t>
          </a:r>
        </a:p>
        <a:p>
          <a:pPr marL="0" marR="0" lvl="0" indent="0" algn="ctr" defTabSz="914400" eaLnBrk="1" fontAlgn="auto" latinLnBrk="0" hangingPunct="1">
            <a:lnSpc>
              <a:spcPct val="100000"/>
            </a:lnSpc>
            <a:spcBef>
              <a:spcPct val="0"/>
            </a:spcBef>
            <a:spcAft>
              <a:spcPts val="0"/>
            </a:spcAft>
            <a:buClrTx/>
            <a:buSzTx/>
            <a:buFontTx/>
            <a:buNone/>
            <a:tabLst/>
            <a:defRPr/>
          </a:pPr>
          <a:r>
            <a:rPr lang="tr-TR" sz="1600" b="0" kern="1200" dirty="0" smtClean="0">
              <a:solidFill>
                <a:schemeClr val="tx1"/>
              </a:solidFill>
              <a:latin typeface="Cambria" pitchFamily="18" charset="0"/>
            </a:rPr>
            <a:t>Yazının bulunması</a:t>
          </a:r>
        </a:p>
        <a:p>
          <a:pPr lvl="0" algn="ctr" defTabSz="488950">
            <a:lnSpc>
              <a:spcPct val="90000"/>
            </a:lnSpc>
            <a:spcBef>
              <a:spcPct val="0"/>
            </a:spcBef>
            <a:spcAft>
              <a:spcPct val="35000"/>
            </a:spcAft>
          </a:pPr>
          <a:endParaRPr lang="tr-TR" sz="1600" b="1" kern="1200" dirty="0">
            <a:solidFill>
              <a:schemeClr val="tx1"/>
            </a:solidFill>
            <a:latin typeface="Cambria" pitchFamily="18" charset="0"/>
          </a:endParaRPr>
        </a:p>
      </dsp:txBody>
      <dsp:txXfrm>
        <a:off x="640" y="1598398"/>
        <a:ext cx="1283644" cy="1060861"/>
      </dsp:txXfrm>
    </dsp:sp>
    <dsp:sp modelId="{683D6383-C632-46B3-B0AC-CCB37AE776F8}">
      <dsp:nvSpPr>
        <dsp:cNvPr id="0" name=""/>
        <dsp:cNvSpPr/>
      </dsp:nvSpPr>
      <dsp:spPr>
        <a:xfrm>
          <a:off x="1553850" y="1598398"/>
          <a:ext cx="1283644" cy="1060861"/>
        </a:xfrm>
        <a:prstGeom prst="rect">
          <a:avLst/>
        </a:prstGeom>
        <a:solidFill>
          <a:schemeClr val="bg1">
            <a:lumMod val="95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tr-TR" sz="1600" b="1" kern="1200" smtClean="0">
              <a:solidFill>
                <a:schemeClr val="tx1"/>
              </a:solidFill>
              <a:latin typeface="Cambria" pitchFamily="18" charset="0"/>
            </a:rPr>
            <a:t>Orta Çağ</a:t>
          </a:r>
        </a:p>
        <a:p>
          <a:pPr marL="0" marR="0" lvl="0" indent="0" algn="ctr" defTabSz="914400" eaLnBrk="1" fontAlgn="auto" latinLnBrk="0" hangingPunct="1">
            <a:lnSpc>
              <a:spcPct val="100000"/>
            </a:lnSpc>
            <a:spcBef>
              <a:spcPct val="0"/>
            </a:spcBef>
            <a:spcAft>
              <a:spcPts val="0"/>
            </a:spcAft>
            <a:buClrTx/>
            <a:buSzTx/>
            <a:buFontTx/>
            <a:buNone/>
            <a:tabLst/>
            <a:defRPr/>
          </a:pPr>
          <a:r>
            <a:rPr lang="tr-TR" sz="1600" b="0" kern="1200" smtClean="0">
              <a:solidFill>
                <a:schemeClr val="tx1"/>
              </a:solidFill>
              <a:latin typeface="Cambria" pitchFamily="18" charset="0"/>
            </a:rPr>
            <a:t>Kavimler göçü</a:t>
          </a:r>
        </a:p>
        <a:p>
          <a:pPr lvl="0" algn="ctr" defTabSz="488950">
            <a:lnSpc>
              <a:spcPct val="90000"/>
            </a:lnSpc>
            <a:spcBef>
              <a:spcPct val="0"/>
            </a:spcBef>
            <a:spcAft>
              <a:spcPct val="35000"/>
            </a:spcAft>
          </a:pPr>
          <a:endParaRPr lang="tr-TR" sz="1600" b="1" kern="1200" dirty="0">
            <a:solidFill>
              <a:schemeClr val="tx1"/>
            </a:solidFill>
            <a:latin typeface="Cambria" pitchFamily="18" charset="0"/>
          </a:endParaRPr>
        </a:p>
      </dsp:txBody>
      <dsp:txXfrm>
        <a:off x="1553850" y="1598398"/>
        <a:ext cx="1283644" cy="1060861"/>
      </dsp:txXfrm>
    </dsp:sp>
    <dsp:sp modelId="{43DEA9B6-0D64-40CE-84F9-EA635EBD529B}">
      <dsp:nvSpPr>
        <dsp:cNvPr id="0" name=""/>
        <dsp:cNvSpPr/>
      </dsp:nvSpPr>
      <dsp:spPr>
        <a:xfrm>
          <a:off x="3107059" y="1598398"/>
          <a:ext cx="1283644" cy="1073870"/>
        </a:xfrm>
        <a:prstGeom prst="rect">
          <a:avLst/>
        </a:prstGeom>
        <a:solidFill>
          <a:schemeClr val="bg1">
            <a:lumMod val="95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tr-TR" sz="1600" b="1" kern="1200" smtClean="0">
              <a:solidFill>
                <a:schemeClr val="tx1"/>
              </a:solidFill>
              <a:latin typeface="Cambria" pitchFamily="18" charset="0"/>
            </a:rPr>
            <a:t>Yeni Çağ</a:t>
          </a:r>
        </a:p>
        <a:p>
          <a:pPr marL="0" marR="0" lvl="0" indent="0" algn="ctr" defTabSz="914400" eaLnBrk="1" fontAlgn="auto" latinLnBrk="0" hangingPunct="1">
            <a:lnSpc>
              <a:spcPct val="100000"/>
            </a:lnSpc>
            <a:spcBef>
              <a:spcPct val="0"/>
            </a:spcBef>
            <a:spcAft>
              <a:spcPts val="0"/>
            </a:spcAft>
            <a:buClrTx/>
            <a:buSzTx/>
            <a:buFontTx/>
            <a:buNone/>
            <a:tabLst/>
            <a:defRPr/>
          </a:pPr>
          <a:r>
            <a:rPr lang="tr-TR" sz="1600" b="0" kern="1200" smtClean="0">
              <a:solidFill>
                <a:schemeClr val="tx1"/>
              </a:solidFill>
              <a:latin typeface="Cambria" pitchFamily="18" charset="0"/>
            </a:rPr>
            <a:t>İstanbul’un Fethi</a:t>
          </a:r>
        </a:p>
        <a:p>
          <a:pPr lvl="0" algn="ctr" defTabSz="488950">
            <a:lnSpc>
              <a:spcPct val="90000"/>
            </a:lnSpc>
            <a:spcBef>
              <a:spcPct val="0"/>
            </a:spcBef>
            <a:spcAft>
              <a:spcPct val="35000"/>
            </a:spcAft>
          </a:pPr>
          <a:endParaRPr lang="tr-TR" sz="1600" b="1" kern="1200" dirty="0">
            <a:solidFill>
              <a:schemeClr val="tx1"/>
            </a:solidFill>
            <a:latin typeface="Cambria" pitchFamily="18" charset="0"/>
          </a:endParaRPr>
        </a:p>
      </dsp:txBody>
      <dsp:txXfrm>
        <a:off x="3107059" y="1598398"/>
        <a:ext cx="1283644" cy="1073870"/>
      </dsp:txXfrm>
    </dsp:sp>
    <dsp:sp modelId="{4B60946B-F98D-49E8-8D22-94EFD02D58E0}">
      <dsp:nvSpPr>
        <dsp:cNvPr id="0" name=""/>
        <dsp:cNvSpPr/>
      </dsp:nvSpPr>
      <dsp:spPr>
        <a:xfrm>
          <a:off x="4660268" y="1598398"/>
          <a:ext cx="1283644" cy="1047845"/>
        </a:xfrm>
        <a:prstGeom prst="rect">
          <a:avLst/>
        </a:prstGeom>
        <a:solidFill>
          <a:schemeClr val="bg1">
            <a:lumMod val="95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tr-TR" sz="1600" b="1" kern="1200" smtClean="0">
              <a:solidFill>
                <a:schemeClr val="tx1"/>
              </a:solidFill>
              <a:latin typeface="Cambria" pitchFamily="18" charset="0"/>
            </a:rPr>
            <a:t>Yakın Çağ</a:t>
          </a:r>
        </a:p>
        <a:p>
          <a:pPr marL="0" marR="0" lvl="0" indent="0" algn="ctr" defTabSz="914400" eaLnBrk="1" fontAlgn="auto" latinLnBrk="0" hangingPunct="1">
            <a:lnSpc>
              <a:spcPct val="100000"/>
            </a:lnSpc>
            <a:spcBef>
              <a:spcPct val="0"/>
            </a:spcBef>
            <a:spcAft>
              <a:spcPts val="0"/>
            </a:spcAft>
            <a:buClrTx/>
            <a:buSzTx/>
            <a:buFontTx/>
            <a:buNone/>
            <a:tabLst/>
            <a:defRPr/>
          </a:pPr>
          <a:r>
            <a:rPr lang="tr-TR" sz="1600" b="0" kern="1200" smtClean="0">
              <a:solidFill>
                <a:schemeClr val="tx1"/>
              </a:solidFill>
              <a:latin typeface="Cambria" pitchFamily="18" charset="0"/>
            </a:rPr>
            <a:t>Fransız İhtilali</a:t>
          </a:r>
        </a:p>
        <a:p>
          <a:pPr lvl="0" algn="ctr" defTabSz="488950">
            <a:lnSpc>
              <a:spcPct val="90000"/>
            </a:lnSpc>
            <a:spcBef>
              <a:spcPct val="0"/>
            </a:spcBef>
            <a:spcAft>
              <a:spcPct val="35000"/>
            </a:spcAft>
          </a:pPr>
          <a:endParaRPr lang="tr-TR" sz="1600" b="1" kern="1200" dirty="0">
            <a:solidFill>
              <a:schemeClr val="tx1"/>
            </a:solidFill>
            <a:latin typeface="Cambria" pitchFamily="18" charset="0"/>
          </a:endParaRPr>
        </a:p>
      </dsp:txBody>
      <dsp:txXfrm>
        <a:off x="4660268" y="1598398"/>
        <a:ext cx="1283644" cy="1047845"/>
      </dsp:txXfrm>
    </dsp:sp>
    <dsp:sp modelId="{6958849B-D72B-43E1-B98E-C86EFF37D0CA}">
      <dsp:nvSpPr>
        <dsp:cNvPr id="0" name=""/>
        <dsp:cNvSpPr/>
      </dsp:nvSpPr>
      <dsp:spPr>
        <a:xfrm>
          <a:off x="6213478" y="1598398"/>
          <a:ext cx="1283644" cy="1060854"/>
        </a:xfrm>
        <a:prstGeom prst="rect">
          <a:avLst/>
        </a:prstGeom>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5"/>
        </a:lnRef>
        <a:fillRef idx="3">
          <a:schemeClr val="accent5"/>
        </a:fillRef>
        <a:effectRef idx="3">
          <a:schemeClr val="accent5"/>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tr-TR" sz="1600" b="1" kern="1200" dirty="0" smtClean="0">
              <a:latin typeface="Cambria" pitchFamily="18" charset="0"/>
            </a:rPr>
            <a:t>Bilgi ve Teknoloji Çağı</a:t>
          </a:r>
        </a:p>
        <a:p>
          <a:pPr lvl="0" algn="ctr" defTabSz="533400">
            <a:lnSpc>
              <a:spcPct val="90000"/>
            </a:lnSpc>
            <a:spcBef>
              <a:spcPct val="0"/>
            </a:spcBef>
            <a:spcAft>
              <a:spcPct val="35000"/>
            </a:spcAft>
          </a:pPr>
          <a:endParaRPr lang="tr-TR" sz="1600" b="1" kern="1200" dirty="0">
            <a:latin typeface="Cambria" pitchFamily="18" charset="0"/>
          </a:endParaRPr>
        </a:p>
      </dsp:txBody>
      <dsp:txXfrm>
        <a:off x="6213478" y="1598398"/>
        <a:ext cx="1283644" cy="10608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2AB299-4C18-4B0F-94E2-E9C1744A4D14}" type="datetimeFigureOut">
              <a:rPr lang="tr-TR" smtClean="0"/>
              <a:t>10.02.2016</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D3A79C-B0FF-40EA-B4BD-B3423504E4BB}" type="slidenum">
              <a:rPr lang="tr-TR" smtClean="0"/>
              <a:t>‹#›</a:t>
            </a:fld>
            <a:endParaRPr lang="tr-TR"/>
          </a:p>
        </p:txBody>
      </p:sp>
    </p:spTree>
    <p:extLst>
      <p:ext uri="{BB962C8B-B14F-4D97-AF65-F5344CB8AC3E}">
        <p14:creationId xmlns:p14="http://schemas.microsoft.com/office/powerpoint/2010/main" val="2931242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143000" y="1122363"/>
            <a:ext cx="6858000" cy="2387600"/>
          </a:xfrm>
        </p:spPr>
        <p:txBody>
          <a:bodyPr anchor="b"/>
          <a:lstStyle>
            <a:lvl1pPr algn="ctr">
              <a:defRPr sz="4500"/>
            </a:lvl1pPr>
          </a:lstStyle>
          <a:p>
            <a:r>
              <a:rPr lang="tr-TR" smtClean="0"/>
              <a:t>Asıl başlık stili için tıklatın</a:t>
            </a:r>
            <a:endParaRPr lang="tr-TR"/>
          </a:p>
        </p:txBody>
      </p:sp>
      <p:sp>
        <p:nvSpPr>
          <p:cNvPr id="3" name="Alt Başlık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6C363DA9-C859-40C9-9D7A-DB008D06A011}" type="datetimeFigureOut">
              <a:rPr lang="tr-TR" smtClean="0"/>
              <a:t>10.02.2016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2E8CCB6-DAF7-4ED0-A1C7-63CD10D0ECC9}" type="slidenum">
              <a:rPr lang="tr-TR" smtClean="0"/>
              <a:t>‹#›</a:t>
            </a:fld>
            <a:endParaRPr lang="tr-TR"/>
          </a:p>
        </p:txBody>
      </p:sp>
    </p:spTree>
    <p:extLst>
      <p:ext uri="{BB962C8B-B14F-4D97-AF65-F5344CB8AC3E}">
        <p14:creationId xmlns:p14="http://schemas.microsoft.com/office/powerpoint/2010/main" val="1595691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C363DA9-C859-40C9-9D7A-DB008D06A011}" type="datetimeFigureOut">
              <a:rPr lang="tr-TR" smtClean="0"/>
              <a:t>10.02.2016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2E8CCB6-DAF7-4ED0-A1C7-63CD10D0ECC9}" type="slidenum">
              <a:rPr lang="tr-TR" smtClean="0"/>
              <a:t>‹#›</a:t>
            </a:fld>
            <a:endParaRPr lang="tr-TR"/>
          </a:p>
        </p:txBody>
      </p:sp>
    </p:spTree>
    <p:extLst>
      <p:ext uri="{BB962C8B-B14F-4D97-AF65-F5344CB8AC3E}">
        <p14:creationId xmlns:p14="http://schemas.microsoft.com/office/powerpoint/2010/main" val="3272391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623888" y="1709739"/>
            <a:ext cx="7886700" cy="2852737"/>
          </a:xfrm>
        </p:spPr>
        <p:txBody>
          <a:bodyPr anchor="b"/>
          <a:lstStyle>
            <a:lvl1pPr>
              <a:defRPr sz="4500"/>
            </a:lvl1pPr>
          </a:lstStyle>
          <a:p>
            <a:r>
              <a:rPr lang="tr-TR" smtClean="0"/>
              <a:t>Asıl başlık stili için tıklatın</a:t>
            </a:r>
            <a:endParaRPr lang="tr-TR"/>
          </a:p>
        </p:txBody>
      </p:sp>
      <p:sp>
        <p:nvSpPr>
          <p:cNvPr id="3" name="Metin Yer Tutucusu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6C363DA9-C859-40C9-9D7A-DB008D06A011}" type="datetimeFigureOut">
              <a:rPr lang="tr-TR" smtClean="0"/>
              <a:t>10.02.2016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2E8CCB6-DAF7-4ED0-A1C7-63CD10D0ECC9}" type="slidenum">
              <a:rPr lang="tr-TR" smtClean="0"/>
              <a:t>‹#›</a:t>
            </a:fld>
            <a:endParaRPr lang="tr-TR"/>
          </a:p>
        </p:txBody>
      </p:sp>
    </p:spTree>
    <p:extLst>
      <p:ext uri="{BB962C8B-B14F-4D97-AF65-F5344CB8AC3E}">
        <p14:creationId xmlns:p14="http://schemas.microsoft.com/office/powerpoint/2010/main" val="1050574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286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291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6C363DA9-C859-40C9-9D7A-DB008D06A011}" type="datetimeFigureOut">
              <a:rPr lang="tr-TR" smtClean="0"/>
              <a:t>10.02.2016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2E8CCB6-DAF7-4ED0-A1C7-63CD10D0ECC9}" type="slidenum">
              <a:rPr lang="tr-TR" smtClean="0"/>
              <a:t>‹#›</a:t>
            </a:fld>
            <a:endParaRPr lang="tr-TR"/>
          </a:p>
        </p:txBody>
      </p:sp>
    </p:spTree>
    <p:extLst>
      <p:ext uri="{BB962C8B-B14F-4D97-AF65-F5344CB8AC3E}">
        <p14:creationId xmlns:p14="http://schemas.microsoft.com/office/powerpoint/2010/main" val="1654716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629841" y="365126"/>
            <a:ext cx="78867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4" name="İçerik Yer Tutucusu 3"/>
          <p:cNvSpPr>
            <a:spLocks noGrp="1"/>
          </p:cNvSpPr>
          <p:nvPr>
            <p:ph sz="half" idx="2"/>
          </p:nvPr>
        </p:nvSpPr>
        <p:spPr>
          <a:xfrm>
            <a:off x="629842" y="2505075"/>
            <a:ext cx="3868340"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29150" y="2505075"/>
            <a:ext cx="3887391"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6C363DA9-C859-40C9-9D7A-DB008D06A011}" type="datetimeFigureOut">
              <a:rPr lang="tr-TR" smtClean="0"/>
              <a:t>10.02.2016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2E8CCB6-DAF7-4ED0-A1C7-63CD10D0ECC9}" type="slidenum">
              <a:rPr lang="tr-TR" smtClean="0"/>
              <a:t>‹#›</a:t>
            </a:fld>
            <a:endParaRPr lang="tr-TR"/>
          </a:p>
        </p:txBody>
      </p:sp>
    </p:spTree>
    <p:extLst>
      <p:ext uri="{BB962C8B-B14F-4D97-AF65-F5344CB8AC3E}">
        <p14:creationId xmlns:p14="http://schemas.microsoft.com/office/powerpoint/2010/main" val="2463905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6C363DA9-C859-40C9-9D7A-DB008D06A011}" type="datetimeFigureOut">
              <a:rPr lang="tr-TR" smtClean="0"/>
              <a:t>10.02.2016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2E8CCB6-DAF7-4ED0-A1C7-63CD10D0ECC9}" type="slidenum">
              <a:rPr lang="tr-TR" smtClean="0"/>
              <a:t>‹#›</a:t>
            </a:fld>
            <a:endParaRPr lang="tr-TR"/>
          </a:p>
        </p:txBody>
      </p:sp>
    </p:spTree>
    <p:extLst>
      <p:ext uri="{BB962C8B-B14F-4D97-AF65-F5344CB8AC3E}">
        <p14:creationId xmlns:p14="http://schemas.microsoft.com/office/powerpoint/2010/main" val="2585965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6C363DA9-C859-40C9-9D7A-DB008D06A011}" type="datetimeFigureOut">
              <a:rPr lang="tr-TR" smtClean="0"/>
              <a:t>10.02.2016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2E8CCB6-DAF7-4ED0-A1C7-63CD10D0ECC9}" type="slidenum">
              <a:rPr lang="tr-TR" smtClean="0"/>
              <a:t>‹#›</a:t>
            </a:fld>
            <a:endParaRPr lang="tr-TR"/>
          </a:p>
        </p:txBody>
      </p:sp>
    </p:spTree>
    <p:extLst>
      <p:ext uri="{BB962C8B-B14F-4D97-AF65-F5344CB8AC3E}">
        <p14:creationId xmlns:p14="http://schemas.microsoft.com/office/powerpoint/2010/main" val="4015001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İçerik Yer Tutucusu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6C363DA9-C859-40C9-9D7A-DB008D06A011}" type="datetimeFigureOut">
              <a:rPr lang="tr-TR" smtClean="0"/>
              <a:t>10.02.2016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2E8CCB6-DAF7-4ED0-A1C7-63CD10D0ECC9}" type="slidenum">
              <a:rPr lang="tr-TR" smtClean="0"/>
              <a:t>‹#›</a:t>
            </a:fld>
            <a:endParaRPr lang="tr-TR"/>
          </a:p>
        </p:txBody>
      </p:sp>
    </p:spTree>
    <p:extLst>
      <p:ext uri="{BB962C8B-B14F-4D97-AF65-F5344CB8AC3E}">
        <p14:creationId xmlns:p14="http://schemas.microsoft.com/office/powerpoint/2010/main" val="3248957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Resim Yer Tutucusu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6C363DA9-C859-40C9-9D7A-DB008D06A011}" type="datetimeFigureOut">
              <a:rPr lang="tr-TR" smtClean="0"/>
              <a:t>10.02.2016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2E8CCB6-DAF7-4ED0-A1C7-63CD10D0ECC9}" type="slidenum">
              <a:rPr lang="tr-TR" smtClean="0"/>
              <a:t>‹#›</a:t>
            </a:fld>
            <a:endParaRPr lang="tr-TR"/>
          </a:p>
        </p:txBody>
      </p:sp>
    </p:spTree>
    <p:extLst>
      <p:ext uri="{BB962C8B-B14F-4D97-AF65-F5344CB8AC3E}">
        <p14:creationId xmlns:p14="http://schemas.microsoft.com/office/powerpoint/2010/main" val="23939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C363DA9-C859-40C9-9D7A-DB008D06A011}" type="datetimeFigureOut">
              <a:rPr lang="tr-TR" smtClean="0"/>
              <a:t>10.02.2016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2E8CCB6-DAF7-4ED0-A1C7-63CD10D0ECC9}" type="slidenum">
              <a:rPr lang="tr-TR" smtClean="0"/>
              <a:t>‹#›</a:t>
            </a:fld>
            <a:endParaRPr lang="tr-TR"/>
          </a:p>
        </p:txBody>
      </p:sp>
    </p:spTree>
    <p:extLst>
      <p:ext uri="{BB962C8B-B14F-4D97-AF65-F5344CB8AC3E}">
        <p14:creationId xmlns:p14="http://schemas.microsoft.com/office/powerpoint/2010/main" val="3253762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543675" y="365125"/>
            <a:ext cx="1971675"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28650" y="365125"/>
            <a:ext cx="5800725"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C363DA9-C859-40C9-9D7A-DB008D06A011}" type="datetimeFigureOut">
              <a:rPr lang="tr-TR" smtClean="0"/>
              <a:t>10.02.2016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2E8CCB6-DAF7-4ED0-A1C7-63CD10D0ECC9}" type="slidenum">
              <a:rPr lang="tr-TR" smtClean="0"/>
              <a:t>‹#›</a:t>
            </a:fld>
            <a:endParaRPr lang="tr-TR"/>
          </a:p>
        </p:txBody>
      </p:sp>
    </p:spTree>
    <p:extLst>
      <p:ext uri="{BB962C8B-B14F-4D97-AF65-F5344CB8AC3E}">
        <p14:creationId xmlns:p14="http://schemas.microsoft.com/office/powerpoint/2010/main" val="2520851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C363DA9-C859-40C9-9D7A-DB008D06A011}" type="datetimeFigureOut">
              <a:rPr lang="tr-TR" smtClean="0"/>
              <a:t>10.02.2016</a:t>
            </a:fld>
            <a:endParaRPr lang="tr-TR"/>
          </a:p>
        </p:txBody>
      </p:sp>
      <p:sp>
        <p:nvSpPr>
          <p:cNvPr id="5" name="Altbilgi Yer Tutucusu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2E8CCB6-DAF7-4ED0-A1C7-63CD10D0ECC9}" type="slidenum">
              <a:rPr lang="tr-TR" smtClean="0"/>
              <a:t>‹#›</a:t>
            </a:fld>
            <a:endParaRPr lang="tr-TR"/>
          </a:p>
        </p:txBody>
      </p:sp>
    </p:spTree>
    <p:extLst>
      <p:ext uri="{BB962C8B-B14F-4D97-AF65-F5344CB8AC3E}">
        <p14:creationId xmlns:p14="http://schemas.microsoft.com/office/powerpoint/2010/main" val="1802776380"/>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sabah.com.tr/haberleri/facebook"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google.com.tr/url?sa=i&amp;rct=j&amp;q=d%C3%BCnya&amp;source=images&amp;cd=&amp;cad=rja&amp;docid=3Ffn2t-WTGOpeM&amp;tbnid=caqPu_mEPmU48M:&amp;ved=0CAUQjRw&amp;url=http://www.turkiye-rehberi.net/D%C3%BCnya-Haritas%C4%B1-2000&amp;ei=xZ8YUZG5FcrT0QWYp4GoDw&amp;bvm=bv.42080656,d.ZG4&amp;psig=AFQjCNH1JWyYJhx4IDgsE4mDkkbSJynpbw&amp;ust=1360654620284223" TargetMode="External"/><Relationship Id="rId2" Type="http://schemas.openxmlformats.org/officeDocument/2006/relationships/hyperlink" Target="http://www.turkcebilgi.com/ansiklopedi/fernando_magellan" TargetMode="Externa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hyperlink" Target="http://www.google.com.tr/url?sa=i&amp;rct=j&amp;q=d%C3%BCnya&amp;source=images&amp;cd=&amp;cad=rja&amp;docid=7X5TnsBm61GU1M&amp;tbnid=1g-W7dWOwMJUrM:&amp;ved=0CAUQjRw&amp;url=http://www.itusozluk.com/gorseller/milletsiz+%FClkesiz+devletsiz+d%FCnya/292868&amp;ei=_Z8YUbmSOYWr0AWLnYHwAg&amp;bvm=bv.42080656,d.ZG4&amp;psig=AFQjCNH1JWyYJhx4IDgsE4mDkkbSJynpbw&amp;ust=1360654620284223" TargetMode="Externa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google.com.tr/url?sa=i&amp;rct=j&amp;q=WalMart&amp;source=images&amp;cd=&amp;cad=rja&amp;docid=g7_3vq2KSkqSwM&amp;tbnid=e2GSviBiN77_AM:&amp;ved=0CAUQjRw&amp;url=http://www.tmonews.com/2012/10/leaked-walmart-pricing-tips-price-point-for-galaxy-note-ii-windows-phone-8-devices/&amp;ei=BbAYUdKEL4vgtQbmr4DwCQ&amp;bvm=bv.42080656,d.ZG4&amp;psig=AFQjCNESdACKWd6kRVU6KR40nR1sNCl1Pg&amp;ust=1360658808421447" TargetMode="Externa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hyperlink" Target="http://www.google.com.tr/url?sa=i&amp;rct=j&amp;q=WalMart+retail+link&amp;source=images&amp;cd=&amp;cad=rja&amp;docid=PZqq_3sLXLGx3M&amp;tbnid=onx5tljsWF_aeM:&amp;ved=0CAUQjRw&amp;url=http://www.retailright.ca/retaillink.htm&amp;ei=PbAYUd2LEo7HtAbThYDACA&amp;bvm=bv.42080656,d.ZG4&amp;psig=AFQjCNHHRHyowry4Cp5yTILzFus-W4FshA&amp;ust=1360658850724473"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ybsansiklopedi.com/" TargetMode="External"/><Relationship Id="rId2" Type="http://schemas.openxmlformats.org/officeDocument/2006/relationships/hyperlink" Target="http://mis.sadievrenseker.com/" TargetMode="External"/><Relationship Id="rId1" Type="http://schemas.openxmlformats.org/officeDocument/2006/relationships/slideLayout" Target="../slideLayouts/slideLayout2.xml"/><Relationship Id="rId5" Type="http://schemas.openxmlformats.org/officeDocument/2006/relationships/hyperlink" Target="https://www.youtube.com/watch?v=5s8IgMfH698&amp;list=PLh9ECzBB8tJP8vpIM91W1k_qoGI10ikh1" TargetMode="External"/><Relationship Id="rId4" Type="http://schemas.openxmlformats.org/officeDocument/2006/relationships/hyperlink" Target="https://www.youtube.com/channel/UCkkgrhDCJheXQNIFqUVw0_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0" y="3623558"/>
            <a:ext cx="9144000" cy="683229"/>
          </a:xfrm>
        </p:spPr>
        <p:txBody>
          <a:bodyPr>
            <a:noAutofit/>
          </a:bodyPr>
          <a:lstStyle/>
          <a:p>
            <a:r>
              <a:rPr lang="tr-TR" sz="3200" b="1" dirty="0" smtClean="0">
                <a:solidFill>
                  <a:schemeClr val="tx1"/>
                </a:solidFill>
                <a:latin typeface="Calibri" pitchFamily="34" charset="0"/>
              </a:rPr>
              <a:t>ENM 320  </a:t>
            </a:r>
            <a:r>
              <a:rPr lang="tr-TR" sz="3200" b="1" dirty="0" smtClean="0">
                <a:solidFill>
                  <a:schemeClr val="tx1"/>
                </a:solidFill>
                <a:effectLst/>
                <a:latin typeface="Calibri" pitchFamily="34" charset="0"/>
              </a:rPr>
              <a:t>Yönetim Bilişim Sistemleri</a:t>
            </a:r>
            <a:endParaRPr lang="tr-TR" sz="3200" b="1" dirty="0">
              <a:solidFill>
                <a:schemeClr val="tx1"/>
              </a:solidFill>
              <a:effectLst/>
              <a:latin typeface="Calibri" pitchFamily="34" charset="0"/>
            </a:endParaRPr>
          </a:p>
        </p:txBody>
      </p:sp>
      <p:sp>
        <p:nvSpPr>
          <p:cNvPr id="3" name="Alt Başlık 2"/>
          <p:cNvSpPr>
            <a:spLocks noGrp="1"/>
          </p:cNvSpPr>
          <p:nvPr>
            <p:ph type="subTitle" idx="1"/>
          </p:nvPr>
        </p:nvSpPr>
        <p:spPr>
          <a:xfrm>
            <a:off x="0" y="5589240"/>
            <a:ext cx="9144000" cy="1008112"/>
          </a:xfrm>
        </p:spPr>
        <p:txBody>
          <a:bodyPr>
            <a:noAutofit/>
          </a:bodyPr>
          <a:lstStyle/>
          <a:p>
            <a:pPr algn="ctr"/>
            <a:r>
              <a:rPr lang="tr-TR" sz="2000" b="1" dirty="0" smtClean="0">
                <a:solidFill>
                  <a:schemeClr val="tx1"/>
                </a:solidFill>
                <a:latin typeface="Calibri" pitchFamily="34" charset="0"/>
              </a:rPr>
              <a:t>Yrd. Doç. </a:t>
            </a:r>
            <a:r>
              <a:rPr lang="tr-TR" sz="2000" b="1" dirty="0" smtClean="0">
                <a:latin typeface="Calibri" pitchFamily="34" charset="0"/>
              </a:rPr>
              <a:t>Dr</a:t>
            </a:r>
            <a:r>
              <a:rPr lang="tr-TR" sz="2000" b="1" dirty="0" smtClean="0">
                <a:solidFill>
                  <a:schemeClr val="tx1"/>
                </a:solidFill>
                <a:latin typeface="Calibri" pitchFamily="34" charset="0"/>
              </a:rPr>
              <a:t>. Berk Ayvaz</a:t>
            </a:r>
          </a:p>
          <a:p>
            <a:pPr algn="ctr"/>
            <a:r>
              <a:rPr lang="tr-TR" sz="1600" dirty="0" smtClean="0">
                <a:solidFill>
                  <a:schemeClr val="tx1"/>
                </a:solidFill>
                <a:latin typeface="Calibri" pitchFamily="34" charset="0"/>
              </a:rPr>
              <a:t>İstanbul Ticaret Üniversitesi Endüstri Mühendisliği Bölümü </a:t>
            </a:r>
          </a:p>
        </p:txBody>
      </p:sp>
      <p:pic>
        <p:nvPicPr>
          <p:cNvPr id="3074" name="Picture 2" descr="http://thumbs.dreamstime.com/z/management-information-system-mis-provides-organizations-require-to-manage-themselves-efficiently-effectively-45574142.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b="12386"/>
          <a:stretch/>
        </p:blipFill>
        <p:spPr bwMode="auto">
          <a:xfrm>
            <a:off x="2240496" y="188640"/>
            <a:ext cx="4663007" cy="3434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2581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244386"/>
            <a:ext cx="7498080" cy="576064"/>
          </a:xfrm>
        </p:spPr>
        <p:txBody>
          <a:bodyPr>
            <a:normAutofit/>
          </a:bodyPr>
          <a:lstStyle/>
          <a:p>
            <a:r>
              <a:rPr lang="tr-TR" sz="3200" b="1" dirty="0" smtClean="0">
                <a:effectLst/>
                <a:latin typeface="Cambria" pitchFamily="18" charset="0"/>
              </a:rPr>
              <a:t>Bilgi Çağı…</a:t>
            </a:r>
            <a:endParaRPr lang="tr-TR" sz="3200" b="1" dirty="0">
              <a:effectLst/>
              <a:latin typeface="Cambria" pitchFamily="18"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55046579"/>
              </p:ext>
            </p:extLst>
          </p:nvPr>
        </p:nvGraphicFramePr>
        <p:xfrm>
          <a:off x="539552" y="820450"/>
          <a:ext cx="7497763" cy="31403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etin kutusu 4"/>
          <p:cNvSpPr txBox="1"/>
          <p:nvPr/>
        </p:nvSpPr>
        <p:spPr>
          <a:xfrm>
            <a:off x="395536" y="3960774"/>
            <a:ext cx="8352928" cy="2308324"/>
          </a:xfrm>
          <a:prstGeom prst="rect">
            <a:avLst/>
          </a:prstGeom>
          <a:noFill/>
        </p:spPr>
        <p:txBody>
          <a:bodyPr wrap="square" rtlCol="0">
            <a:spAutoFit/>
          </a:bodyPr>
          <a:lstStyle/>
          <a:p>
            <a:pPr marL="285750" indent="-285750" algn="just">
              <a:buFont typeface="Arial" pitchFamily="34" charset="0"/>
              <a:buChar char="•"/>
            </a:pPr>
            <a:r>
              <a:rPr lang="tr-TR" dirty="0" smtClean="0">
                <a:latin typeface="Cambria" pitchFamily="18" charset="0"/>
              </a:rPr>
              <a:t>Bilgi ihtiyacı arttı. </a:t>
            </a:r>
          </a:p>
          <a:p>
            <a:pPr marL="285750" indent="-285750" algn="just">
              <a:buFont typeface="Arial" pitchFamily="34" charset="0"/>
              <a:buChar char="•"/>
            </a:pPr>
            <a:r>
              <a:rPr lang="tr-TR" dirty="0" smtClean="0">
                <a:latin typeface="Cambria" pitchFamily="18" charset="0"/>
              </a:rPr>
              <a:t>Günümüzde en büyük kaynak bilgi haline geldi. </a:t>
            </a:r>
          </a:p>
          <a:p>
            <a:pPr marL="285750" indent="-285750" algn="just">
              <a:buFont typeface="Arial" pitchFamily="34" charset="0"/>
              <a:buChar char="•"/>
            </a:pPr>
            <a:r>
              <a:rPr lang="tr-TR" dirty="0">
                <a:latin typeface="Cambria" pitchFamily="18" charset="0"/>
              </a:rPr>
              <a:t>Ünlü Alman yazar </a:t>
            </a:r>
            <a:r>
              <a:rPr lang="tr-TR" dirty="0" err="1">
                <a:latin typeface="Cambria" pitchFamily="18" charset="0"/>
              </a:rPr>
              <a:t>Alvin</a:t>
            </a:r>
            <a:r>
              <a:rPr lang="tr-TR" dirty="0">
                <a:latin typeface="Cambria" pitchFamily="18" charset="0"/>
              </a:rPr>
              <a:t> </a:t>
            </a:r>
            <a:r>
              <a:rPr lang="tr-TR" dirty="0" err="1">
                <a:latin typeface="Cambria" pitchFamily="18" charset="0"/>
              </a:rPr>
              <a:t>Toffler</a:t>
            </a:r>
            <a:r>
              <a:rPr lang="tr-TR" dirty="0">
                <a:latin typeface="Cambria" pitchFamily="18" charset="0"/>
              </a:rPr>
              <a:t>, "</a:t>
            </a:r>
            <a:r>
              <a:rPr lang="tr-TR" b="1" dirty="0">
                <a:latin typeface="Cambria" pitchFamily="18" charset="0"/>
              </a:rPr>
              <a:t>Bilgi, eskinin </a:t>
            </a:r>
            <a:r>
              <a:rPr lang="tr-TR" b="1" dirty="0" err="1">
                <a:latin typeface="Cambria" pitchFamily="18" charset="0"/>
              </a:rPr>
              <a:t>emteası</a:t>
            </a:r>
            <a:r>
              <a:rPr lang="tr-TR" b="1" dirty="0">
                <a:latin typeface="Cambria" pitchFamily="18" charset="0"/>
              </a:rPr>
              <a:t> haline gelmiştir</a:t>
            </a:r>
            <a:r>
              <a:rPr lang="tr-TR" dirty="0">
                <a:latin typeface="Cambria" pitchFamily="18" charset="0"/>
              </a:rPr>
              <a:t>" diyor bir kitabında. </a:t>
            </a:r>
            <a:r>
              <a:rPr lang="tr-TR" b="1" dirty="0" err="1">
                <a:latin typeface="Cambria" pitchFamily="18" charset="0"/>
              </a:rPr>
              <a:t>Emtea</a:t>
            </a:r>
            <a:r>
              <a:rPr lang="tr-TR" dirty="0">
                <a:latin typeface="Cambria" pitchFamily="18" charset="0"/>
              </a:rPr>
              <a:t> "</a:t>
            </a:r>
            <a:r>
              <a:rPr lang="tr-TR" b="1" dirty="0">
                <a:latin typeface="Cambria" pitchFamily="18" charset="0"/>
              </a:rPr>
              <a:t>para eden eşya</a:t>
            </a:r>
            <a:r>
              <a:rPr lang="tr-TR" dirty="0">
                <a:latin typeface="Cambria" pitchFamily="18" charset="0"/>
              </a:rPr>
              <a:t>" </a:t>
            </a:r>
            <a:r>
              <a:rPr lang="tr-TR" dirty="0" err="1">
                <a:latin typeface="Cambria" pitchFamily="18" charset="0"/>
              </a:rPr>
              <a:t>mânâsına</a:t>
            </a:r>
            <a:r>
              <a:rPr lang="tr-TR" dirty="0">
                <a:latin typeface="Cambria" pitchFamily="18" charset="0"/>
              </a:rPr>
              <a:t> gelmektedir</a:t>
            </a:r>
            <a:r>
              <a:rPr lang="tr-TR" dirty="0" smtClean="0">
                <a:latin typeface="Cambria" pitchFamily="18" charset="0"/>
              </a:rPr>
              <a:t>...</a:t>
            </a:r>
          </a:p>
          <a:p>
            <a:pPr marL="285750" indent="-285750" algn="just">
              <a:buFont typeface="Arial" pitchFamily="34" charset="0"/>
              <a:buChar char="•"/>
            </a:pPr>
            <a:r>
              <a:rPr lang="tr-TR" b="1" dirty="0" smtClean="0">
                <a:latin typeface="Cambria" pitchFamily="18" charset="0"/>
              </a:rPr>
              <a:t>Günümüzde artık üretilen ürünün maddesinden daha çok taşıdığı bilgi  bir değer ifade ediyor.</a:t>
            </a:r>
          </a:p>
          <a:p>
            <a:pPr marL="285750" indent="-285750" algn="just">
              <a:buFont typeface="Arial" pitchFamily="34" charset="0"/>
              <a:buChar char="•"/>
            </a:pPr>
            <a:r>
              <a:rPr lang="tr-TR" b="1" dirty="0">
                <a:latin typeface="Cambria" pitchFamily="18" charset="0"/>
              </a:rPr>
              <a:t>Emek, para, kültür, ekonomi, hep bilginin içine gömülüyor. </a:t>
            </a:r>
            <a:endParaRPr lang="tr-TR" b="1" dirty="0" smtClean="0">
              <a:latin typeface="Cambria" pitchFamily="18" charset="0"/>
            </a:endParaRPr>
          </a:p>
          <a:p>
            <a:pPr marL="285750" indent="-285750" algn="just">
              <a:buFont typeface="Arial" pitchFamily="34" charset="0"/>
              <a:buChar char="•"/>
            </a:pPr>
            <a:endParaRPr lang="tr-TR" dirty="0" smtClean="0">
              <a:latin typeface="Cambria" pitchFamily="18" charset="0"/>
            </a:endParaRPr>
          </a:p>
        </p:txBody>
      </p:sp>
    </p:spTree>
    <p:extLst>
      <p:ext uri="{BB962C8B-B14F-4D97-AF65-F5344CB8AC3E}">
        <p14:creationId xmlns:p14="http://schemas.microsoft.com/office/powerpoint/2010/main" val="17547734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55576" y="116632"/>
            <a:ext cx="7588374" cy="720080"/>
          </a:xfrm>
        </p:spPr>
        <p:txBody>
          <a:bodyPr>
            <a:noAutofit/>
          </a:bodyPr>
          <a:lstStyle/>
          <a:p>
            <a:pPr algn="ctr"/>
            <a:r>
              <a:rPr lang="tr-TR" sz="2800" b="1" dirty="0" smtClean="0">
                <a:solidFill>
                  <a:schemeClr val="tx1"/>
                </a:solidFill>
                <a:effectLst/>
                <a:latin typeface="Cambria" panose="02040503050406030204" pitchFamily="18" charset="0"/>
              </a:rPr>
              <a:t>Günümüz İşletmelerinde Yönetim Bilişim Sistemlerinin Rolü</a:t>
            </a:r>
            <a:endParaRPr lang="tr-TR" sz="2800" b="1"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395536" y="980727"/>
            <a:ext cx="8460432" cy="2281003"/>
          </a:xfrm>
        </p:spPr>
        <p:txBody>
          <a:bodyPr>
            <a:noAutofit/>
          </a:bodyPr>
          <a:lstStyle/>
          <a:p>
            <a:pPr algn="just"/>
            <a:r>
              <a:rPr lang="tr-TR" sz="1800" dirty="0" smtClean="0">
                <a:latin typeface="Cambria" panose="02040503050406030204" pitchFamily="18" charset="0"/>
              </a:rPr>
              <a:t>Günümüzde işletmeler </a:t>
            </a:r>
            <a:r>
              <a:rPr lang="tr-TR" sz="1800" b="1" dirty="0" smtClean="0">
                <a:latin typeface="Cambria" panose="02040503050406030204" pitchFamily="18" charset="0"/>
              </a:rPr>
              <a:t>bilgi sistemlerine</a:t>
            </a:r>
            <a:r>
              <a:rPr lang="tr-TR" sz="1800" dirty="0" smtClean="0">
                <a:latin typeface="Cambria" panose="02040503050406030204" pitchFamily="18" charset="0"/>
              </a:rPr>
              <a:t>, </a:t>
            </a:r>
            <a:r>
              <a:rPr lang="tr-TR" sz="1800" b="1" dirty="0" smtClean="0">
                <a:latin typeface="Cambria" panose="02040503050406030204" pitchFamily="18" charset="0"/>
              </a:rPr>
              <a:t>yazılımlara</a:t>
            </a:r>
            <a:r>
              <a:rPr lang="tr-TR" sz="1800" dirty="0" smtClean="0">
                <a:latin typeface="Cambria" panose="02040503050406030204" pitchFamily="18" charset="0"/>
              </a:rPr>
              <a:t> ve </a:t>
            </a:r>
            <a:r>
              <a:rPr lang="tr-TR" sz="1800" b="1" dirty="0" smtClean="0">
                <a:latin typeface="Cambria" panose="02040503050406030204" pitchFamily="18" charset="0"/>
              </a:rPr>
              <a:t>iletişim araçlarına</a:t>
            </a:r>
            <a:r>
              <a:rPr lang="tr-TR" sz="1800" dirty="0" smtClean="0">
                <a:latin typeface="Cambria" panose="02040503050406030204" pitchFamily="18" charset="0"/>
              </a:rPr>
              <a:t> milyonlarca dolar yatırım yapmaktadırlar.</a:t>
            </a:r>
          </a:p>
          <a:p>
            <a:pPr algn="just"/>
            <a:r>
              <a:rPr lang="tr-TR" sz="1800" dirty="0" smtClean="0">
                <a:latin typeface="Cambria" panose="02040503050406030204" pitchFamily="18" charset="0"/>
              </a:rPr>
              <a:t>Aşağıdaki şekilde işletmelerin donanım, yazılım ve iletişim araçlarına </a:t>
            </a:r>
            <a:r>
              <a:rPr lang="tr-TR" sz="1800" b="1" dirty="0" smtClean="0">
                <a:latin typeface="Cambria" panose="02040503050406030204" pitchFamily="18" charset="0"/>
              </a:rPr>
              <a:t>1980-2009 </a:t>
            </a:r>
            <a:r>
              <a:rPr lang="tr-TR" sz="1800" dirty="0" smtClean="0">
                <a:latin typeface="Cambria" panose="02040503050406030204" pitchFamily="18" charset="0"/>
              </a:rPr>
              <a:t>arasında yaptıkları  yatırım miktarı görülmektedir. </a:t>
            </a:r>
          </a:p>
          <a:p>
            <a:pPr algn="just"/>
            <a:r>
              <a:rPr lang="tr-TR" sz="1800" dirty="0" smtClean="0">
                <a:latin typeface="Cambria" panose="02040503050406030204" pitchFamily="18" charset="0"/>
              </a:rPr>
              <a:t>Buna göre 1980 yılında Yönetim Bilişim Sistemlerine yapılan yatırım miktarı yapılan tüm yatırım miktarının  %32’si  iken, bu oran 2010 yılında %52’lere kadar çıkmıştır.</a:t>
            </a:r>
            <a:endParaRPr lang="tr-TR" sz="1800" dirty="0">
              <a:latin typeface="Cambria" panose="02040503050406030204" pitchFamily="18" charset="0"/>
            </a:endParaRPr>
          </a:p>
        </p:txBody>
      </p:sp>
      <p:graphicFrame>
        <p:nvGraphicFramePr>
          <p:cNvPr id="4" name="Nesne 3"/>
          <p:cNvGraphicFramePr>
            <a:graphicFrameLocks noChangeAspect="1"/>
          </p:cNvGraphicFramePr>
          <p:nvPr>
            <p:extLst>
              <p:ext uri="{D42A27DB-BD31-4B8C-83A1-F6EECF244321}">
                <p14:modId xmlns:p14="http://schemas.microsoft.com/office/powerpoint/2010/main" val="3766735471"/>
              </p:ext>
            </p:extLst>
          </p:nvPr>
        </p:nvGraphicFramePr>
        <p:xfrm>
          <a:off x="3993" y="3261731"/>
          <a:ext cx="6804248" cy="3596269"/>
        </p:xfrm>
        <a:graphic>
          <a:graphicData uri="http://schemas.openxmlformats.org/presentationml/2006/ole">
            <mc:AlternateContent xmlns:mc="http://schemas.openxmlformats.org/markup-compatibility/2006">
              <mc:Choice xmlns:v="urn:schemas-microsoft-com:vml" Requires="v">
                <p:oleObj spid="_x0000_s2277" name="Photo Editor Fotoğrafı" r:id="rId3" imgW="10304762" imgH="6485714" progId="MSPhotoEd.3">
                  <p:embed/>
                </p:oleObj>
              </mc:Choice>
              <mc:Fallback>
                <p:oleObj name="Photo Editor Fotoğrafı" r:id="rId3" imgW="10304762" imgH="6485714" progId="MSPhotoEd.3">
                  <p:embed/>
                  <p:pic>
                    <p:nvPicPr>
                      <p:cNvPr id="0" name="Object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3" y="3261731"/>
                        <a:ext cx="6804248" cy="3596269"/>
                      </a:xfrm>
                      <a:prstGeom prst="rect">
                        <a:avLst/>
                      </a:prstGeom>
                      <a:noFill/>
                      <a:ln>
                        <a:noFill/>
                      </a:ln>
                      <a:effectLst/>
                    </p:spPr>
                  </p:pic>
                </p:oleObj>
              </mc:Fallback>
            </mc:AlternateContent>
          </a:graphicData>
        </a:graphic>
      </p:graphicFrame>
      <p:sp>
        <p:nvSpPr>
          <p:cNvPr id="6" name="İçerik Yer Tutucusu 2"/>
          <p:cNvSpPr txBox="1">
            <a:spLocks/>
          </p:cNvSpPr>
          <p:nvPr/>
        </p:nvSpPr>
        <p:spPr>
          <a:xfrm>
            <a:off x="6808241" y="3414355"/>
            <a:ext cx="2267744" cy="1944215"/>
          </a:xfrm>
          <a:prstGeom prst="rect">
            <a:avLst/>
          </a:prstGeom>
          <a:solidFill>
            <a:schemeClr val="bg1">
              <a:lumMod val="95000"/>
            </a:schemeClr>
          </a:solidFill>
        </p:spPr>
        <p:style>
          <a:lnRef idx="1">
            <a:schemeClr val="accent3"/>
          </a:lnRef>
          <a:fillRef idx="2">
            <a:schemeClr val="accent3"/>
          </a:fillRef>
          <a:effectRef idx="1">
            <a:schemeClr val="accent3"/>
          </a:effectRef>
          <a:fontRef idx="minor">
            <a:schemeClr val="dk1"/>
          </a:fontRef>
        </p:style>
        <p:txBody>
          <a:bodyPr>
            <a:no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0" indent="0" algn="ctr">
              <a:buNone/>
            </a:pPr>
            <a:r>
              <a:rPr lang="tr-TR" sz="1600" b="1" u="sng" dirty="0" smtClean="0">
                <a:latin typeface="Calibri" pitchFamily="34" charset="0"/>
              </a:rPr>
              <a:t>Organizasyonların girdileri</a:t>
            </a:r>
          </a:p>
          <a:p>
            <a:pPr marL="0" lvl="1" indent="0" algn="ctr">
              <a:buNone/>
            </a:pPr>
            <a:r>
              <a:rPr lang="tr-TR" sz="1600" b="1" dirty="0" smtClean="0">
                <a:latin typeface="Calibri" pitchFamily="34" charset="0"/>
              </a:rPr>
              <a:t>İş gücü</a:t>
            </a:r>
          </a:p>
          <a:p>
            <a:pPr marL="0" lvl="1" indent="0" algn="ctr">
              <a:buNone/>
            </a:pPr>
            <a:r>
              <a:rPr lang="tr-TR" sz="1600" b="1" dirty="0" smtClean="0">
                <a:latin typeface="Calibri" pitchFamily="34" charset="0"/>
              </a:rPr>
              <a:t>Sermaye</a:t>
            </a:r>
          </a:p>
          <a:p>
            <a:pPr marL="0" lvl="1" indent="0" algn="ctr">
              <a:buNone/>
            </a:pPr>
            <a:r>
              <a:rPr lang="tr-TR" sz="1600" b="1" dirty="0" smtClean="0">
                <a:latin typeface="Calibri" pitchFamily="34" charset="0"/>
              </a:rPr>
              <a:t>Hammadde</a:t>
            </a:r>
          </a:p>
          <a:p>
            <a:pPr marL="0" lvl="1" indent="0" algn="ctr">
              <a:buNone/>
            </a:pPr>
            <a:r>
              <a:rPr lang="tr-TR" sz="1600" b="1" dirty="0" smtClean="0">
                <a:latin typeface="Calibri" pitchFamily="34" charset="0"/>
              </a:rPr>
              <a:t>YBS</a:t>
            </a:r>
            <a:endParaRPr lang="tr-TR" sz="1600" b="1" dirty="0">
              <a:latin typeface="Calibri" pitchFamily="34" charset="0"/>
            </a:endParaRPr>
          </a:p>
        </p:txBody>
      </p:sp>
    </p:spTree>
    <p:extLst>
      <p:ext uri="{BB962C8B-B14F-4D97-AF65-F5344CB8AC3E}">
        <p14:creationId xmlns:p14="http://schemas.microsoft.com/office/powerpoint/2010/main" val="38027208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10404" y="255066"/>
            <a:ext cx="8748464" cy="550288"/>
          </a:xfrm>
        </p:spPr>
        <p:txBody>
          <a:bodyPr>
            <a:noAutofit/>
          </a:bodyPr>
          <a:lstStyle/>
          <a:p>
            <a:r>
              <a:rPr lang="tr-TR" sz="2400" b="1" dirty="0">
                <a:solidFill>
                  <a:schemeClr val="tx1"/>
                </a:solidFill>
                <a:effectLst/>
                <a:latin typeface="Cambria" panose="02040503050406030204" pitchFamily="18" charset="0"/>
              </a:rPr>
              <a:t>Günümüz İşletmelerinde Yönetim Bilişim Sistemlerinin Rolü</a:t>
            </a:r>
            <a:endParaRPr lang="tr-TR" sz="2400" b="1" dirty="0">
              <a:solidFill>
                <a:schemeClr val="tx1"/>
              </a:solidFill>
              <a:latin typeface="Cambria" panose="02040503050406030204" pitchFamily="18" charset="0"/>
            </a:endParaRPr>
          </a:p>
        </p:txBody>
      </p:sp>
      <p:sp>
        <p:nvSpPr>
          <p:cNvPr id="3" name="İçerik Yer Tutucusu 2"/>
          <p:cNvSpPr>
            <a:spLocks noGrp="1"/>
          </p:cNvSpPr>
          <p:nvPr>
            <p:ph idx="1"/>
          </p:nvPr>
        </p:nvSpPr>
        <p:spPr>
          <a:xfrm>
            <a:off x="395536" y="1700808"/>
            <a:ext cx="8280920" cy="4968552"/>
          </a:xfrm>
        </p:spPr>
        <p:txBody>
          <a:bodyPr>
            <a:normAutofit/>
          </a:bodyPr>
          <a:lstStyle/>
          <a:p>
            <a:pPr algn="just"/>
            <a:r>
              <a:rPr lang="tr-TR" sz="1800" dirty="0" smtClean="0">
                <a:latin typeface="Cambria" panose="02040503050406030204" pitchFamily="18" charset="0"/>
              </a:rPr>
              <a:t>Günümüzde globalleşen dünyada işletmeler </a:t>
            </a:r>
            <a:r>
              <a:rPr lang="tr-TR" sz="1800" b="1" dirty="0" smtClean="0">
                <a:latin typeface="Cambria" panose="02040503050406030204" pitchFamily="18" charset="0"/>
              </a:rPr>
              <a:t>rekabet avantajı </a:t>
            </a:r>
            <a:r>
              <a:rPr lang="tr-TR" sz="1800" dirty="0" smtClean="0">
                <a:latin typeface="Cambria" panose="02040503050406030204" pitchFamily="18" charset="0"/>
              </a:rPr>
              <a:t>sağlamak, </a:t>
            </a:r>
            <a:r>
              <a:rPr lang="tr-TR" sz="1800" b="1" dirty="0" smtClean="0">
                <a:latin typeface="Cambria" panose="02040503050406030204" pitchFamily="18" charset="0"/>
              </a:rPr>
              <a:t>ayakta kalabilmek </a:t>
            </a:r>
            <a:r>
              <a:rPr lang="tr-TR" sz="1800" dirty="0" smtClean="0">
                <a:latin typeface="Cambria" panose="02040503050406030204" pitchFamily="18" charset="0"/>
              </a:rPr>
              <a:t>ve </a:t>
            </a:r>
            <a:r>
              <a:rPr lang="tr-TR" sz="1800" b="1" dirty="0" smtClean="0">
                <a:latin typeface="Cambria" panose="02040503050406030204" pitchFamily="18" charset="0"/>
              </a:rPr>
              <a:t>müşteri memnuniyetini artırmak </a:t>
            </a:r>
            <a:r>
              <a:rPr lang="tr-TR" sz="1800" dirty="0" smtClean="0">
                <a:latin typeface="Cambria" panose="02040503050406030204" pitchFamily="18" charset="0"/>
              </a:rPr>
              <a:t>için;</a:t>
            </a:r>
          </a:p>
          <a:p>
            <a:pPr lvl="1" algn="just"/>
            <a:r>
              <a:rPr lang="tr-TR" dirty="0" smtClean="0">
                <a:latin typeface="Cambria" panose="02040503050406030204" pitchFamily="18" charset="0"/>
              </a:rPr>
              <a:t>Değişen müşteri talebini önceden hissedebilmeli (</a:t>
            </a:r>
            <a:r>
              <a:rPr lang="tr-TR" b="1" u="sng" dirty="0" smtClean="0">
                <a:latin typeface="Cambria" panose="02040503050406030204" pitchFamily="18" charset="0"/>
              </a:rPr>
              <a:t>Aktif yerine </a:t>
            </a:r>
            <a:r>
              <a:rPr lang="tr-TR" b="1" u="sng" dirty="0" err="1" smtClean="0">
                <a:latin typeface="Cambria" panose="02040503050406030204" pitchFamily="18" charset="0"/>
              </a:rPr>
              <a:t>Proaktif</a:t>
            </a:r>
            <a:r>
              <a:rPr lang="tr-TR" b="1" u="sng" dirty="0" smtClean="0">
                <a:latin typeface="Cambria" panose="02040503050406030204" pitchFamily="18" charset="0"/>
              </a:rPr>
              <a:t> yaklaşım</a:t>
            </a:r>
            <a:r>
              <a:rPr lang="tr-TR" dirty="0" smtClean="0">
                <a:latin typeface="Cambria" panose="02040503050406030204" pitchFamily="18" charset="0"/>
              </a:rPr>
              <a:t>)</a:t>
            </a:r>
            <a:endParaRPr lang="tr-TR" dirty="0">
              <a:latin typeface="Cambria" panose="02040503050406030204" pitchFamily="18" charset="0"/>
            </a:endParaRPr>
          </a:p>
          <a:p>
            <a:pPr lvl="1" algn="just"/>
            <a:r>
              <a:rPr lang="tr-TR" dirty="0" smtClean="0">
                <a:latin typeface="Cambria" panose="02040503050406030204" pitchFamily="18" charset="0"/>
              </a:rPr>
              <a:t>Müşteri isteklerine hızlı bir şekilde cevap verebilmeli (</a:t>
            </a:r>
            <a:r>
              <a:rPr lang="tr-TR" b="1" dirty="0" err="1" smtClean="0">
                <a:latin typeface="Cambria" panose="02040503050406030204" pitchFamily="18" charset="0"/>
              </a:rPr>
              <a:t>CRM:Customer</a:t>
            </a:r>
            <a:r>
              <a:rPr lang="tr-TR" b="1" dirty="0" smtClean="0">
                <a:latin typeface="Cambria" panose="02040503050406030204" pitchFamily="18" charset="0"/>
              </a:rPr>
              <a:t> </a:t>
            </a:r>
            <a:r>
              <a:rPr lang="tr-TR" b="1" dirty="0" err="1" smtClean="0">
                <a:latin typeface="Cambria" panose="02040503050406030204" pitchFamily="18" charset="0"/>
              </a:rPr>
              <a:t>relationship</a:t>
            </a:r>
            <a:r>
              <a:rPr lang="tr-TR" b="1" dirty="0" smtClean="0">
                <a:latin typeface="Cambria" panose="02040503050406030204" pitchFamily="18" charset="0"/>
              </a:rPr>
              <a:t> </a:t>
            </a:r>
            <a:r>
              <a:rPr lang="tr-TR" b="1" dirty="0" err="1" smtClean="0">
                <a:latin typeface="Cambria" panose="02040503050406030204" pitchFamily="18" charset="0"/>
              </a:rPr>
              <a:t>management</a:t>
            </a:r>
            <a:r>
              <a:rPr lang="tr-TR" dirty="0" smtClean="0">
                <a:latin typeface="Cambria" panose="02040503050406030204" pitchFamily="18" charset="0"/>
              </a:rPr>
              <a:t>)</a:t>
            </a:r>
          </a:p>
          <a:p>
            <a:pPr lvl="1" algn="just"/>
            <a:r>
              <a:rPr lang="tr-TR" dirty="0" smtClean="0">
                <a:latin typeface="Cambria" panose="02040503050406030204" pitchFamily="18" charset="0"/>
              </a:rPr>
              <a:t>Minimum stokla çalışmalı </a:t>
            </a:r>
            <a:r>
              <a:rPr lang="tr-TR" dirty="0">
                <a:latin typeface="Cambria" panose="02040503050406030204" pitchFamily="18" charset="0"/>
              </a:rPr>
              <a:t>[</a:t>
            </a:r>
            <a:r>
              <a:rPr lang="tr-TR" dirty="0" smtClean="0">
                <a:latin typeface="Cambria" panose="02040503050406030204" pitchFamily="18" charset="0"/>
              </a:rPr>
              <a:t>Tam Zamanında Üretim (</a:t>
            </a:r>
            <a:r>
              <a:rPr lang="tr-TR" b="1" dirty="0" err="1" smtClean="0">
                <a:latin typeface="Cambria" panose="02040503050406030204" pitchFamily="18" charset="0"/>
              </a:rPr>
              <a:t>JIT:Just</a:t>
            </a:r>
            <a:r>
              <a:rPr lang="tr-TR" b="1" dirty="0" smtClean="0">
                <a:latin typeface="Cambria" panose="02040503050406030204" pitchFamily="18" charset="0"/>
              </a:rPr>
              <a:t> in time</a:t>
            </a:r>
            <a:r>
              <a:rPr lang="tr-TR" dirty="0" smtClean="0">
                <a:latin typeface="Cambria" panose="02040503050406030204" pitchFamily="18" charset="0"/>
              </a:rPr>
              <a:t>), Yalın Üretim (</a:t>
            </a:r>
            <a:r>
              <a:rPr lang="tr-TR" b="1" dirty="0" err="1" smtClean="0">
                <a:latin typeface="Cambria" panose="02040503050406030204" pitchFamily="18" charset="0"/>
              </a:rPr>
              <a:t>Lean</a:t>
            </a:r>
            <a:r>
              <a:rPr lang="tr-TR" b="1" dirty="0" smtClean="0">
                <a:latin typeface="Cambria" panose="02040503050406030204" pitchFamily="18" charset="0"/>
              </a:rPr>
              <a:t> </a:t>
            </a:r>
            <a:r>
              <a:rPr lang="tr-TR" b="1" dirty="0" err="1" smtClean="0">
                <a:latin typeface="Cambria" panose="02040503050406030204" pitchFamily="18" charset="0"/>
              </a:rPr>
              <a:t>Production</a:t>
            </a:r>
            <a:r>
              <a:rPr lang="tr-TR" dirty="0" smtClean="0">
                <a:latin typeface="Cambria" panose="02040503050406030204" pitchFamily="18" charset="0"/>
              </a:rPr>
              <a:t>)]</a:t>
            </a:r>
          </a:p>
          <a:p>
            <a:pPr lvl="1" algn="just"/>
            <a:r>
              <a:rPr lang="tr-TR" dirty="0" smtClean="0">
                <a:latin typeface="Cambria" panose="02040503050406030204" pitchFamily="18" charset="0"/>
              </a:rPr>
              <a:t> Yüksek seviyede verimlilik ile çalışmak zorundadırlar.</a:t>
            </a:r>
          </a:p>
          <a:p>
            <a:pPr algn="just"/>
            <a:r>
              <a:rPr lang="tr-TR" sz="1800" dirty="0" smtClean="0">
                <a:latin typeface="Cambria" panose="02040503050406030204" pitchFamily="18" charset="0"/>
              </a:rPr>
              <a:t>Bugün kağıt gazete okuyucularının sayısı gitgide azalmakla beraber 78 milyondan fazla insan gazeteleri internet üzerinde takip etmektedir. </a:t>
            </a:r>
          </a:p>
          <a:p>
            <a:pPr algn="just"/>
            <a:r>
              <a:rPr lang="tr-TR" sz="1800" dirty="0" smtClean="0">
                <a:latin typeface="Cambria" panose="02040503050406030204" pitchFamily="18" charset="0"/>
              </a:rPr>
              <a:t>Her gün 39 milyon kişi çevrimiçi video izlemekte, 66 milyon kişi </a:t>
            </a:r>
            <a:r>
              <a:rPr lang="tr-TR" sz="1800" dirty="0" err="1" smtClean="0">
                <a:latin typeface="Cambria" panose="02040503050406030204" pitchFamily="18" charset="0"/>
              </a:rPr>
              <a:t>blog</a:t>
            </a:r>
            <a:r>
              <a:rPr lang="tr-TR" sz="1800" dirty="0" smtClean="0">
                <a:latin typeface="Cambria" panose="02040503050406030204" pitchFamily="18" charset="0"/>
              </a:rPr>
              <a:t> izlemektedir.</a:t>
            </a:r>
          </a:p>
        </p:txBody>
      </p:sp>
      <p:sp>
        <p:nvSpPr>
          <p:cNvPr id="4" name="Metin kutusu 3"/>
          <p:cNvSpPr txBox="1"/>
          <p:nvPr/>
        </p:nvSpPr>
        <p:spPr>
          <a:xfrm>
            <a:off x="401521" y="980728"/>
            <a:ext cx="4032448" cy="369332"/>
          </a:xfrm>
          <a:prstGeom prst="rect">
            <a:avLst/>
          </a:prstGeom>
          <a:solidFill>
            <a:schemeClr val="bg1">
              <a:lumMod val="95000"/>
            </a:schemeClr>
          </a:solidFill>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tr-TR" b="1" dirty="0" smtClean="0">
                <a:solidFill>
                  <a:schemeClr val="tx1"/>
                </a:solidFill>
                <a:latin typeface="Cambria" panose="02040503050406030204" pitchFamily="18" charset="0"/>
              </a:rPr>
              <a:t>Günümüz dünyasının durum analizi</a:t>
            </a:r>
            <a:endParaRPr lang="tr-TR" b="1" dirty="0">
              <a:solidFill>
                <a:schemeClr val="tx1"/>
              </a:solidFill>
              <a:latin typeface="Cambria" panose="02040503050406030204" pitchFamily="18" charset="0"/>
            </a:endParaRPr>
          </a:p>
        </p:txBody>
      </p:sp>
    </p:spTree>
    <p:extLst>
      <p:ext uri="{BB962C8B-B14F-4D97-AF65-F5344CB8AC3E}">
        <p14:creationId xmlns:p14="http://schemas.microsoft.com/office/powerpoint/2010/main" val="28034459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9512" y="188641"/>
            <a:ext cx="8712968" cy="864096"/>
          </a:xfrm>
        </p:spPr>
        <p:txBody>
          <a:bodyPr>
            <a:normAutofit/>
          </a:bodyPr>
          <a:lstStyle/>
          <a:p>
            <a:pPr algn="just"/>
            <a:r>
              <a:rPr lang="tr-TR" sz="2000" b="1" dirty="0">
                <a:latin typeface="Cambria" panose="02040503050406030204" pitchFamily="18" charset="0"/>
                <a:hlinkClick r:id="rId2"/>
              </a:rPr>
              <a:t>Facebook</a:t>
            </a:r>
            <a:r>
              <a:rPr lang="tr-TR" sz="2000" b="1" dirty="0">
                <a:latin typeface="Cambria" panose="02040503050406030204" pitchFamily="18" charset="0"/>
              </a:rPr>
              <a:t>’un </a:t>
            </a:r>
            <a:r>
              <a:rPr lang="tr-TR" sz="2000" b="1" dirty="0" err="1">
                <a:latin typeface="Cambria" panose="02040503050406030204" pitchFamily="18" charset="0"/>
              </a:rPr>
              <a:t>Chief</a:t>
            </a:r>
            <a:r>
              <a:rPr lang="tr-TR" sz="2000" b="1" dirty="0">
                <a:latin typeface="Cambria" panose="02040503050406030204" pitchFamily="18" charset="0"/>
              </a:rPr>
              <a:t> Creative </a:t>
            </a:r>
            <a:r>
              <a:rPr lang="tr-TR" sz="2000" b="1" dirty="0" err="1">
                <a:latin typeface="Cambria" panose="02040503050406030204" pitchFamily="18" charset="0"/>
              </a:rPr>
              <a:t>Officer’ı</a:t>
            </a:r>
            <a:r>
              <a:rPr lang="tr-TR" sz="2000" b="1" dirty="0">
                <a:latin typeface="Cambria" panose="02040503050406030204" pitchFamily="18" charset="0"/>
              </a:rPr>
              <a:t> Mark </a:t>
            </a:r>
            <a:r>
              <a:rPr lang="tr-TR" sz="2000" b="1" dirty="0" err="1">
                <a:latin typeface="Cambria" panose="02040503050406030204" pitchFamily="18" charset="0"/>
              </a:rPr>
              <a:t>D’Arcy</a:t>
            </a:r>
            <a:r>
              <a:rPr lang="tr-TR" sz="2000" b="1" dirty="0">
                <a:latin typeface="Cambria" panose="02040503050406030204" pitchFamily="18" charset="0"/>
              </a:rPr>
              <a:t>, Cannes’da sınırlı katılımcıya özel toplantıda dikkat çeken detaylar paylaştı</a:t>
            </a:r>
            <a:r>
              <a:rPr lang="tr-TR" sz="2000" b="1" dirty="0" smtClean="0">
                <a:latin typeface="Cambria" panose="02040503050406030204" pitchFamily="18" charset="0"/>
              </a:rPr>
              <a:t>.</a:t>
            </a:r>
            <a:endParaRPr lang="tr-TR" sz="2000" b="1" dirty="0">
              <a:latin typeface="Cambria" panose="02040503050406030204" pitchFamily="18" charset="0"/>
            </a:endParaRPr>
          </a:p>
        </p:txBody>
      </p:sp>
      <p:sp>
        <p:nvSpPr>
          <p:cNvPr id="3" name="İçerik Yer Tutucusu 2"/>
          <p:cNvSpPr>
            <a:spLocks noGrp="1"/>
          </p:cNvSpPr>
          <p:nvPr>
            <p:ph idx="1"/>
          </p:nvPr>
        </p:nvSpPr>
        <p:spPr>
          <a:xfrm>
            <a:off x="179512" y="1124744"/>
            <a:ext cx="8712968" cy="5328592"/>
          </a:xfrm>
        </p:spPr>
        <p:txBody>
          <a:bodyPr>
            <a:noAutofit/>
          </a:bodyPr>
          <a:lstStyle/>
          <a:p>
            <a:pPr marL="0" indent="0" algn="just" fontAlgn="base">
              <a:buNone/>
            </a:pPr>
            <a:r>
              <a:rPr lang="tr-TR" sz="1400" dirty="0" smtClean="0">
                <a:latin typeface="Cambria" panose="02040503050406030204" pitchFamily="18" charset="0"/>
              </a:rPr>
              <a:t>Öncelikle </a:t>
            </a:r>
            <a:r>
              <a:rPr lang="tr-TR" sz="1400" dirty="0">
                <a:latin typeface="Cambria" panose="02040503050406030204" pitchFamily="18" charset="0"/>
              </a:rPr>
              <a:t>bahsedelim mobil odağında yatırımlarını devam </a:t>
            </a:r>
            <a:r>
              <a:rPr lang="tr-TR" sz="1400" dirty="0" err="1">
                <a:latin typeface="Cambria" panose="02040503050406030204" pitchFamily="18" charset="0"/>
              </a:rPr>
              <a:t>ettiren</a:t>
            </a:r>
            <a:r>
              <a:rPr lang="tr-TR" sz="1400" u="sng" dirty="0" err="1">
                <a:latin typeface="Cambria" panose="02040503050406030204" pitchFamily="18" charset="0"/>
                <a:hlinkClick r:id="rId2"/>
              </a:rPr>
              <a:t>Facebook</a:t>
            </a:r>
            <a:r>
              <a:rPr lang="tr-TR" sz="1400" dirty="0" err="1">
                <a:latin typeface="Cambria" panose="02040503050406030204" pitchFamily="18" charset="0"/>
              </a:rPr>
              <a:t>'un</a:t>
            </a:r>
            <a:r>
              <a:rPr lang="tr-TR" sz="1400" dirty="0">
                <a:latin typeface="Cambria" panose="02040503050406030204" pitchFamily="18" charset="0"/>
              </a:rPr>
              <a:t> geri dönüş beklentisi de yine mobil odakta. Mobil ekranı tuvale benzeten Mark </a:t>
            </a:r>
            <a:r>
              <a:rPr lang="tr-TR" sz="1400" dirty="0" err="1">
                <a:latin typeface="Cambria" panose="02040503050406030204" pitchFamily="18" charset="0"/>
              </a:rPr>
              <a:t>D'Arcy</a:t>
            </a:r>
            <a:r>
              <a:rPr lang="tr-TR" sz="1400" dirty="0">
                <a:latin typeface="Cambria" panose="02040503050406030204" pitchFamily="18" charset="0"/>
              </a:rPr>
              <a:t> bu konuda markaların yaptıkları başarılı kampanyalara yer verdi. (Kampanyaların örnek videolarını Facebook'tan talep ettim paylaşılması dahilinde yazıyı güncelleyeceğim.) Kısıtlı imkanlarda yaratıcılığın arttığını gösteren örnekler ilerleyen süreç mobilde eğlenceli reklamların bizleri beklediğini gösterirken markalara da bu yönde ilk işaretleri vermiş oldu</a:t>
            </a:r>
            <a:r>
              <a:rPr lang="tr-TR" sz="1400" dirty="0" smtClean="0">
                <a:latin typeface="Cambria" panose="02040503050406030204" pitchFamily="18" charset="0"/>
              </a:rPr>
              <a:t>.</a:t>
            </a:r>
          </a:p>
          <a:p>
            <a:pPr marL="0" indent="0" algn="just" fontAlgn="base">
              <a:buNone/>
            </a:pPr>
            <a:r>
              <a:rPr lang="tr-TR" sz="1400" dirty="0" smtClean="0">
                <a:latin typeface="Cambria" panose="02040503050406030204" pitchFamily="18" charset="0"/>
              </a:rPr>
              <a:t>"</a:t>
            </a:r>
            <a:r>
              <a:rPr lang="tr-TR" sz="1400" dirty="0">
                <a:latin typeface="Cambria" panose="02040503050406030204" pitchFamily="18" charset="0"/>
              </a:rPr>
              <a:t>Kullanıcının zamanını neden aldığınızı anlatmanız lazım" diyen Mark </a:t>
            </a:r>
            <a:r>
              <a:rPr lang="tr-TR" sz="1400" dirty="0" err="1">
                <a:latin typeface="Cambria" panose="02040503050406030204" pitchFamily="18" charset="0"/>
              </a:rPr>
              <a:t>D'Arcy</a:t>
            </a:r>
            <a:r>
              <a:rPr lang="tr-TR" sz="1400" dirty="0">
                <a:latin typeface="Cambria" panose="02040503050406030204" pitchFamily="18" charset="0"/>
              </a:rPr>
              <a:t> özetle kullanıcı için hazırlanan içeriğin onların şarjını zamanını harcayacağını, hikaye ve platform uyumunun iyi olması gerektiğini, böylece kullanıcının marka için ne kaybettiğini değil onun için değerli olduğunu düşüneceğini söyledi.</a:t>
            </a:r>
            <a:br>
              <a:rPr lang="tr-TR" sz="1400" dirty="0">
                <a:latin typeface="Cambria" panose="02040503050406030204" pitchFamily="18" charset="0"/>
              </a:rPr>
            </a:br>
            <a:r>
              <a:rPr lang="tr-TR" sz="1400" dirty="0">
                <a:latin typeface="Cambria" panose="02040503050406030204" pitchFamily="18" charset="0"/>
              </a:rPr>
              <a:t/>
            </a:r>
            <a:br>
              <a:rPr lang="tr-TR" sz="1400" dirty="0">
                <a:latin typeface="Cambria" panose="02040503050406030204" pitchFamily="18" charset="0"/>
              </a:rPr>
            </a:br>
            <a:r>
              <a:rPr lang="tr-TR" sz="1400" b="1" dirty="0">
                <a:latin typeface="Cambria" panose="02040503050406030204" pitchFamily="18" charset="0"/>
              </a:rPr>
              <a:t>Facebook'ta aktif kullanıcı </a:t>
            </a:r>
            <a:r>
              <a:rPr lang="tr-TR" sz="1400" b="1" dirty="0" smtClean="0">
                <a:latin typeface="Cambria" panose="02040503050406030204" pitchFamily="18" charset="0"/>
              </a:rPr>
              <a:t>sayısı</a:t>
            </a:r>
          </a:p>
          <a:p>
            <a:pPr marL="0" indent="0" algn="just" fontAlgn="base">
              <a:buNone/>
            </a:pPr>
            <a:r>
              <a:rPr lang="tr-TR" sz="1400" dirty="0" smtClean="0">
                <a:latin typeface="Cambria" panose="02040503050406030204" pitchFamily="18" charset="0"/>
              </a:rPr>
              <a:t>Rakamlarla </a:t>
            </a:r>
            <a:r>
              <a:rPr lang="tr-TR" sz="1400" dirty="0">
                <a:latin typeface="Cambria" panose="02040503050406030204" pitchFamily="18" charset="0"/>
              </a:rPr>
              <a:t>devam edelim, bir önceki geçtiğimiz Cannes </a:t>
            </a:r>
            <a:r>
              <a:rPr lang="tr-TR" sz="1400" dirty="0" err="1">
                <a:latin typeface="Cambria" panose="02040503050406030204" pitchFamily="18" charset="0"/>
              </a:rPr>
              <a:t>Lions</a:t>
            </a:r>
            <a:r>
              <a:rPr lang="tr-TR" sz="1400" dirty="0">
                <a:latin typeface="Cambria" panose="02040503050406030204" pitchFamily="18" charset="0"/>
              </a:rPr>
              <a:t> Festivali ile bu yıl arasındaki Facebook'taki gelişmeyi paylaşan Mark </a:t>
            </a:r>
            <a:r>
              <a:rPr lang="tr-TR" sz="1400" dirty="0" err="1">
                <a:latin typeface="Cambria" panose="02040503050406030204" pitchFamily="18" charset="0"/>
              </a:rPr>
              <a:t>D'Arcy</a:t>
            </a:r>
            <a:r>
              <a:rPr lang="tr-TR" sz="1400" dirty="0">
                <a:latin typeface="Cambria" panose="02040503050406030204" pitchFamily="18" charset="0"/>
              </a:rPr>
              <a:t> mobil kullanıma 250 milyon insanın daha katıldığını belirterek 1,25 milyar aktif mobil kullanıcı sayısına sahip olduklarını açıkladı.</a:t>
            </a:r>
          </a:p>
          <a:p>
            <a:pPr marL="0" indent="0" algn="just">
              <a:buNone/>
            </a:pPr>
            <a:r>
              <a:rPr lang="tr-TR" sz="1400" dirty="0" smtClean="0">
                <a:latin typeface="Cambria" panose="02040503050406030204" pitchFamily="18" charset="0"/>
              </a:rPr>
              <a:t>Günlük </a:t>
            </a:r>
            <a:r>
              <a:rPr lang="tr-TR" sz="1400" dirty="0">
                <a:latin typeface="Cambria" panose="02040503050406030204" pitchFamily="18" charset="0"/>
              </a:rPr>
              <a:t>200 milyonu aktif olmak üzere 300 milyon kullanıcının </a:t>
            </a:r>
            <a:r>
              <a:rPr lang="tr-TR" sz="1400" dirty="0" err="1">
                <a:latin typeface="Cambria" panose="02040503050406030204" pitchFamily="18" charset="0"/>
              </a:rPr>
              <a:t>Instagram'da</a:t>
            </a:r>
            <a:r>
              <a:rPr lang="tr-TR" sz="1400" dirty="0">
                <a:latin typeface="Cambria" panose="02040503050406030204" pitchFamily="18" charset="0"/>
              </a:rPr>
              <a:t> bulunmasıysa konuşmanın önce çıkan sayılarından birisiydi. Yine dikkat çeken sayılardan biri ise kullanıcılar günde </a:t>
            </a:r>
            <a:r>
              <a:rPr lang="tr-TR" sz="1400" dirty="0" err="1">
                <a:latin typeface="Cambria" panose="02040503050406030204" pitchFamily="18" charset="0"/>
              </a:rPr>
              <a:t>Instagram'da</a:t>
            </a:r>
            <a:r>
              <a:rPr lang="tr-TR" sz="1400" dirty="0">
                <a:latin typeface="Cambria" panose="02040503050406030204" pitchFamily="18" charset="0"/>
              </a:rPr>
              <a:t> 21 dakika vakit geçirmesi</a:t>
            </a:r>
            <a:r>
              <a:rPr lang="tr-TR" sz="1400" dirty="0" smtClean="0">
                <a:latin typeface="Cambria" panose="02040503050406030204" pitchFamily="18" charset="0"/>
              </a:rPr>
              <a:t>.</a:t>
            </a:r>
          </a:p>
          <a:p>
            <a:pPr marL="0" indent="0" algn="just">
              <a:buNone/>
            </a:pPr>
            <a:r>
              <a:rPr lang="tr-TR" sz="1400" b="1" dirty="0" smtClean="0">
                <a:latin typeface="Cambria" panose="02040503050406030204" pitchFamily="18" charset="0"/>
              </a:rPr>
              <a:t>Facebook'un </a:t>
            </a:r>
            <a:r>
              <a:rPr lang="tr-TR" sz="1400" b="1" dirty="0">
                <a:latin typeface="Cambria" panose="02040503050406030204" pitchFamily="18" charset="0"/>
              </a:rPr>
              <a:t>videoda inanılmaz </a:t>
            </a:r>
            <a:r>
              <a:rPr lang="tr-TR" sz="1400" b="1" dirty="0" smtClean="0">
                <a:latin typeface="Cambria" panose="02040503050406030204" pitchFamily="18" charset="0"/>
              </a:rPr>
              <a:t>büyümesi</a:t>
            </a:r>
          </a:p>
          <a:p>
            <a:pPr marL="0" indent="0" algn="just">
              <a:buNone/>
            </a:pPr>
            <a:r>
              <a:rPr lang="tr-TR" sz="1400" dirty="0" err="1" smtClean="0">
                <a:latin typeface="Cambria" panose="02040503050406030204" pitchFamily="18" charset="0"/>
              </a:rPr>
              <a:t>YouTube'u</a:t>
            </a:r>
            <a:r>
              <a:rPr lang="tr-TR" sz="1400" dirty="0" smtClean="0">
                <a:latin typeface="Cambria" panose="02040503050406030204" pitchFamily="18" charset="0"/>
              </a:rPr>
              <a:t> </a:t>
            </a:r>
            <a:r>
              <a:rPr lang="tr-TR" sz="1400" dirty="0">
                <a:latin typeface="Cambria" panose="02040503050406030204" pitchFamily="18" charset="0"/>
              </a:rPr>
              <a:t>tahtından etmeye aday servisi Facebook Video konusunda da açıklama yapan Mark </a:t>
            </a:r>
            <a:r>
              <a:rPr lang="tr-TR" sz="1400" dirty="0" err="1">
                <a:latin typeface="Cambria" panose="02040503050406030204" pitchFamily="18" charset="0"/>
              </a:rPr>
              <a:t>D'Arcy</a:t>
            </a:r>
            <a:r>
              <a:rPr lang="tr-TR" sz="1400" dirty="0">
                <a:latin typeface="Cambria" panose="02040503050406030204" pitchFamily="18" charset="0"/>
              </a:rPr>
              <a:t> günlük video görüntülenme sayısının 4 milyar olduğunu belirtti. Otomatik başlayan videolar olsa da kısa zamanda önemli bir büyüme olarak kabul edebiliriz</a:t>
            </a:r>
            <a:r>
              <a:rPr lang="tr-TR" sz="1400" dirty="0" smtClean="0">
                <a:latin typeface="Cambria" panose="02040503050406030204" pitchFamily="18" charset="0"/>
              </a:rPr>
              <a:t>.</a:t>
            </a:r>
          </a:p>
          <a:p>
            <a:pPr marL="0" indent="0" algn="just">
              <a:buNone/>
            </a:pPr>
            <a:r>
              <a:rPr lang="tr-TR" sz="1400" b="1" dirty="0" smtClean="0">
                <a:latin typeface="Cambria" panose="02040503050406030204" pitchFamily="18" charset="0"/>
              </a:rPr>
              <a:t>Kaynak: http</a:t>
            </a:r>
            <a:r>
              <a:rPr lang="tr-TR" sz="1400" b="1" dirty="0">
                <a:latin typeface="Cambria" panose="02040503050406030204" pitchFamily="18" charset="0"/>
              </a:rPr>
              <a:t>://www.sabah.com.tr/teknoloji/2015/06/25/facebookun-aktif-kullanici-sayisi-oyle-bir-rakama-ulasti-ki</a:t>
            </a:r>
          </a:p>
        </p:txBody>
      </p:sp>
    </p:spTree>
    <p:extLst>
      <p:ext uri="{BB962C8B-B14F-4D97-AF65-F5344CB8AC3E}">
        <p14:creationId xmlns:p14="http://schemas.microsoft.com/office/powerpoint/2010/main" val="4245799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116632"/>
            <a:ext cx="7776864" cy="908720"/>
          </a:xfrm>
        </p:spPr>
        <p:txBody>
          <a:bodyPr>
            <a:noAutofit/>
          </a:bodyPr>
          <a:lstStyle/>
          <a:p>
            <a:pPr algn="ctr"/>
            <a:r>
              <a:rPr lang="tr-TR" sz="2800" b="1" dirty="0">
                <a:solidFill>
                  <a:schemeClr val="tx1"/>
                </a:solidFill>
                <a:effectLst/>
                <a:latin typeface="Cambria" panose="02040503050406030204" pitchFamily="18" charset="0"/>
              </a:rPr>
              <a:t>Günümüz İşletmelerinde Yönetim Bilişim Sistemlerinin Rolü</a:t>
            </a:r>
            <a:endParaRPr lang="tr-TR" sz="2800" dirty="0">
              <a:solidFill>
                <a:schemeClr val="tx1"/>
              </a:solidFill>
              <a:latin typeface="Cambria" panose="02040503050406030204" pitchFamily="18" charset="0"/>
            </a:endParaRPr>
          </a:p>
        </p:txBody>
      </p:sp>
      <p:sp>
        <p:nvSpPr>
          <p:cNvPr id="3" name="İçerik Yer Tutucusu 2"/>
          <p:cNvSpPr>
            <a:spLocks noGrp="1"/>
          </p:cNvSpPr>
          <p:nvPr>
            <p:ph idx="1"/>
          </p:nvPr>
        </p:nvSpPr>
        <p:spPr>
          <a:xfrm>
            <a:off x="467544" y="1556792"/>
            <a:ext cx="8466144" cy="4691608"/>
          </a:xfrm>
        </p:spPr>
        <p:txBody>
          <a:bodyPr>
            <a:normAutofit/>
          </a:bodyPr>
          <a:lstStyle/>
          <a:p>
            <a:pPr algn="just"/>
            <a:r>
              <a:rPr lang="tr-TR" sz="1800" dirty="0">
                <a:latin typeface="Cambria" panose="02040503050406030204" pitchFamily="18" charset="0"/>
              </a:rPr>
              <a:t>İnternetin iletişim sistemlerinde etkin olması, işlem maliyetlerinin önemli ölçüde düşmesine neden olmuştur. </a:t>
            </a:r>
          </a:p>
          <a:p>
            <a:pPr algn="just"/>
            <a:r>
              <a:rPr lang="tr-TR" sz="1800" dirty="0">
                <a:latin typeface="Cambria" panose="02040503050406030204" pitchFamily="18" charset="0"/>
              </a:rPr>
              <a:t>İnternet ile beraber tüketiciler -istedikleri anda- bir ürüne ait kalite ve fiyat bilgisine ulaşabilmektedirler. </a:t>
            </a:r>
          </a:p>
          <a:p>
            <a:pPr algn="just"/>
            <a:r>
              <a:rPr lang="tr-TR" sz="1800" dirty="0">
                <a:latin typeface="Cambria" panose="02040503050406030204" pitchFamily="18" charset="0"/>
              </a:rPr>
              <a:t>İşletmeler, düşük maliyetli tedarikçiler bularak veya diğer ülkelerde üretim faaliyetlerini yöneterek çok önemi kârlar sağlamaktadırlar. </a:t>
            </a:r>
          </a:p>
          <a:p>
            <a:pPr algn="just"/>
            <a:r>
              <a:rPr lang="tr-TR" sz="1800" b="1" dirty="0">
                <a:latin typeface="Cambria" panose="02040503050406030204" pitchFamily="18" charset="0"/>
              </a:rPr>
              <a:t>Dijital içerik sunan işletmeler milyonlarca ürün satabilmektedirler</a:t>
            </a:r>
            <a:r>
              <a:rPr lang="tr-TR" sz="1800" dirty="0">
                <a:latin typeface="Cambria" panose="02040503050406030204" pitchFamily="18" charset="0"/>
              </a:rPr>
              <a:t>.</a:t>
            </a:r>
          </a:p>
          <a:p>
            <a:pPr algn="just"/>
            <a:endParaRPr lang="tr-TR" sz="1800" dirty="0">
              <a:latin typeface="Cambria" panose="02040503050406030204" pitchFamily="18" charset="0"/>
            </a:endParaRPr>
          </a:p>
        </p:txBody>
      </p:sp>
    </p:spTree>
    <p:extLst>
      <p:ext uri="{BB962C8B-B14F-4D97-AF65-F5344CB8AC3E}">
        <p14:creationId xmlns:p14="http://schemas.microsoft.com/office/powerpoint/2010/main" val="18495960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0"/>
            <a:ext cx="7416824" cy="692696"/>
          </a:xfrm>
        </p:spPr>
        <p:txBody>
          <a:bodyPr>
            <a:normAutofit/>
          </a:bodyPr>
          <a:lstStyle/>
          <a:p>
            <a:r>
              <a:rPr lang="tr-TR" sz="2400" b="1" dirty="0" smtClean="0">
                <a:solidFill>
                  <a:schemeClr val="tx1"/>
                </a:solidFill>
                <a:effectLst/>
                <a:latin typeface="Cambria" panose="02040503050406030204" pitchFamily="18" charset="0"/>
              </a:rPr>
              <a:t>Yönetim Bilişim Sistemlerindeki Yenilikler</a:t>
            </a:r>
            <a:endParaRPr lang="tr-TR" sz="2400" b="1"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540744" y="715513"/>
            <a:ext cx="7920880" cy="432048"/>
          </a:xfrm>
        </p:spPr>
        <p:txBody>
          <a:bodyPr>
            <a:normAutofit/>
          </a:bodyPr>
          <a:lstStyle/>
          <a:p>
            <a:r>
              <a:rPr lang="tr-TR" sz="1800" dirty="0" err="1" smtClean="0">
                <a:latin typeface="Cambria" panose="02040503050406030204" pitchFamily="18" charset="0"/>
              </a:rPr>
              <a:t>YBS’de</a:t>
            </a:r>
            <a:r>
              <a:rPr lang="tr-TR" sz="1800" dirty="0" smtClean="0">
                <a:latin typeface="Cambria" panose="02040503050406030204" pitchFamily="18" charset="0"/>
              </a:rPr>
              <a:t> teknoloji hususunda 3 yenilik bulunmaktadır.</a:t>
            </a:r>
          </a:p>
        </p:txBody>
      </p:sp>
      <p:sp>
        <p:nvSpPr>
          <p:cNvPr id="6" name="Metin kutusu 5"/>
          <p:cNvSpPr txBox="1"/>
          <p:nvPr/>
        </p:nvSpPr>
        <p:spPr>
          <a:xfrm>
            <a:off x="1331640" y="1576973"/>
            <a:ext cx="7344816" cy="1200329"/>
          </a:xfrm>
          <a:prstGeom prst="rect">
            <a:avLst/>
          </a:prstGeom>
          <a:noFill/>
        </p:spPr>
        <p:txBody>
          <a:bodyPr wrap="square" rtlCol="0">
            <a:spAutoFit/>
          </a:bodyPr>
          <a:lstStyle/>
          <a:p>
            <a:pPr marL="285750" lvl="0" indent="-285750" algn="just">
              <a:buFont typeface="Arial" pitchFamily="34" charset="0"/>
              <a:buChar char="•"/>
            </a:pPr>
            <a:r>
              <a:rPr lang="tr-TR" dirty="0">
                <a:latin typeface="Cambria" panose="02040503050406030204" pitchFamily="18" charset="0"/>
              </a:rPr>
              <a:t>Bulut (</a:t>
            </a:r>
            <a:r>
              <a:rPr lang="tr-TR" dirty="0" err="1">
                <a:latin typeface="Cambria" panose="02040503050406030204" pitchFamily="18" charset="0"/>
              </a:rPr>
              <a:t>Cloud</a:t>
            </a:r>
            <a:r>
              <a:rPr lang="tr-TR" dirty="0">
                <a:latin typeface="Cambria" panose="02040503050406030204" pitchFamily="18" charset="0"/>
              </a:rPr>
              <a:t>) bilgi işlem platformu işletmelerde kullanılan önemli bir yenilik olarak ortaya çıkmıştır</a:t>
            </a:r>
            <a:r>
              <a:rPr lang="tr-TR" dirty="0" smtClean="0">
                <a:latin typeface="Cambria" panose="02040503050406030204" pitchFamily="18" charset="0"/>
              </a:rPr>
              <a:t>.</a:t>
            </a:r>
          </a:p>
          <a:p>
            <a:pPr marL="285750" indent="-285750" algn="just">
              <a:buFont typeface="Arial" pitchFamily="34" charset="0"/>
              <a:buChar char="•"/>
            </a:pPr>
            <a:r>
              <a:rPr lang="tr-TR" i="1" dirty="0">
                <a:latin typeface="Cambria" panose="02040503050406030204" pitchFamily="18" charset="0"/>
              </a:rPr>
              <a:t>Bir hizmet olarak yazılım </a:t>
            </a:r>
            <a:r>
              <a:rPr lang="tr-TR" dirty="0">
                <a:latin typeface="Cambria" panose="02040503050406030204" pitchFamily="18" charset="0"/>
              </a:rPr>
              <a:t>büyümektedir</a:t>
            </a:r>
            <a:r>
              <a:rPr lang="tr-TR" dirty="0" smtClean="0">
                <a:latin typeface="Cambria" panose="02040503050406030204" pitchFamily="18" charset="0"/>
              </a:rPr>
              <a:t>.</a:t>
            </a:r>
          </a:p>
          <a:p>
            <a:pPr marL="285750" lvl="0" indent="-285750" algn="just">
              <a:buFont typeface="Arial" pitchFamily="34" charset="0"/>
              <a:buChar char="•"/>
            </a:pPr>
            <a:r>
              <a:rPr lang="tr-TR" i="1" dirty="0">
                <a:latin typeface="Cambria" panose="02040503050406030204" pitchFamily="18" charset="0"/>
              </a:rPr>
              <a:t>Mobil dijital platform </a:t>
            </a:r>
            <a:r>
              <a:rPr lang="tr-TR" dirty="0">
                <a:latin typeface="Cambria" panose="02040503050406030204" pitchFamily="18" charset="0"/>
              </a:rPr>
              <a:t>işletmelerde PC ile rekabet eder hale gelmiştir</a:t>
            </a:r>
            <a:r>
              <a:rPr lang="tr-TR" dirty="0" smtClean="0">
                <a:latin typeface="Cambria" panose="02040503050406030204" pitchFamily="18" charset="0"/>
              </a:rPr>
              <a:t>.</a:t>
            </a:r>
            <a:endParaRPr lang="tr-TR" dirty="0">
              <a:latin typeface="Cambria" panose="02040503050406030204" pitchFamily="18" charset="0"/>
            </a:endParaRPr>
          </a:p>
        </p:txBody>
      </p:sp>
      <p:sp>
        <p:nvSpPr>
          <p:cNvPr id="9" name="Metin kutusu 8"/>
          <p:cNvSpPr txBox="1"/>
          <p:nvPr/>
        </p:nvSpPr>
        <p:spPr>
          <a:xfrm>
            <a:off x="683568" y="1195175"/>
            <a:ext cx="2520280" cy="369332"/>
          </a:xfrm>
          <a:prstGeom prst="rect">
            <a:avLst/>
          </a:prstGeom>
          <a:noFill/>
        </p:spPr>
        <p:txBody>
          <a:bodyPr wrap="square" rtlCol="0">
            <a:spAutoFit/>
          </a:bodyPr>
          <a:lstStyle/>
          <a:p>
            <a:r>
              <a:rPr lang="tr-TR" b="1" dirty="0" smtClean="0">
                <a:latin typeface="Cambria" panose="02040503050406030204" pitchFamily="18" charset="0"/>
              </a:rPr>
              <a:t>Teknoloji</a:t>
            </a:r>
            <a:endParaRPr lang="tr-TR" b="1" dirty="0">
              <a:latin typeface="Cambria" panose="02040503050406030204" pitchFamily="18" charset="0"/>
            </a:endParaRPr>
          </a:p>
        </p:txBody>
      </p:sp>
      <p:sp>
        <p:nvSpPr>
          <p:cNvPr id="11" name="Metin kutusu 10"/>
          <p:cNvSpPr txBox="1"/>
          <p:nvPr/>
        </p:nvSpPr>
        <p:spPr>
          <a:xfrm>
            <a:off x="1187624" y="3379058"/>
            <a:ext cx="7488832" cy="1200329"/>
          </a:xfrm>
          <a:prstGeom prst="rect">
            <a:avLst/>
          </a:prstGeom>
          <a:noFill/>
        </p:spPr>
        <p:txBody>
          <a:bodyPr wrap="square" rtlCol="0">
            <a:spAutoFit/>
          </a:bodyPr>
          <a:lstStyle/>
          <a:p>
            <a:pPr marL="285750" lvl="0" indent="-285750" algn="just">
              <a:buFont typeface="Arial" pitchFamily="34" charset="0"/>
              <a:buChar char="•"/>
            </a:pPr>
            <a:r>
              <a:rPr lang="tr-TR" i="1" dirty="0">
                <a:latin typeface="Cambria" panose="02040503050406030204" pitchFamily="18" charset="0"/>
              </a:rPr>
              <a:t>İş zekası </a:t>
            </a:r>
            <a:r>
              <a:rPr lang="tr-TR" dirty="0">
                <a:latin typeface="Cambria" panose="02040503050406030204" pitchFamily="18" charset="0"/>
              </a:rPr>
              <a:t>uygulamaları hızla artmaktadır</a:t>
            </a:r>
            <a:r>
              <a:rPr lang="tr-TR" dirty="0" smtClean="0">
                <a:latin typeface="Cambria" panose="02040503050406030204" pitchFamily="18" charset="0"/>
              </a:rPr>
              <a:t>.</a:t>
            </a:r>
          </a:p>
          <a:p>
            <a:pPr marL="285750" indent="-285750" algn="just">
              <a:buFont typeface="Arial" pitchFamily="34" charset="0"/>
              <a:buChar char="•"/>
            </a:pPr>
            <a:r>
              <a:rPr lang="tr-TR" dirty="0">
                <a:latin typeface="Cambria" panose="02040503050406030204" pitchFamily="18" charset="0"/>
              </a:rPr>
              <a:t>Yöneticiler koordinasyon, işbirliği ve bilgi paylaşımını geliştirmek için çevrimiçi işbirliği ve sosyal ağ yazılımı kullanmaya başlamıştır</a:t>
            </a:r>
            <a:r>
              <a:rPr lang="tr-TR" dirty="0" smtClean="0">
                <a:latin typeface="Cambria" panose="02040503050406030204" pitchFamily="18" charset="0"/>
              </a:rPr>
              <a:t>.</a:t>
            </a:r>
          </a:p>
          <a:p>
            <a:pPr marL="285750" lvl="0" indent="-285750" algn="just">
              <a:buFont typeface="Arial" pitchFamily="34" charset="0"/>
              <a:buChar char="•"/>
            </a:pPr>
            <a:r>
              <a:rPr lang="tr-TR" dirty="0">
                <a:latin typeface="Cambria" panose="02040503050406030204" pitchFamily="18" charset="0"/>
              </a:rPr>
              <a:t>Sanal toplantılar </a:t>
            </a:r>
            <a:r>
              <a:rPr lang="tr-TR" dirty="0" smtClean="0">
                <a:latin typeface="Cambria" panose="02040503050406030204" pitchFamily="18" charset="0"/>
              </a:rPr>
              <a:t>artmaktadır.</a:t>
            </a:r>
            <a:endParaRPr lang="tr-TR" dirty="0">
              <a:latin typeface="Cambria" panose="02040503050406030204" pitchFamily="18" charset="0"/>
            </a:endParaRPr>
          </a:p>
        </p:txBody>
      </p:sp>
      <p:sp>
        <p:nvSpPr>
          <p:cNvPr id="14" name="Metin kutusu 13"/>
          <p:cNvSpPr txBox="1"/>
          <p:nvPr/>
        </p:nvSpPr>
        <p:spPr>
          <a:xfrm>
            <a:off x="685266" y="2950434"/>
            <a:ext cx="2520280" cy="369332"/>
          </a:xfrm>
          <a:prstGeom prst="rect">
            <a:avLst/>
          </a:prstGeom>
          <a:noFill/>
        </p:spPr>
        <p:txBody>
          <a:bodyPr wrap="square" rtlCol="0">
            <a:spAutoFit/>
          </a:bodyPr>
          <a:lstStyle/>
          <a:p>
            <a:pPr lvl="0"/>
            <a:r>
              <a:rPr lang="tr-TR" b="1" dirty="0" smtClean="0">
                <a:latin typeface="Cambria" panose="02040503050406030204" pitchFamily="18" charset="0"/>
              </a:rPr>
              <a:t>Yönetim</a:t>
            </a:r>
            <a:endParaRPr lang="tr-TR" b="1" dirty="0">
              <a:latin typeface="Cambria" panose="02040503050406030204" pitchFamily="18" charset="0"/>
            </a:endParaRPr>
          </a:p>
        </p:txBody>
      </p:sp>
      <p:sp>
        <p:nvSpPr>
          <p:cNvPr id="13" name="Metin kutusu 12"/>
          <p:cNvSpPr txBox="1"/>
          <p:nvPr/>
        </p:nvSpPr>
        <p:spPr>
          <a:xfrm>
            <a:off x="1187624" y="5159724"/>
            <a:ext cx="7488832" cy="1200329"/>
          </a:xfrm>
          <a:prstGeom prst="rect">
            <a:avLst/>
          </a:prstGeom>
          <a:noFill/>
        </p:spPr>
        <p:txBody>
          <a:bodyPr wrap="square" rtlCol="0">
            <a:spAutoFit/>
          </a:bodyPr>
          <a:lstStyle/>
          <a:p>
            <a:pPr marL="285750" lvl="0" indent="-285750" algn="just">
              <a:buFont typeface="Arial" pitchFamily="34" charset="0"/>
              <a:buChar char="•"/>
            </a:pPr>
            <a:r>
              <a:rPr lang="tr-TR" dirty="0">
                <a:latin typeface="Cambria" panose="02040503050406030204" pitchFamily="18" charset="0"/>
              </a:rPr>
              <a:t>Web 2.0 uygulamaları </a:t>
            </a:r>
            <a:r>
              <a:rPr lang="tr-TR" dirty="0" smtClean="0">
                <a:latin typeface="Cambria" panose="02040503050406030204" pitchFamily="18" charset="0"/>
              </a:rPr>
              <a:t>işletmeler </a:t>
            </a:r>
            <a:r>
              <a:rPr lang="tr-TR" dirty="0">
                <a:latin typeface="Cambria" panose="02040503050406030204" pitchFamily="18" charset="0"/>
              </a:rPr>
              <a:t>tarafından artan oranlarda kullanılmaktadır</a:t>
            </a:r>
            <a:r>
              <a:rPr lang="tr-TR" dirty="0" smtClean="0">
                <a:latin typeface="Cambria" panose="02040503050406030204" pitchFamily="18" charset="0"/>
              </a:rPr>
              <a:t>.</a:t>
            </a:r>
          </a:p>
          <a:p>
            <a:pPr marL="285750" indent="-285750">
              <a:buFont typeface="Arial" pitchFamily="34" charset="0"/>
              <a:buChar char="•"/>
            </a:pPr>
            <a:r>
              <a:rPr lang="tr-TR" dirty="0">
                <a:latin typeface="Cambria" panose="02040503050406030204" pitchFamily="18" charset="0"/>
              </a:rPr>
              <a:t>İşletme değeri yeniden oluşmaktadır</a:t>
            </a:r>
            <a:r>
              <a:rPr lang="tr-TR" dirty="0" smtClean="0">
                <a:latin typeface="Cambria" panose="02040503050406030204" pitchFamily="18" charset="0"/>
              </a:rPr>
              <a:t>.</a:t>
            </a:r>
          </a:p>
          <a:p>
            <a:pPr marL="285750" lvl="0" indent="-285750">
              <a:buFont typeface="Arial" pitchFamily="34" charset="0"/>
              <a:buChar char="•"/>
            </a:pPr>
            <a:r>
              <a:rPr lang="tr-TR" dirty="0" smtClean="0">
                <a:latin typeface="Cambria" panose="02040503050406030204" pitchFamily="18" charset="0"/>
              </a:rPr>
              <a:t>Ev-ofis </a:t>
            </a:r>
            <a:r>
              <a:rPr lang="tr-TR" dirty="0">
                <a:latin typeface="Cambria" panose="02040503050406030204" pitchFamily="18" charset="0"/>
              </a:rPr>
              <a:t>uygulamaları rağbet görmektedir</a:t>
            </a:r>
            <a:r>
              <a:rPr lang="tr-TR" dirty="0" smtClean="0">
                <a:latin typeface="Cambria" panose="02040503050406030204" pitchFamily="18" charset="0"/>
              </a:rPr>
              <a:t>.</a:t>
            </a:r>
            <a:endParaRPr lang="tr-TR" dirty="0">
              <a:latin typeface="Cambria" panose="02040503050406030204" pitchFamily="18" charset="0"/>
            </a:endParaRPr>
          </a:p>
        </p:txBody>
      </p:sp>
      <p:sp>
        <p:nvSpPr>
          <p:cNvPr id="18" name="Metin kutusu 17"/>
          <p:cNvSpPr txBox="1"/>
          <p:nvPr/>
        </p:nvSpPr>
        <p:spPr>
          <a:xfrm>
            <a:off x="683568" y="4705693"/>
            <a:ext cx="2520280" cy="369332"/>
          </a:xfrm>
          <a:prstGeom prst="rect">
            <a:avLst/>
          </a:prstGeom>
          <a:noFill/>
        </p:spPr>
        <p:txBody>
          <a:bodyPr wrap="square" rtlCol="0">
            <a:spAutoFit/>
          </a:bodyPr>
          <a:lstStyle/>
          <a:p>
            <a:pPr lvl="0"/>
            <a:r>
              <a:rPr lang="tr-TR" b="1" dirty="0" smtClean="0">
                <a:latin typeface="Cambria" panose="02040503050406030204" pitchFamily="18" charset="0"/>
              </a:rPr>
              <a:t>İşletmeler </a:t>
            </a:r>
            <a:endParaRPr lang="tr-TR" b="1" dirty="0">
              <a:latin typeface="Cambria" panose="02040503050406030204" pitchFamily="18" charset="0"/>
            </a:endParaRPr>
          </a:p>
        </p:txBody>
      </p:sp>
    </p:spTree>
    <p:extLst>
      <p:ext uri="{BB962C8B-B14F-4D97-AF65-F5344CB8AC3E}">
        <p14:creationId xmlns:p14="http://schemas.microsoft.com/office/powerpoint/2010/main" val="29457823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9" y="0"/>
            <a:ext cx="7200800" cy="767910"/>
          </a:xfrm>
        </p:spPr>
        <p:txBody>
          <a:bodyPr>
            <a:normAutofit/>
          </a:bodyPr>
          <a:lstStyle/>
          <a:p>
            <a:r>
              <a:rPr lang="tr-TR" sz="2800" b="1" dirty="0" smtClean="0">
                <a:solidFill>
                  <a:schemeClr val="tx1"/>
                </a:solidFill>
                <a:effectLst/>
                <a:latin typeface="Cambria" panose="02040503050406030204" pitchFamily="18" charset="0"/>
              </a:rPr>
              <a:t>Küreselleşme ile beraber düzleşen Dünya</a:t>
            </a:r>
            <a:endParaRPr lang="tr-TR" sz="2800" b="1"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430994" y="2833158"/>
            <a:ext cx="8286576" cy="4024842"/>
          </a:xfrm>
        </p:spPr>
        <p:txBody>
          <a:bodyPr>
            <a:noAutofit/>
          </a:bodyPr>
          <a:lstStyle/>
          <a:p>
            <a:pPr algn="just"/>
            <a:r>
              <a:rPr lang="tr-TR" sz="1600" dirty="0">
                <a:latin typeface="Cambria" panose="02040503050406030204" pitchFamily="18" charset="0"/>
              </a:rPr>
              <a:t>Ünlü matematikçi ve düşünür olan Pisagor, MÖ 500'lü yıllarda Dünyanın yuvarlak olduğunu bilmiş ve kurduğu ünlü Pisagor okulunda bunu öğrencilerine öğretmiştir</a:t>
            </a:r>
            <a:r>
              <a:rPr lang="tr-TR" sz="1600" dirty="0" smtClean="0">
                <a:latin typeface="Cambria" panose="02040503050406030204" pitchFamily="18" charset="0"/>
              </a:rPr>
              <a:t>.</a:t>
            </a:r>
          </a:p>
          <a:p>
            <a:pPr algn="just"/>
            <a:r>
              <a:rPr lang="tr-TR" sz="1600" dirty="0">
                <a:latin typeface="Cambria" panose="02040503050406030204" pitchFamily="18" charset="0"/>
              </a:rPr>
              <a:t>Orta çağda </a:t>
            </a:r>
            <a:r>
              <a:rPr lang="tr-TR" sz="1600" dirty="0" err="1">
                <a:latin typeface="Cambria" panose="02040503050406030204" pitchFamily="18" charset="0"/>
              </a:rPr>
              <a:t>Gelileo</a:t>
            </a:r>
            <a:r>
              <a:rPr lang="tr-TR" sz="1600" dirty="0">
                <a:latin typeface="Cambria" panose="02040503050406030204" pitchFamily="18" charset="0"/>
              </a:rPr>
              <a:t> </a:t>
            </a:r>
            <a:r>
              <a:rPr lang="tr-TR" sz="1600" dirty="0" err="1">
                <a:latin typeface="Cambria" panose="02040503050406030204" pitchFamily="18" charset="0"/>
              </a:rPr>
              <a:t>Galilei</a:t>
            </a:r>
            <a:r>
              <a:rPr lang="tr-TR" sz="1600" dirty="0">
                <a:latin typeface="Cambria" panose="02040503050406030204" pitchFamily="18" charset="0"/>
              </a:rPr>
              <a:t> de bu </a:t>
            </a:r>
            <a:r>
              <a:rPr lang="tr-TR" sz="1600" dirty="0" smtClean="0">
                <a:latin typeface="Cambria" panose="02040503050406030204" pitchFamily="18" charset="0"/>
              </a:rPr>
              <a:t>düşünceyi </a:t>
            </a:r>
            <a:r>
              <a:rPr lang="tr-TR" sz="1600" dirty="0">
                <a:latin typeface="Cambria" panose="02040503050406030204" pitchFamily="18" charset="0"/>
              </a:rPr>
              <a:t>savunmuş ve bu düşüncesinden dolayı yargılanmıştır. </a:t>
            </a:r>
            <a:endParaRPr lang="tr-TR" sz="1600" dirty="0" smtClean="0">
              <a:latin typeface="Cambria" panose="02040503050406030204" pitchFamily="18" charset="0"/>
            </a:endParaRPr>
          </a:p>
          <a:p>
            <a:pPr algn="just"/>
            <a:r>
              <a:rPr lang="tr-TR" sz="1600" dirty="0" smtClean="0">
                <a:latin typeface="Cambria" panose="02040503050406030204" pitchFamily="18" charset="0"/>
              </a:rPr>
              <a:t>Dünya'nın </a:t>
            </a:r>
            <a:r>
              <a:rPr lang="tr-TR" sz="1600" dirty="0">
                <a:latin typeface="Cambria" panose="02040503050406030204" pitchFamily="18" charset="0"/>
              </a:rPr>
              <a:t>yuvarlak olduğunu bulan kesin olarak belirli olmamasına karşın birçok bilim adamı ve gezgin bu fikri desteklemiş ve fakat </a:t>
            </a:r>
            <a:r>
              <a:rPr lang="tr-TR" sz="1600" dirty="0" err="1">
                <a:latin typeface="Cambria" panose="02040503050406030204" pitchFamily="18" charset="0"/>
                <a:hlinkClick r:id="rId2" action="ppaction://hlinkfile" tooltip="Fernando Magellan hakkında bilgi"/>
              </a:rPr>
              <a:t>Fernando</a:t>
            </a:r>
            <a:r>
              <a:rPr lang="tr-TR" sz="1600" dirty="0">
                <a:latin typeface="Cambria" panose="02040503050406030204" pitchFamily="18" charset="0"/>
                <a:hlinkClick r:id="rId2" action="ppaction://hlinkfile" tooltip="Fernando Magellan hakkında bilgi"/>
              </a:rPr>
              <a:t> </a:t>
            </a:r>
            <a:r>
              <a:rPr lang="tr-TR" sz="1600" dirty="0" err="1">
                <a:latin typeface="Cambria" panose="02040503050406030204" pitchFamily="18" charset="0"/>
                <a:hlinkClick r:id="rId2" action="ppaction://hlinkfile" tooltip="Fernando Magellan hakkında bilgi"/>
              </a:rPr>
              <a:t>Magellan</a:t>
            </a:r>
            <a:r>
              <a:rPr lang="tr-TR" sz="1600" dirty="0">
                <a:latin typeface="Cambria" panose="02040503050406030204" pitchFamily="18" charset="0"/>
              </a:rPr>
              <a:t> tarafından yapılan Dünya </a:t>
            </a:r>
            <a:r>
              <a:rPr lang="tr-TR" sz="1600" b="1" dirty="0">
                <a:latin typeface="Cambria" panose="02040503050406030204" pitchFamily="18" charset="0"/>
              </a:rPr>
              <a:t>gezisinden</a:t>
            </a:r>
            <a:r>
              <a:rPr lang="tr-TR" sz="1600" dirty="0">
                <a:latin typeface="Cambria" panose="02040503050406030204" pitchFamily="18" charset="0"/>
              </a:rPr>
              <a:t> sonra dünyanın yuvarlak olduğu kesin olarak söylenmiştir</a:t>
            </a:r>
            <a:r>
              <a:rPr lang="tr-TR" sz="1600" dirty="0" smtClean="0">
                <a:latin typeface="Cambria" panose="02040503050406030204" pitchFamily="18" charset="0"/>
              </a:rPr>
              <a:t>.</a:t>
            </a:r>
          </a:p>
          <a:p>
            <a:pPr algn="just"/>
            <a:r>
              <a:rPr lang="tr-TR" sz="1600" dirty="0" smtClean="0">
                <a:latin typeface="Cambria" panose="02040503050406030204" pitchFamily="18" charset="0"/>
              </a:rPr>
              <a:t>Globalleşme </a:t>
            </a:r>
            <a:r>
              <a:rPr lang="tr-TR" sz="1600" b="1" dirty="0" smtClean="0">
                <a:latin typeface="Cambria" panose="02040503050406030204" pitchFamily="18" charset="0"/>
              </a:rPr>
              <a:t>SANAYİ DEVRİMİ </a:t>
            </a:r>
            <a:r>
              <a:rPr lang="tr-TR" sz="1600" dirty="0" smtClean="0">
                <a:latin typeface="Cambria" panose="02040503050406030204" pitchFamily="18" charset="0"/>
              </a:rPr>
              <a:t>ile birlikte ortaya çıkan bir olgudur.</a:t>
            </a:r>
          </a:p>
          <a:p>
            <a:pPr algn="just"/>
            <a:r>
              <a:rPr lang="tr-TR" sz="1600" b="1" dirty="0" smtClean="0">
                <a:latin typeface="Cambria" panose="02040503050406030204" pitchFamily="18" charset="0"/>
              </a:rPr>
              <a:t>2005 yılında yazar Thomas </a:t>
            </a:r>
            <a:r>
              <a:rPr lang="tr-TR" sz="1600" b="1" dirty="0" err="1" smtClean="0">
                <a:latin typeface="Cambria" panose="02040503050406030204" pitchFamily="18" charset="0"/>
              </a:rPr>
              <a:t>Friedman</a:t>
            </a:r>
            <a:r>
              <a:rPr lang="tr-TR" sz="1600" b="1" dirty="0" smtClean="0">
                <a:latin typeface="Cambria" panose="02040503050406030204" pitchFamily="18" charset="0"/>
              </a:rPr>
              <a:t>  dünyanın düz  olduğunu belirten bir kitap yazmıştır. </a:t>
            </a:r>
          </a:p>
          <a:p>
            <a:pPr algn="just"/>
            <a:r>
              <a:rPr lang="tr-TR" sz="1600" dirty="0" smtClean="0">
                <a:latin typeface="Cambria" panose="02040503050406030204" pitchFamily="18" charset="0"/>
              </a:rPr>
              <a:t>Kitapta küreselleşme ile birlikte işletmelerin lokal olmaktan çıkıp tüm dünyada faaliyet gösteren bir yapıya büründükleri belirtilmektedir. </a:t>
            </a:r>
          </a:p>
          <a:p>
            <a:pPr algn="just"/>
            <a:r>
              <a:rPr lang="tr-TR" sz="1600" dirty="0" smtClean="0">
                <a:latin typeface="Cambria" panose="02040503050406030204" pitchFamily="18" charset="0"/>
              </a:rPr>
              <a:t>Bunun neticesinde de rekabet kapalı bir sınır içinde yaşanmaktan sınırların olmadığı açık sistemlerde yaşanır hale gelmiştir. </a:t>
            </a:r>
          </a:p>
        </p:txBody>
      </p:sp>
      <p:grpSp>
        <p:nvGrpSpPr>
          <p:cNvPr id="6" name="Grup 5"/>
          <p:cNvGrpSpPr/>
          <p:nvPr/>
        </p:nvGrpSpPr>
        <p:grpSpPr>
          <a:xfrm>
            <a:off x="1187624" y="898408"/>
            <a:ext cx="5904656" cy="1708414"/>
            <a:chOff x="1187624" y="1626518"/>
            <a:chExt cx="7956376" cy="2378546"/>
          </a:xfrm>
        </p:grpSpPr>
        <p:pic>
          <p:nvPicPr>
            <p:cNvPr id="3074" name="Picture 2" descr="http://t3.gstatic.com/images?q=tbn:ANd9GcSVjIDKC24rDSI3B358UNn63YDhe5W9RPjClXAL5IbPAxSxrp0ir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1686" y="1628800"/>
              <a:ext cx="4462314" cy="223115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itusozluk.com/image/milletsiz-ulkesiz-devletsiz-dunya_292868.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7624" y="1626518"/>
              <a:ext cx="2346787" cy="2378546"/>
            </a:xfrm>
            <a:prstGeom prst="rect">
              <a:avLst/>
            </a:prstGeom>
            <a:noFill/>
            <a:extLst>
              <a:ext uri="{909E8E84-426E-40DD-AFC4-6F175D3DCCD1}">
                <a14:hiddenFill xmlns:a14="http://schemas.microsoft.com/office/drawing/2010/main">
                  <a:solidFill>
                    <a:srgbClr val="FFFFFF"/>
                  </a:solidFill>
                </a14:hiddenFill>
              </a:ext>
            </a:extLst>
          </p:spPr>
        </p:pic>
        <p:sp>
          <p:nvSpPr>
            <p:cNvPr id="5" name="Sağ Ok 4"/>
            <p:cNvSpPr/>
            <p:nvPr/>
          </p:nvSpPr>
          <p:spPr>
            <a:xfrm>
              <a:off x="3707904" y="2348880"/>
              <a:ext cx="757758" cy="43204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tr-TR"/>
            </a:p>
          </p:txBody>
        </p:sp>
      </p:grpSp>
      <p:sp>
        <p:nvSpPr>
          <p:cNvPr id="9" name="İçerik Yer Tutucusu 2"/>
          <p:cNvSpPr txBox="1">
            <a:spLocks/>
          </p:cNvSpPr>
          <p:nvPr/>
        </p:nvSpPr>
        <p:spPr>
          <a:xfrm>
            <a:off x="2282" y="5337212"/>
            <a:ext cx="9144000" cy="1260140"/>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just"/>
            <a:endParaRPr lang="tr-TR" dirty="0" smtClean="0">
              <a:latin typeface="Calibri" pitchFamily="34" charset="0"/>
            </a:endParaRPr>
          </a:p>
        </p:txBody>
      </p:sp>
    </p:spTree>
    <p:extLst>
      <p:ext uri="{BB962C8B-B14F-4D97-AF65-F5344CB8AC3E}">
        <p14:creationId xmlns:p14="http://schemas.microsoft.com/office/powerpoint/2010/main" val="38724330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260648"/>
            <a:ext cx="8064896" cy="1052736"/>
          </a:xfrm>
        </p:spPr>
        <p:txBody>
          <a:bodyPr>
            <a:normAutofit/>
          </a:bodyPr>
          <a:lstStyle/>
          <a:p>
            <a:r>
              <a:rPr lang="tr-TR" sz="2800" b="1" dirty="0" smtClean="0">
                <a:solidFill>
                  <a:schemeClr val="tx1"/>
                </a:solidFill>
                <a:effectLst/>
                <a:latin typeface="Cambria" panose="02040503050406030204" pitchFamily="18" charset="0"/>
              </a:rPr>
              <a:t>Küreselleşmenin YBS ile ilişkisi nedir?</a:t>
            </a:r>
            <a:endParaRPr lang="tr-TR" sz="2800" b="1"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467544" y="1700808"/>
            <a:ext cx="8352928" cy="4824536"/>
          </a:xfrm>
        </p:spPr>
        <p:txBody>
          <a:bodyPr>
            <a:normAutofit/>
          </a:bodyPr>
          <a:lstStyle/>
          <a:p>
            <a:pPr algn="just"/>
            <a:r>
              <a:rPr lang="tr-TR" sz="2000" dirty="0" smtClean="0">
                <a:latin typeface="Cambria" panose="02040503050406030204" pitchFamily="18" charset="0"/>
              </a:rPr>
              <a:t>İnternetin uluslararası iletişim  sistemi olarak kullanılmasıyla küresel ölçekte işlem maliyetleri önemli derecede düşmüştür.</a:t>
            </a:r>
          </a:p>
          <a:p>
            <a:pPr algn="just"/>
            <a:r>
              <a:rPr lang="tr-TR" sz="2000" dirty="0" smtClean="0">
                <a:latin typeface="Cambria" panose="02040503050406030204" pitchFamily="18" charset="0"/>
              </a:rPr>
              <a:t>Küresel ölçekte ürün ve hizmet üreten firmalar enformasyon sistemleri ile dünyanın her yerinden ucuz </a:t>
            </a:r>
            <a:r>
              <a:rPr lang="tr-TR" sz="2000" dirty="0" err="1" smtClean="0">
                <a:latin typeface="Cambria" panose="02040503050406030204" pitchFamily="18" charset="0"/>
              </a:rPr>
              <a:t>hammaddecilere</a:t>
            </a:r>
            <a:r>
              <a:rPr lang="tr-TR" sz="2000" dirty="0" smtClean="0">
                <a:latin typeface="Cambria" panose="02040503050406030204" pitchFamily="18" charset="0"/>
              </a:rPr>
              <a:t> ulaşabilmektedir.</a:t>
            </a:r>
          </a:p>
          <a:p>
            <a:pPr algn="just"/>
            <a:r>
              <a:rPr lang="tr-TR" sz="2000" dirty="0" smtClean="0">
                <a:latin typeface="Cambria" panose="02040503050406030204" pitchFamily="18" charset="0"/>
              </a:rPr>
              <a:t>E-bay, </a:t>
            </a:r>
            <a:r>
              <a:rPr lang="tr-TR" sz="2000" dirty="0">
                <a:latin typeface="Cambria" panose="02040503050406030204" pitchFamily="18" charset="0"/>
              </a:rPr>
              <a:t>2011 yılında kârının yarısını yurtdışı faaliyetlerinden elde etmiştir.</a:t>
            </a:r>
          </a:p>
          <a:p>
            <a:pPr algn="just"/>
            <a:endParaRPr lang="tr-TR" sz="2000" dirty="0">
              <a:latin typeface="Cambria" panose="02040503050406030204" pitchFamily="18" charset="0"/>
            </a:endParaRPr>
          </a:p>
        </p:txBody>
      </p:sp>
    </p:spTree>
    <p:extLst>
      <p:ext uri="{BB962C8B-B14F-4D97-AF65-F5344CB8AC3E}">
        <p14:creationId xmlns:p14="http://schemas.microsoft.com/office/powerpoint/2010/main" val="41856214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0"/>
            <a:ext cx="8424936" cy="980728"/>
          </a:xfrm>
        </p:spPr>
        <p:txBody>
          <a:bodyPr>
            <a:normAutofit/>
          </a:bodyPr>
          <a:lstStyle/>
          <a:p>
            <a:r>
              <a:rPr lang="tr-TR" sz="2800" b="1" dirty="0" smtClean="0">
                <a:solidFill>
                  <a:schemeClr val="tx1"/>
                </a:solidFill>
                <a:effectLst/>
                <a:latin typeface="Cambria" panose="02040503050406030204" pitchFamily="18" charset="0"/>
              </a:rPr>
              <a:t>Dijital İşletme</a:t>
            </a:r>
            <a:endParaRPr lang="tr-TR" sz="2800" b="1"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467544" y="1124744"/>
            <a:ext cx="8466144" cy="3312368"/>
          </a:xfrm>
        </p:spPr>
        <p:txBody>
          <a:bodyPr>
            <a:normAutofit/>
          </a:bodyPr>
          <a:lstStyle/>
          <a:p>
            <a:pPr algn="just"/>
            <a:r>
              <a:rPr lang="tr-TR" sz="1800" dirty="0" smtClean="0">
                <a:latin typeface="Cambria" panose="02040503050406030204" pitchFamily="18" charset="0"/>
              </a:rPr>
              <a:t>Buraya kadar açıklanan tüm değişimler günümüz işletmelerini, mevcut iş modellerini gözden geçirip dijital bir şekilde tasarlamak zorunda bırakmıştır.</a:t>
            </a:r>
          </a:p>
          <a:p>
            <a:pPr algn="just"/>
            <a:r>
              <a:rPr lang="tr-TR" sz="1800" b="1" dirty="0">
                <a:latin typeface="Cambria" panose="02040503050406030204" pitchFamily="18" charset="0"/>
              </a:rPr>
              <a:t>İş süreçleri: </a:t>
            </a:r>
            <a:r>
              <a:rPr lang="tr-TR" sz="1800" dirty="0">
                <a:latin typeface="Cambria" panose="02040503050406030204" pitchFamily="18" charset="0"/>
              </a:rPr>
              <a:t>Örgütlerin organizasyonel amaçlarını gerçekleştirmek için belirli bir düzen ve koordinasyon altında gerçekleştirdiği faaliyetlerden oluşan, birbiriyle ilişkili görev ve davranışlardır. </a:t>
            </a:r>
            <a:endParaRPr lang="tr-TR" sz="1800" dirty="0" smtClean="0">
              <a:latin typeface="Cambria" panose="02040503050406030204" pitchFamily="18" charset="0"/>
            </a:endParaRPr>
          </a:p>
          <a:p>
            <a:pPr algn="just"/>
            <a:r>
              <a:rPr lang="tr-TR" sz="1800" dirty="0" smtClean="0">
                <a:latin typeface="Cambria" panose="02040503050406030204" pitchFamily="18" charset="0"/>
              </a:rPr>
              <a:t>Örnek: </a:t>
            </a:r>
            <a:r>
              <a:rPr lang="tr-TR" sz="1800" dirty="0">
                <a:latin typeface="Cambria" panose="02040503050406030204" pitchFamily="18" charset="0"/>
              </a:rPr>
              <a:t>sipariş oluşturmak, bir çalışanı işe almak, eğitim vermek, pazarlama, satış vs.</a:t>
            </a:r>
          </a:p>
          <a:p>
            <a:pPr algn="just"/>
            <a:r>
              <a:rPr lang="tr-TR" sz="1800" b="1" dirty="0" smtClean="0">
                <a:latin typeface="Cambria" panose="02040503050406030204" pitchFamily="18" charset="0"/>
              </a:rPr>
              <a:t>Dijital işletme: </a:t>
            </a:r>
            <a:r>
              <a:rPr lang="tr-TR" sz="1800" dirty="0" smtClean="0">
                <a:latin typeface="Cambria" panose="02040503050406030204" pitchFamily="18" charset="0"/>
              </a:rPr>
              <a:t>Örgütün müşteri, tedarikçi ve çalışanlarıyla gerçekleştirdiği önemli iş ilişkilerinin hemen hemen tamamının dijital olarak dolaylı ve dolaysız olarak desteklendiği bir işletmedir.</a:t>
            </a:r>
          </a:p>
          <a:p>
            <a:pPr algn="just"/>
            <a:r>
              <a:rPr lang="tr-TR" sz="1800" b="1" dirty="0" smtClean="0">
                <a:latin typeface="Cambria" panose="02040503050406030204" pitchFamily="18" charset="0"/>
              </a:rPr>
              <a:t>Bu işletmelerde tüm varlıklar dijital araçlarla yönetilmektedir.</a:t>
            </a:r>
            <a:endParaRPr lang="tr-TR" sz="1800" b="1" dirty="0">
              <a:latin typeface="Cambria" panose="02040503050406030204" pitchFamily="18" charset="0"/>
            </a:endParaRPr>
          </a:p>
        </p:txBody>
      </p:sp>
      <p:sp>
        <p:nvSpPr>
          <p:cNvPr id="4" name="Dikdörtgen 3"/>
          <p:cNvSpPr/>
          <p:nvPr/>
        </p:nvSpPr>
        <p:spPr>
          <a:xfrm>
            <a:off x="1763688" y="4941168"/>
            <a:ext cx="5256584" cy="646331"/>
          </a:xfrm>
          <a:prstGeom prst="rect">
            <a:avLst/>
          </a:prstGeom>
        </p:spPr>
        <p:txBody>
          <a:bodyPr wrap="square">
            <a:spAutoFit/>
          </a:bodyPr>
          <a:lstStyle/>
          <a:p>
            <a:r>
              <a:rPr lang="tr-TR" b="1" dirty="0" smtClean="0"/>
              <a:t>Ekstra okumalar yapmak için tavsiye</a:t>
            </a:r>
          </a:p>
          <a:p>
            <a:r>
              <a:rPr lang="tr-TR" dirty="0" smtClean="0"/>
              <a:t>http</a:t>
            </a:r>
            <a:r>
              <a:rPr lang="tr-TR" dirty="0"/>
              <a:t>://www.mckinsey.com/insights/digital_enterprise</a:t>
            </a:r>
          </a:p>
        </p:txBody>
      </p:sp>
    </p:spTree>
    <p:extLst>
      <p:ext uri="{BB962C8B-B14F-4D97-AF65-F5344CB8AC3E}">
        <p14:creationId xmlns:p14="http://schemas.microsoft.com/office/powerpoint/2010/main" val="8901109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16632"/>
            <a:ext cx="8532440" cy="864096"/>
          </a:xfrm>
        </p:spPr>
        <p:txBody>
          <a:bodyPr>
            <a:noAutofit/>
          </a:bodyPr>
          <a:lstStyle/>
          <a:p>
            <a:pPr algn="ctr"/>
            <a:r>
              <a:rPr lang="tr-TR" sz="2800" b="1" dirty="0">
                <a:solidFill>
                  <a:schemeClr val="tx1"/>
                </a:solidFill>
                <a:effectLst/>
                <a:latin typeface="Cambria" panose="02040503050406030204" pitchFamily="18" charset="0"/>
              </a:rPr>
              <a:t>Dijital </a:t>
            </a:r>
            <a:r>
              <a:rPr lang="tr-TR" sz="2800" b="1" dirty="0" smtClean="0">
                <a:solidFill>
                  <a:schemeClr val="tx1"/>
                </a:solidFill>
                <a:effectLst/>
                <a:latin typeface="Cambria" panose="02040503050406030204" pitchFamily="18" charset="0"/>
              </a:rPr>
              <a:t>İşletme ve Klasik İşletme Arasındaki Farklar</a:t>
            </a:r>
            <a:endParaRPr lang="tr-TR" sz="2800" dirty="0">
              <a:solidFill>
                <a:schemeClr val="tx1"/>
              </a:solidFill>
              <a:latin typeface="Cambria" panose="02040503050406030204" pitchFamily="18"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073285338"/>
              </p:ext>
            </p:extLst>
          </p:nvPr>
        </p:nvGraphicFramePr>
        <p:xfrm>
          <a:off x="5076057" y="2570088"/>
          <a:ext cx="3384375" cy="2270760"/>
        </p:xfrm>
        <a:graphic>
          <a:graphicData uri="http://schemas.openxmlformats.org/drawingml/2006/table">
            <a:tbl>
              <a:tblPr firstRow="1" bandRow="1">
                <a:tableStyleId>{D27102A9-8310-4765-A935-A1911B00CA55}</a:tableStyleId>
              </a:tblPr>
              <a:tblGrid>
                <a:gridCol w="3384375"/>
              </a:tblGrid>
              <a:tr h="370840">
                <a:tc>
                  <a:txBody>
                    <a:bodyPr/>
                    <a:lstStyle/>
                    <a:p>
                      <a:r>
                        <a:rPr lang="tr-TR" sz="1600" dirty="0" smtClean="0"/>
                        <a:t>Çevreyi daha hızlı takip eder ve uyum sağlar.</a:t>
                      </a:r>
                      <a:endParaRPr lang="tr-TR" sz="1600" b="0" dirty="0" smtClean="0">
                        <a:latin typeface="Calibri" pitchFamily="34" charset="0"/>
                      </a:endParaRPr>
                    </a:p>
                  </a:txBody>
                  <a:tcPr/>
                </a:tc>
              </a:tr>
              <a:tr h="370840">
                <a:tc>
                  <a:txBody>
                    <a:bodyPr/>
                    <a:lstStyle/>
                    <a:p>
                      <a:r>
                        <a:rPr lang="tr-TR" sz="1600" dirty="0" smtClean="0"/>
                        <a:t>Değişen koşullara karşı</a:t>
                      </a:r>
                      <a:r>
                        <a:rPr lang="tr-TR" sz="1600" baseline="0" dirty="0" smtClean="0"/>
                        <a:t> daha esnektir.</a:t>
                      </a:r>
                      <a:endParaRPr lang="tr-TR" sz="1600" b="0" dirty="0">
                        <a:latin typeface="Calibri" pitchFamily="34" charset="0"/>
                      </a:endParaRPr>
                    </a:p>
                  </a:txBody>
                  <a:tcPr/>
                </a:tc>
              </a:tr>
              <a:tr h="370840">
                <a:tc>
                  <a:txBody>
                    <a:bodyPr/>
                    <a:lstStyle/>
                    <a:p>
                      <a:r>
                        <a:rPr lang="tr-TR" sz="1600" dirty="0" smtClean="0"/>
                        <a:t>Küreselleşme,</a:t>
                      </a:r>
                      <a:r>
                        <a:rPr lang="tr-TR" sz="1600" baseline="0" dirty="0" smtClean="0"/>
                        <a:t> örgütlenme ve yönetim için fırsatlar sunar.</a:t>
                      </a:r>
                      <a:endParaRPr lang="tr-TR" sz="1600" b="0" dirty="0">
                        <a:latin typeface="Calibri" pitchFamily="34" charset="0"/>
                      </a:endParaRPr>
                    </a:p>
                  </a:txBody>
                  <a:tcPr/>
                </a:tc>
              </a:tr>
              <a:tr h="370840">
                <a:tc>
                  <a:txBody>
                    <a:bodyPr/>
                    <a:lstStyle/>
                    <a:p>
                      <a:r>
                        <a:rPr lang="tr-TR" sz="1600" dirty="0" smtClean="0"/>
                        <a:t>YBS</a:t>
                      </a:r>
                      <a:r>
                        <a:rPr lang="tr-TR" sz="1600" baseline="0" dirty="0" smtClean="0"/>
                        <a:t> sistemleri ile çalışma saatleri 7/24</a:t>
                      </a:r>
                      <a:endParaRPr lang="tr-TR" sz="1600" b="0" dirty="0">
                        <a:latin typeface="Calibri" pitchFamily="34" charset="0"/>
                      </a:endParaRPr>
                    </a:p>
                  </a:txBody>
                  <a:tcPr/>
                </a:tc>
              </a:tr>
              <a:tr h="370840">
                <a:tc>
                  <a:txBody>
                    <a:bodyPr/>
                    <a:lstStyle/>
                    <a:p>
                      <a:r>
                        <a:rPr lang="tr-TR" sz="1600" dirty="0" smtClean="0"/>
                        <a:t>Çalışmak</a:t>
                      </a:r>
                      <a:r>
                        <a:rPr lang="tr-TR" sz="1600" baseline="0" dirty="0" smtClean="0"/>
                        <a:t> için mekan fark etmez.</a:t>
                      </a:r>
                      <a:endParaRPr lang="tr-TR" sz="1600" b="0" dirty="0">
                        <a:latin typeface="Calibri" pitchFamily="34" charset="0"/>
                      </a:endParaRPr>
                    </a:p>
                  </a:txBody>
                  <a:tcPr/>
                </a:tc>
              </a:tr>
            </a:tbl>
          </a:graphicData>
        </a:graphic>
      </p:graphicFrame>
      <p:sp>
        <p:nvSpPr>
          <p:cNvPr id="5" name="Yuvarlatılmış Dikdörtgen 4"/>
          <p:cNvSpPr/>
          <p:nvPr/>
        </p:nvSpPr>
        <p:spPr>
          <a:xfrm>
            <a:off x="4932040" y="1963242"/>
            <a:ext cx="3528392" cy="504056"/>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tr-TR" b="1" dirty="0">
                <a:solidFill>
                  <a:schemeClr val="tx1"/>
                </a:solidFill>
                <a:latin typeface="Cambria" panose="02040503050406030204" pitchFamily="18" charset="0"/>
              </a:rPr>
              <a:t>Dijital İşletme </a:t>
            </a:r>
            <a:endParaRPr lang="tr-TR" dirty="0">
              <a:solidFill>
                <a:schemeClr val="tx1"/>
              </a:solidFill>
              <a:latin typeface="Cambria" panose="02040503050406030204" pitchFamily="18" charset="0"/>
            </a:endParaRPr>
          </a:p>
        </p:txBody>
      </p:sp>
      <p:sp>
        <p:nvSpPr>
          <p:cNvPr id="6" name="Yuvarlatılmış Dikdörtgen 5"/>
          <p:cNvSpPr/>
          <p:nvPr/>
        </p:nvSpPr>
        <p:spPr>
          <a:xfrm>
            <a:off x="683568" y="1963242"/>
            <a:ext cx="2232248" cy="504056"/>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tr-TR" b="1" dirty="0">
                <a:solidFill>
                  <a:schemeClr val="bg1"/>
                </a:solidFill>
                <a:latin typeface="Cambria" panose="02040503050406030204" pitchFamily="18" charset="0"/>
              </a:rPr>
              <a:t>Klasik İşletme </a:t>
            </a:r>
            <a:endParaRPr lang="tr-TR" dirty="0">
              <a:solidFill>
                <a:schemeClr val="bg1"/>
              </a:solidFill>
              <a:latin typeface="Cambria" panose="02040503050406030204" pitchFamily="18" charset="0"/>
            </a:endParaRPr>
          </a:p>
        </p:txBody>
      </p:sp>
      <p:sp>
        <p:nvSpPr>
          <p:cNvPr id="7" name="Sağ Ok 6"/>
          <p:cNvSpPr/>
          <p:nvPr/>
        </p:nvSpPr>
        <p:spPr>
          <a:xfrm>
            <a:off x="3203848" y="2042846"/>
            <a:ext cx="1368152" cy="378042"/>
          </a:xfrm>
          <a:prstGeom prst="right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tr-TR">
              <a:latin typeface="Cambria" panose="02040503050406030204" pitchFamily="18" charset="0"/>
            </a:endParaRPr>
          </a:p>
        </p:txBody>
      </p:sp>
    </p:spTree>
    <p:extLst>
      <p:ext uri="{BB962C8B-B14F-4D97-AF65-F5344CB8AC3E}">
        <p14:creationId xmlns:p14="http://schemas.microsoft.com/office/powerpoint/2010/main" val="24868550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3672"/>
            <a:ext cx="9144000" cy="778376"/>
          </a:xfrm>
        </p:spPr>
        <p:txBody>
          <a:bodyPr>
            <a:noAutofit/>
          </a:bodyPr>
          <a:lstStyle/>
          <a:p>
            <a:pPr algn="ctr"/>
            <a:r>
              <a:rPr lang="tr-TR" sz="2800" b="1" dirty="0" smtClean="0">
                <a:solidFill>
                  <a:schemeClr val="tx1"/>
                </a:solidFill>
                <a:effectLst/>
                <a:latin typeface="Cambria" panose="02040503050406030204" pitchFamily="18" charset="0"/>
              </a:rPr>
              <a:t>Enformasyon Sistemlerinin Stratejik İşletme Amaçları</a:t>
            </a:r>
            <a:endParaRPr lang="tr-TR" sz="2800" b="1"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467544" y="764704"/>
            <a:ext cx="8424936" cy="2529076"/>
          </a:xfrm>
        </p:spPr>
        <p:txBody>
          <a:bodyPr>
            <a:noAutofit/>
          </a:bodyPr>
          <a:lstStyle/>
          <a:p>
            <a:pPr algn="just"/>
            <a:r>
              <a:rPr lang="tr-TR" sz="1800" dirty="0" smtClean="0">
                <a:latin typeface="Cambria" panose="02040503050406030204" pitchFamily="18" charset="0"/>
              </a:rPr>
              <a:t>ABD’de 23 milyon yönetici ve  113 milyon çalışan işlerini yerine getirebilmek için enformasyon sistemlerine ihtiyaç duymaktadır.</a:t>
            </a:r>
          </a:p>
          <a:p>
            <a:pPr algn="just"/>
            <a:r>
              <a:rPr lang="tr-TR" sz="1800" dirty="0" smtClean="0">
                <a:latin typeface="Cambria" panose="02040503050406030204" pitchFamily="18" charset="0"/>
              </a:rPr>
              <a:t>Enformasyon sistemleri işletmelerde stratejik kararları desteklemek yanında günlük işleri yerine getirmekte de kullanılmaktadır.</a:t>
            </a:r>
          </a:p>
          <a:p>
            <a:pPr algn="just"/>
            <a:r>
              <a:rPr lang="tr-TR" sz="1800" b="1" dirty="0" smtClean="0">
                <a:latin typeface="Cambria" panose="02040503050406030204" pitchFamily="18" charset="0"/>
              </a:rPr>
              <a:t>İşletmelerin işletme stratejileri ile enformasyon sistemleri arasındaki bağ gitgide kuvvetlenmektedir.</a:t>
            </a:r>
          </a:p>
          <a:p>
            <a:pPr algn="just"/>
            <a:r>
              <a:rPr lang="tr-TR" sz="1800" b="1" dirty="0" smtClean="0">
                <a:latin typeface="Cambria" panose="02040503050406030204" pitchFamily="18" charset="0"/>
              </a:rPr>
              <a:t>İşletmelerin ileride ne yapabilecekleri ve iş süreçleri genellikle enformasyon sistemlerinin ne yapabileceğine bağlıdır.</a:t>
            </a:r>
          </a:p>
        </p:txBody>
      </p:sp>
      <p:grpSp>
        <p:nvGrpSpPr>
          <p:cNvPr id="6" name="Grup 5"/>
          <p:cNvGrpSpPr/>
          <p:nvPr/>
        </p:nvGrpSpPr>
        <p:grpSpPr>
          <a:xfrm>
            <a:off x="467544" y="3573016"/>
            <a:ext cx="4205039" cy="2857381"/>
            <a:chOff x="2023145" y="3717032"/>
            <a:chExt cx="4462239" cy="2773649"/>
          </a:xfrm>
        </p:grpSpPr>
        <p:pic>
          <p:nvPicPr>
            <p:cNvPr id="409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0279" r="3174"/>
            <a:stretch/>
          </p:blipFill>
          <p:spPr bwMode="auto">
            <a:xfrm>
              <a:off x="2023145" y="3717032"/>
              <a:ext cx="4462239" cy="277364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2050033" y="5802758"/>
              <a:ext cx="1224136" cy="227013"/>
            </a:xfrm>
            <a:prstGeom prst="rect">
              <a:avLst/>
            </a:prstGeom>
            <a:noFill/>
          </p:spPr>
          <p:txBody>
            <a:bodyPr wrap="square" rtlCol="0">
              <a:spAutoFit/>
            </a:bodyPr>
            <a:lstStyle/>
            <a:p>
              <a:r>
                <a:rPr lang="tr-TR" sz="1200" b="1" dirty="0" smtClean="0">
                  <a:latin typeface="Cambria" panose="02040503050406030204" pitchFamily="18" charset="0"/>
                </a:rPr>
                <a:t>İşletme</a:t>
              </a:r>
              <a:endParaRPr lang="tr-TR" sz="1200" b="1" dirty="0">
                <a:latin typeface="Cambria" panose="02040503050406030204" pitchFamily="18" charset="0"/>
              </a:endParaRPr>
            </a:p>
          </p:txBody>
        </p:sp>
        <p:sp>
          <p:nvSpPr>
            <p:cNvPr id="7" name="Metin kutusu 6"/>
            <p:cNvSpPr txBox="1"/>
            <p:nvPr/>
          </p:nvSpPr>
          <p:spPr>
            <a:xfrm>
              <a:off x="3635896" y="5802757"/>
              <a:ext cx="1512168" cy="227013"/>
            </a:xfrm>
            <a:prstGeom prst="rect">
              <a:avLst/>
            </a:prstGeom>
            <a:noFill/>
          </p:spPr>
          <p:txBody>
            <a:bodyPr wrap="square" rtlCol="0">
              <a:spAutoFit/>
            </a:bodyPr>
            <a:lstStyle/>
            <a:p>
              <a:r>
                <a:rPr lang="tr-TR" sz="1200" b="1" dirty="0" smtClean="0">
                  <a:latin typeface="Cambria" panose="02040503050406030204" pitchFamily="18" charset="0"/>
                </a:rPr>
                <a:t>Enformasyon Sistemi</a:t>
              </a:r>
              <a:endParaRPr lang="tr-TR" sz="1200" b="1" dirty="0">
                <a:latin typeface="Cambria" panose="02040503050406030204" pitchFamily="18" charset="0"/>
              </a:endParaRPr>
            </a:p>
          </p:txBody>
        </p:sp>
      </p:grpSp>
      <p:sp>
        <p:nvSpPr>
          <p:cNvPr id="4" name="Metin kutusu 3"/>
          <p:cNvSpPr txBox="1"/>
          <p:nvPr/>
        </p:nvSpPr>
        <p:spPr>
          <a:xfrm>
            <a:off x="5824403" y="3573016"/>
            <a:ext cx="3148446" cy="2800767"/>
          </a:xfrm>
          <a:prstGeom prst="rect">
            <a:avLst/>
          </a:prstGeom>
          <a:solidFill>
            <a:schemeClr val="bg1">
              <a:lumMod val="95000"/>
            </a:schemeClr>
          </a:solidFill>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just"/>
            <a:r>
              <a:rPr lang="tr-TR" sz="1600" dirty="0" smtClean="0">
                <a:solidFill>
                  <a:schemeClr val="tx1"/>
                </a:solidFill>
                <a:latin typeface="Cambria" panose="02040503050406030204" pitchFamily="18" charset="0"/>
              </a:rPr>
              <a:t>Stratejik hedefler 5 yıl ve üzerindeki dönemlerde alınacak kararları bağlar.  Her şeyin hızlı değiştiği dünyada ise 5 yıl sonrasının kararını almak için birçok karar kriterinin iyi bir şekilde </a:t>
            </a:r>
            <a:r>
              <a:rPr lang="tr-TR" sz="1600" dirty="0" err="1" smtClean="0">
                <a:solidFill>
                  <a:schemeClr val="tx1"/>
                </a:solidFill>
                <a:latin typeface="Cambria" pitchFamily="18" charset="0"/>
              </a:rPr>
              <a:t>simüle</a:t>
            </a:r>
            <a:r>
              <a:rPr lang="tr-TR" sz="1600" dirty="0" smtClean="0">
                <a:solidFill>
                  <a:schemeClr val="tx1"/>
                </a:solidFill>
                <a:latin typeface="Cambria" pitchFamily="18" charset="0"/>
              </a:rPr>
              <a:t> edilmesi gerekir. YBS burada yöneticilere belirsizlikleri ve riskleri bertaraf etmede destek verir, karar sürecini kolaylaştırır.</a:t>
            </a:r>
            <a:endParaRPr lang="tr-TR" sz="1600" dirty="0">
              <a:solidFill>
                <a:schemeClr val="tx1"/>
              </a:solidFill>
              <a:latin typeface="Cambria" pitchFamily="18" charset="0"/>
            </a:endParaRPr>
          </a:p>
        </p:txBody>
      </p:sp>
    </p:spTree>
    <p:extLst>
      <p:ext uri="{BB962C8B-B14F-4D97-AF65-F5344CB8AC3E}">
        <p14:creationId xmlns:p14="http://schemas.microsoft.com/office/powerpoint/2010/main" val="7064029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3" y="14288"/>
            <a:ext cx="8963966" cy="1182464"/>
          </a:xfrm>
        </p:spPr>
        <p:txBody>
          <a:bodyPr>
            <a:noAutofit/>
          </a:bodyPr>
          <a:lstStyle/>
          <a:p>
            <a:pPr algn="ctr"/>
            <a:r>
              <a:rPr lang="tr-TR" sz="2800" b="1" dirty="0">
                <a:solidFill>
                  <a:schemeClr val="tx1"/>
                </a:solidFill>
                <a:effectLst/>
                <a:latin typeface="Cambria" panose="02040503050406030204" pitchFamily="18" charset="0"/>
              </a:rPr>
              <a:t>İşletmelerin Enformasyon sistemlerini kullanma sebepleri</a:t>
            </a:r>
            <a:endParaRPr lang="tr-TR" sz="2800" dirty="0">
              <a:solidFill>
                <a:schemeClr val="tx1"/>
              </a:solidFill>
              <a:latin typeface="Cambria" panose="02040503050406030204" pitchFamily="18" charset="0"/>
            </a:endParaRPr>
          </a:p>
        </p:txBody>
      </p:sp>
      <p:sp>
        <p:nvSpPr>
          <p:cNvPr id="3" name="İçerik Yer Tutucusu 2"/>
          <p:cNvSpPr>
            <a:spLocks noGrp="1"/>
          </p:cNvSpPr>
          <p:nvPr>
            <p:ph idx="1"/>
          </p:nvPr>
        </p:nvSpPr>
        <p:spPr>
          <a:xfrm>
            <a:off x="1043608" y="1340768"/>
            <a:ext cx="7560840" cy="4763616"/>
          </a:xfrm>
        </p:spPr>
        <p:txBody>
          <a:bodyPr>
            <a:normAutofit/>
          </a:bodyPr>
          <a:lstStyle/>
          <a:p>
            <a:pPr marL="596646" indent="-514350">
              <a:buFont typeface="+mj-lt"/>
              <a:buAutoNum type="arabicPeriod"/>
            </a:pPr>
            <a:r>
              <a:rPr lang="tr-TR" sz="2400" dirty="0" smtClean="0">
                <a:latin typeface="Cambria" panose="02040503050406030204" pitchFamily="18" charset="0"/>
              </a:rPr>
              <a:t>Yüksek verimlilik</a:t>
            </a:r>
          </a:p>
          <a:p>
            <a:pPr marL="596646" indent="-514350">
              <a:buFont typeface="+mj-lt"/>
              <a:buAutoNum type="arabicPeriod"/>
            </a:pPr>
            <a:r>
              <a:rPr lang="tr-TR" sz="2400" dirty="0" smtClean="0">
                <a:latin typeface="Cambria" panose="02040503050406030204" pitchFamily="18" charset="0"/>
              </a:rPr>
              <a:t>Yeni ürün, hizmet ve iş modelleri</a:t>
            </a:r>
          </a:p>
          <a:p>
            <a:pPr marL="596646" indent="-514350">
              <a:buFont typeface="+mj-lt"/>
              <a:buAutoNum type="arabicPeriod"/>
            </a:pPr>
            <a:r>
              <a:rPr lang="tr-TR" sz="2400" dirty="0" smtClean="0">
                <a:latin typeface="Cambria" panose="02040503050406030204" pitchFamily="18" charset="0"/>
              </a:rPr>
              <a:t>Müşteri ve tedarikçilerle ilişkiler</a:t>
            </a:r>
          </a:p>
          <a:p>
            <a:pPr marL="596646" indent="-514350">
              <a:buFont typeface="+mj-lt"/>
              <a:buAutoNum type="arabicPeriod"/>
            </a:pPr>
            <a:r>
              <a:rPr lang="tr-TR" sz="2400" dirty="0" smtClean="0">
                <a:latin typeface="Cambria" panose="02040503050406030204" pitchFamily="18" charset="0"/>
              </a:rPr>
              <a:t>Etkinleştirilmiş karar verme</a:t>
            </a:r>
          </a:p>
          <a:p>
            <a:pPr marL="596646" indent="-514350">
              <a:buFont typeface="+mj-lt"/>
              <a:buAutoNum type="arabicPeriod"/>
            </a:pPr>
            <a:r>
              <a:rPr lang="tr-TR" sz="2400" dirty="0" smtClean="0">
                <a:latin typeface="Cambria" panose="02040503050406030204" pitchFamily="18" charset="0"/>
              </a:rPr>
              <a:t>Rekabetçi avantaj</a:t>
            </a:r>
          </a:p>
          <a:p>
            <a:pPr marL="596646" indent="-514350">
              <a:buFont typeface="+mj-lt"/>
              <a:buAutoNum type="arabicPeriod"/>
            </a:pPr>
            <a:r>
              <a:rPr lang="tr-TR" sz="2400" dirty="0" smtClean="0">
                <a:latin typeface="Cambria" panose="02040503050406030204" pitchFamily="18" charset="0"/>
              </a:rPr>
              <a:t>Ayakta kalabilme </a:t>
            </a:r>
            <a:endParaRPr lang="tr-TR" sz="2400" dirty="0">
              <a:latin typeface="Cambria" panose="02040503050406030204" pitchFamily="18" charset="0"/>
            </a:endParaRPr>
          </a:p>
        </p:txBody>
      </p:sp>
    </p:spTree>
    <p:extLst>
      <p:ext uri="{BB962C8B-B14F-4D97-AF65-F5344CB8AC3E}">
        <p14:creationId xmlns:p14="http://schemas.microsoft.com/office/powerpoint/2010/main" val="15630668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0"/>
            <a:ext cx="7210048" cy="704702"/>
          </a:xfrm>
        </p:spPr>
        <p:txBody>
          <a:bodyPr>
            <a:normAutofit/>
          </a:bodyPr>
          <a:lstStyle/>
          <a:p>
            <a:r>
              <a:rPr lang="tr-TR" sz="3200" b="1" dirty="0" smtClean="0">
                <a:solidFill>
                  <a:schemeClr val="tx1"/>
                </a:solidFill>
                <a:effectLst/>
                <a:latin typeface="Cambria" panose="02040503050406030204" pitchFamily="18" charset="0"/>
              </a:rPr>
              <a:t>1. Yüksek Verimlilik</a:t>
            </a:r>
            <a:endParaRPr lang="tr-TR" sz="3200"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323528" y="1340768"/>
            <a:ext cx="8595693" cy="3312368"/>
          </a:xfrm>
        </p:spPr>
        <p:txBody>
          <a:bodyPr>
            <a:normAutofit/>
          </a:bodyPr>
          <a:lstStyle/>
          <a:p>
            <a:pPr algn="just"/>
            <a:r>
              <a:rPr lang="tr-TR" sz="1800" dirty="0" smtClean="0">
                <a:latin typeface="Cambria" panose="02040503050406030204" pitchFamily="18" charset="0"/>
              </a:rPr>
              <a:t>İşletmeler daha yüksek kâr sağlamak için sürekli olarak iş süreçlerinin verimliliğini artıracak metotlar aramaktadırlar.</a:t>
            </a:r>
          </a:p>
          <a:p>
            <a:pPr algn="just"/>
            <a:r>
              <a:rPr lang="tr-TR" sz="1800" dirty="0" smtClean="0">
                <a:latin typeface="Cambria" panose="02040503050406030204" pitchFamily="18" charset="0"/>
              </a:rPr>
              <a:t>YBS işletmelerin çıktılarının seviyesini artırıp girdilerinin seviyesini düşürerek verimlilik artışı sağlamaktadır.</a:t>
            </a:r>
          </a:p>
          <a:p>
            <a:pPr algn="just"/>
            <a:r>
              <a:rPr lang="tr-TR" sz="1800" dirty="0" smtClean="0">
                <a:latin typeface="Cambria" panose="02040503050406030204" pitchFamily="18" charset="0"/>
              </a:rPr>
              <a:t>Örnek olarak Dünya’daki en büyük perakendecilerden olan </a:t>
            </a:r>
            <a:r>
              <a:rPr lang="tr-TR" sz="1800" b="1" dirty="0" err="1" smtClean="0">
                <a:latin typeface="Cambria" panose="02040503050406030204" pitchFamily="18" charset="0"/>
              </a:rPr>
              <a:t>WalMart</a:t>
            </a:r>
            <a:r>
              <a:rPr lang="tr-TR" sz="1800" b="1" dirty="0" smtClean="0">
                <a:latin typeface="Cambria" panose="02040503050406030204" pitchFamily="18" charset="0"/>
              </a:rPr>
              <a:t> 2010 yılında 408 milyar $’lık satış yapmıştır. </a:t>
            </a:r>
            <a:r>
              <a:rPr lang="tr-TR" sz="1800" dirty="0" smtClean="0">
                <a:latin typeface="Cambria" panose="02040503050406030204" pitchFamily="18" charset="0"/>
              </a:rPr>
              <a:t>Bunun önemli bir nedeni tedarikçilerini dijital olarak her </a:t>
            </a:r>
            <a:r>
              <a:rPr lang="tr-TR" sz="1800" dirty="0" err="1" smtClean="0">
                <a:latin typeface="Cambria" panose="02040503050406030204" pitchFamily="18" charset="0"/>
              </a:rPr>
              <a:t>WalMart</a:t>
            </a:r>
            <a:r>
              <a:rPr lang="tr-TR" sz="1800" dirty="0" smtClean="0">
                <a:latin typeface="Cambria" panose="02040503050406030204" pitchFamily="18" charset="0"/>
              </a:rPr>
              <a:t> mağazaya entegre eden </a:t>
            </a:r>
            <a:r>
              <a:rPr lang="tr-TR" sz="1800" b="1" dirty="0" err="1" smtClean="0">
                <a:latin typeface="Cambria" panose="02040503050406030204" pitchFamily="18" charset="0"/>
              </a:rPr>
              <a:t>Retail</a:t>
            </a:r>
            <a:r>
              <a:rPr lang="tr-TR" sz="1800" b="1" dirty="0" smtClean="0">
                <a:latin typeface="Cambria" panose="02040503050406030204" pitchFamily="18" charset="0"/>
              </a:rPr>
              <a:t> Link</a:t>
            </a:r>
            <a:r>
              <a:rPr lang="tr-TR" sz="1800" dirty="0" smtClean="0">
                <a:latin typeface="Cambria" panose="02040503050406030204" pitchFamily="18" charset="0"/>
              </a:rPr>
              <a:t> adlı sistemi kullanmasıdır.  </a:t>
            </a:r>
          </a:p>
          <a:p>
            <a:pPr algn="just"/>
            <a:r>
              <a:rPr lang="tr-TR" sz="1800" b="1" dirty="0" smtClean="0">
                <a:latin typeface="Cambria" panose="02040503050406030204" pitchFamily="18" charset="0"/>
              </a:rPr>
              <a:t>Müşteri herhangi bir ürünü satın alır almaz bu sistem aracılığıyla tedarikçiye stok bilgileri aktarılmaktadır. Dolayısıyla anlık stok temini yapılabilmektedir.</a:t>
            </a:r>
            <a:endParaRPr lang="tr-TR" sz="1800" b="1" dirty="0">
              <a:latin typeface="Cambria" panose="02040503050406030204" pitchFamily="18" charset="0"/>
            </a:endParaRPr>
          </a:p>
        </p:txBody>
      </p:sp>
      <p:pic>
        <p:nvPicPr>
          <p:cNvPr id="5122" name="Picture 2" descr="http://t2.gstatic.com/images?q=tbn:ANd9GcTZTRRfewD6ww9EpuN977NesRIjW8w1vBsOQWM-kRbQn2-Lj2iW">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4293096"/>
            <a:ext cx="3138424" cy="2353819"/>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t1.gstatic.com/images?q=tbn:ANd9GcS1-hUW6CNhdeJfctHxCsArUrkCrlB1XaeDb7ScNpJpf7mPCivh">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6936" y="4290523"/>
            <a:ext cx="5067300" cy="1038225"/>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467544" y="748471"/>
            <a:ext cx="3168352" cy="369332"/>
          </a:xfrm>
          <a:prstGeom prst="rect">
            <a:avLst/>
          </a:prstGeom>
          <a:solidFill>
            <a:schemeClr val="bg1">
              <a:lumMod val="95000"/>
            </a:schemeClr>
          </a:solidFill>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tr-TR" b="1" dirty="0" smtClean="0">
                <a:solidFill>
                  <a:schemeClr val="tx1"/>
                </a:solidFill>
                <a:latin typeface="Cambria" panose="02040503050406030204" pitchFamily="18" charset="0"/>
              </a:rPr>
              <a:t>Verimlilik= Çıktılar/Girdiler</a:t>
            </a:r>
            <a:endParaRPr lang="tr-TR" b="1" dirty="0">
              <a:solidFill>
                <a:schemeClr val="tx1"/>
              </a:solidFill>
              <a:latin typeface="Cambria" panose="02040503050406030204" pitchFamily="18" charset="0"/>
            </a:endParaRPr>
          </a:p>
        </p:txBody>
      </p:sp>
    </p:spTree>
    <p:extLst>
      <p:ext uri="{BB962C8B-B14F-4D97-AF65-F5344CB8AC3E}">
        <p14:creationId xmlns:p14="http://schemas.microsoft.com/office/powerpoint/2010/main" val="3890377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0"/>
            <a:ext cx="8280920" cy="1143328"/>
          </a:xfrm>
        </p:spPr>
        <p:txBody>
          <a:bodyPr>
            <a:normAutofit/>
          </a:bodyPr>
          <a:lstStyle/>
          <a:p>
            <a:r>
              <a:rPr lang="tr-TR" sz="3200" b="1" dirty="0" smtClean="0">
                <a:solidFill>
                  <a:schemeClr val="tx1"/>
                </a:solidFill>
                <a:effectLst/>
                <a:latin typeface="Cambria" panose="02040503050406030204" pitchFamily="18" charset="0"/>
              </a:rPr>
              <a:t>2. Yeni </a:t>
            </a:r>
            <a:r>
              <a:rPr lang="tr-TR" sz="3200" b="1" dirty="0">
                <a:solidFill>
                  <a:schemeClr val="tx1"/>
                </a:solidFill>
                <a:effectLst/>
                <a:latin typeface="Cambria" panose="02040503050406030204" pitchFamily="18" charset="0"/>
              </a:rPr>
              <a:t>ürün</a:t>
            </a:r>
            <a:r>
              <a:rPr lang="tr-TR" sz="3200" b="1" dirty="0" smtClean="0">
                <a:solidFill>
                  <a:schemeClr val="tx1"/>
                </a:solidFill>
                <a:effectLst/>
                <a:latin typeface="Cambria" panose="02040503050406030204" pitchFamily="18" charset="0"/>
              </a:rPr>
              <a:t>, Hizmet </a:t>
            </a:r>
            <a:r>
              <a:rPr lang="tr-TR" sz="3200" b="1" dirty="0">
                <a:solidFill>
                  <a:schemeClr val="tx1"/>
                </a:solidFill>
                <a:effectLst/>
                <a:latin typeface="Cambria" panose="02040503050406030204" pitchFamily="18" charset="0"/>
              </a:rPr>
              <a:t>ve İş </a:t>
            </a:r>
            <a:r>
              <a:rPr lang="tr-TR" sz="3200" b="1" dirty="0" smtClean="0">
                <a:solidFill>
                  <a:schemeClr val="tx1"/>
                </a:solidFill>
                <a:effectLst/>
                <a:latin typeface="Cambria" panose="02040503050406030204" pitchFamily="18" charset="0"/>
              </a:rPr>
              <a:t>Modelleri</a:t>
            </a:r>
            <a:endParaRPr lang="tr-TR" sz="3200"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395536" y="1340768"/>
            <a:ext cx="8538152" cy="4907632"/>
          </a:xfrm>
        </p:spPr>
        <p:txBody>
          <a:bodyPr>
            <a:normAutofit/>
          </a:bodyPr>
          <a:lstStyle/>
          <a:p>
            <a:pPr algn="just"/>
            <a:r>
              <a:rPr lang="tr-TR" sz="1800" dirty="0" smtClean="0">
                <a:latin typeface="Cambria" panose="02040503050406030204" pitchFamily="18" charset="0"/>
              </a:rPr>
              <a:t>Enformasyon sistemleri yeni ürün ve hizmet geliştirme yanında iş modeli geliştirmekte de kullanılan etkili araçlardır.</a:t>
            </a:r>
          </a:p>
          <a:p>
            <a:pPr algn="just"/>
            <a:r>
              <a:rPr lang="tr-TR" sz="1800" b="1" dirty="0" smtClean="0">
                <a:latin typeface="Cambria" panose="02040503050406030204" pitchFamily="18" charset="0"/>
              </a:rPr>
              <a:t>İş modeli, bir işletmenin bir ürün ya da hizmeti nasıl ürettiğini, sattığını ve teslim ettiğini tanımlamaktadır.</a:t>
            </a:r>
          </a:p>
          <a:p>
            <a:pPr algn="just"/>
            <a:r>
              <a:rPr lang="tr-TR" sz="1800" dirty="0" smtClean="0">
                <a:latin typeface="Cambria" panose="02040503050406030204" pitchFamily="18" charset="0"/>
              </a:rPr>
              <a:t>Müzik kaset ve </a:t>
            </a:r>
            <a:r>
              <a:rPr lang="tr-TR" sz="1800" dirty="0" err="1" smtClean="0">
                <a:latin typeface="Cambria" panose="02040503050406030204" pitchFamily="18" charset="0"/>
              </a:rPr>
              <a:t>Cd’leri</a:t>
            </a:r>
            <a:r>
              <a:rPr lang="tr-TR" sz="1800" dirty="0" smtClean="0">
                <a:latin typeface="Cambria" panose="02040503050406030204" pitchFamily="18" charset="0"/>
              </a:rPr>
              <a:t> eskiden mağazalarda satılırken günümüzde büyük oranda internet ortamından satışa sunulmaktadır.</a:t>
            </a:r>
          </a:p>
          <a:p>
            <a:pPr algn="just"/>
            <a:endParaRPr lang="tr-TR" sz="1800" dirty="0">
              <a:latin typeface="Cambria" panose="02040503050406030204" pitchFamily="18" charset="0"/>
            </a:endParaRPr>
          </a:p>
        </p:txBody>
      </p:sp>
      <p:grpSp>
        <p:nvGrpSpPr>
          <p:cNvPr id="4" name="Grup 3"/>
          <p:cNvGrpSpPr/>
          <p:nvPr/>
        </p:nvGrpSpPr>
        <p:grpSpPr>
          <a:xfrm>
            <a:off x="1979712" y="3933056"/>
            <a:ext cx="4968552" cy="936104"/>
            <a:chOff x="1403648" y="4941168"/>
            <a:chExt cx="4968552" cy="936104"/>
          </a:xfrm>
        </p:grpSpPr>
        <p:sp>
          <p:nvSpPr>
            <p:cNvPr id="5" name="Metin kutusu 4"/>
            <p:cNvSpPr txBox="1"/>
            <p:nvPr/>
          </p:nvSpPr>
          <p:spPr>
            <a:xfrm>
              <a:off x="2483768" y="4941168"/>
              <a:ext cx="936104" cy="369332"/>
            </a:xfrm>
            <a:prstGeom prst="rect">
              <a:avLst/>
            </a:prstGeom>
            <a:noFill/>
          </p:spPr>
          <p:txBody>
            <a:bodyPr wrap="square" rtlCol="0">
              <a:spAutoFit/>
            </a:bodyPr>
            <a:lstStyle/>
            <a:p>
              <a:r>
                <a:rPr lang="tr-TR" b="1" dirty="0" smtClean="0">
                  <a:latin typeface="Cambria" panose="02040503050406030204" pitchFamily="18" charset="0"/>
                </a:rPr>
                <a:t>Kaset </a:t>
              </a:r>
              <a:endParaRPr lang="tr-TR" b="1" dirty="0">
                <a:latin typeface="Cambria" panose="02040503050406030204" pitchFamily="18" charset="0"/>
              </a:endParaRPr>
            </a:p>
          </p:txBody>
        </p:sp>
        <p:sp>
          <p:nvSpPr>
            <p:cNvPr id="6" name="Metin kutusu 5"/>
            <p:cNvSpPr txBox="1"/>
            <p:nvPr/>
          </p:nvSpPr>
          <p:spPr>
            <a:xfrm>
              <a:off x="4427984" y="4941168"/>
              <a:ext cx="1080120" cy="369332"/>
            </a:xfrm>
            <a:prstGeom prst="rect">
              <a:avLst/>
            </a:prstGeom>
            <a:noFill/>
          </p:spPr>
          <p:txBody>
            <a:bodyPr wrap="square" rtlCol="0">
              <a:spAutoFit/>
            </a:bodyPr>
            <a:lstStyle/>
            <a:p>
              <a:r>
                <a:rPr lang="tr-TR" b="1" dirty="0" smtClean="0">
                  <a:latin typeface="Cambria" panose="02040503050406030204" pitchFamily="18" charset="0"/>
                </a:rPr>
                <a:t>MP 3</a:t>
              </a:r>
              <a:endParaRPr lang="tr-TR" b="1" dirty="0">
                <a:latin typeface="Cambria" panose="02040503050406030204" pitchFamily="18" charset="0"/>
              </a:endParaRPr>
            </a:p>
          </p:txBody>
        </p:sp>
        <p:cxnSp>
          <p:nvCxnSpPr>
            <p:cNvPr id="8" name="Düz Ok Bağlayıcısı 7"/>
            <p:cNvCxnSpPr>
              <a:stCxn id="5" idx="3"/>
              <a:endCxn id="6" idx="1"/>
            </p:cNvCxnSpPr>
            <p:nvPr/>
          </p:nvCxnSpPr>
          <p:spPr>
            <a:xfrm>
              <a:off x="3419872" y="5125834"/>
              <a:ext cx="1008112" cy="0"/>
            </a:xfrm>
            <a:prstGeom prst="straightConnector1">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0" name="Metin kutusu 9"/>
            <p:cNvSpPr txBox="1"/>
            <p:nvPr/>
          </p:nvSpPr>
          <p:spPr>
            <a:xfrm>
              <a:off x="1403648" y="5507940"/>
              <a:ext cx="2016224" cy="369332"/>
            </a:xfrm>
            <a:prstGeom prst="rect">
              <a:avLst/>
            </a:prstGeom>
            <a:noFill/>
          </p:spPr>
          <p:txBody>
            <a:bodyPr wrap="square" rtlCol="0">
              <a:spAutoFit/>
            </a:bodyPr>
            <a:lstStyle/>
            <a:p>
              <a:r>
                <a:rPr lang="tr-TR" b="1" dirty="0" smtClean="0">
                  <a:latin typeface="Cambria" panose="02040503050406030204" pitchFamily="18" charset="0"/>
                </a:rPr>
                <a:t>Mağazadan satış</a:t>
              </a:r>
              <a:endParaRPr lang="tr-TR" b="1" dirty="0">
                <a:latin typeface="Cambria" panose="02040503050406030204" pitchFamily="18" charset="0"/>
              </a:endParaRPr>
            </a:p>
          </p:txBody>
        </p:sp>
        <p:sp>
          <p:nvSpPr>
            <p:cNvPr id="11" name="Metin kutusu 10"/>
            <p:cNvSpPr txBox="1"/>
            <p:nvPr/>
          </p:nvSpPr>
          <p:spPr>
            <a:xfrm>
              <a:off x="4427984" y="5507940"/>
              <a:ext cx="1944216" cy="369332"/>
            </a:xfrm>
            <a:prstGeom prst="rect">
              <a:avLst/>
            </a:prstGeom>
            <a:noFill/>
          </p:spPr>
          <p:txBody>
            <a:bodyPr wrap="square" rtlCol="0">
              <a:spAutoFit/>
            </a:bodyPr>
            <a:lstStyle/>
            <a:p>
              <a:r>
                <a:rPr lang="tr-TR" b="1" dirty="0" smtClean="0">
                  <a:latin typeface="Cambria" panose="02040503050406030204" pitchFamily="18" charset="0"/>
                </a:rPr>
                <a:t>İnternetten satış</a:t>
              </a:r>
              <a:endParaRPr lang="tr-TR" b="1" dirty="0">
                <a:latin typeface="Cambria" panose="02040503050406030204" pitchFamily="18" charset="0"/>
              </a:endParaRPr>
            </a:p>
          </p:txBody>
        </p:sp>
        <p:cxnSp>
          <p:nvCxnSpPr>
            <p:cNvPr id="12" name="Düz Ok Bağlayıcısı 11"/>
            <p:cNvCxnSpPr>
              <a:stCxn id="10" idx="3"/>
              <a:endCxn id="11" idx="1"/>
            </p:cNvCxnSpPr>
            <p:nvPr/>
          </p:nvCxnSpPr>
          <p:spPr>
            <a:xfrm>
              <a:off x="3419872" y="5692606"/>
              <a:ext cx="1008112" cy="0"/>
            </a:xfrm>
            <a:prstGeom prst="straightConnector1">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4102560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88640"/>
            <a:ext cx="8104944" cy="648072"/>
          </a:xfrm>
        </p:spPr>
        <p:txBody>
          <a:bodyPr>
            <a:noAutofit/>
          </a:bodyPr>
          <a:lstStyle/>
          <a:p>
            <a:r>
              <a:rPr lang="tr-TR" sz="2800" b="1" dirty="0" smtClean="0">
                <a:solidFill>
                  <a:schemeClr val="tx1"/>
                </a:solidFill>
                <a:effectLst/>
                <a:latin typeface="Cambria" panose="02040503050406030204" pitchFamily="18" charset="0"/>
              </a:rPr>
              <a:t>3. Müşteri </a:t>
            </a:r>
            <a:r>
              <a:rPr lang="tr-TR" sz="2800" b="1" dirty="0">
                <a:solidFill>
                  <a:schemeClr val="tx1"/>
                </a:solidFill>
                <a:effectLst/>
                <a:latin typeface="Cambria" panose="02040503050406030204" pitchFamily="18" charset="0"/>
              </a:rPr>
              <a:t>ve Tedarikçilerle </a:t>
            </a:r>
            <a:r>
              <a:rPr lang="tr-TR" sz="2800" b="1" dirty="0" smtClean="0">
                <a:solidFill>
                  <a:schemeClr val="tx1"/>
                </a:solidFill>
                <a:effectLst/>
                <a:latin typeface="Cambria" panose="02040503050406030204" pitchFamily="18" charset="0"/>
              </a:rPr>
              <a:t>İlişkiler</a:t>
            </a:r>
            <a:endParaRPr lang="tr-TR" sz="2800"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395536" y="1268760"/>
            <a:ext cx="8104944" cy="4979640"/>
          </a:xfrm>
        </p:spPr>
        <p:txBody>
          <a:bodyPr>
            <a:normAutofit/>
          </a:bodyPr>
          <a:lstStyle/>
          <a:p>
            <a:pPr algn="just"/>
            <a:r>
              <a:rPr lang="tr-TR" sz="1800" dirty="0" smtClean="0">
                <a:latin typeface="Cambria" panose="02040503050406030204" pitchFamily="18" charset="0"/>
              </a:rPr>
              <a:t>Bir işletme müşteri ve tedarikçilerini iş süreçlerine ne kadar dahil eder ve onlarla ne kadar fazla entegre olursa o kadar fazla getiri elde eder. </a:t>
            </a:r>
          </a:p>
          <a:p>
            <a:pPr algn="just"/>
            <a:r>
              <a:rPr lang="tr-TR" sz="1800" dirty="0" smtClean="0">
                <a:latin typeface="Cambria" panose="02040503050406030204" pitchFamily="18" charset="0"/>
              </a:rPr>
              <a:t>Maliyetleri düşer ve pazarda rekabet avantajı sağlar.</a:t>
            </a:r>
          </a:p>
          <a:p>
            <a:pPr algn="just"/>
            <a:r>
              <a:rPr lang="tr-TR" sz="1800" dirty="0" smtClean="0">
                <a:latin typeface="Cambria" panose="02040503050406030204" pitchFamily="18" charset="0"/>
              </a:rPr>
              <a:t>Günümüzde bazı firmalar müşterilerinin alış veriş verilerini analiz ederek onlara uygun reklam ve ürün önerileri sunmaktadır. </a:t>
            </a:r>
          </a:p>
          <a:p>
            <a:pPr algn="just"/>
            <a:r>
              <a:rPr lang="tr-TR" sz="1800" dirty="0" smtClean="0">
                <a:latin typeface="Cambria" panose="02040503050406030204" pitchFamily="18" charset="0"/>
              </a:rPr>
              <a:t>Bu durum müşteri memnuniyetini artırmaktadır.</a:t>
            </a:r>
          </a:p>
          <a:p>
            <a:pPr algn="just"/>
            <a:r>
              <a:rPr lang="tr-TR" sz="1800" b="1" dirty="0" smtClean="0">
                <a:latin typeface="Cambria" panose="02040503050406030204" pitchFamily="18" charset="0"/>
              </a:rPr>
              <a:t>Günümüzde YBS kullanılarak müşterilerin sosyal paylaşım sitelerindeki paylaşımları, beğenileri vs. takip edilerek müşteriye özel ürünler ve reklamlar yapılmaktadır.</a:t>
            </a:r>
            <a:endParaRPr lang="tr-TR" sz="1800" b="1" dirty="0">
              <a:latin typeface="Cambria" panose="02040503050406030204" pitchFamily="18" charset="0"/>
            </a:endParaRPr>
          </a:p>
        </p:txBody>
      </p:sp>
    </p:spTree>
    <p:extLst>
      <p:ext uri="{BB962C8B-B14F-4D97-AF65-F5344CB8AC3E}">
        <p14:creationId xmlns:p14="http://schemas.microsoft.com/office/powerpoint/2010/main" val="4633701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8400"/>
            <a:ext cx="8290168" cy="972328"/>
          </a:xfrm>
        </p:spPr>
        <p:txBody>
          <a:bodyPr>
            <a:normAutofit/>
          </a:bodyPr>
          <a:lstStyle/>
          <a:p>
            <a:r>
              <a:rPr lang="tr-TR" sz="2800" b="1" dirty="0" smtClean="0">
                <a:solidFill>
                  <a:schemeClr val="tx1"/>
                </a:solidFill>
                <a:effectLst/>
                <a:latin typeface="Cambria" panose="02040503050406030204" pitchFamily="18" charset="0"/>
              </a:rPr>
              <a:t>4. Etkinleştirilmiş </a:t>
            </a:r>
            <a:r>
              <a:rPr lang="tr-TR" sz="2800" b="1" dirty="0">
                <a:solidFill>
                  <a:schemeClr val="tx1"/>
                </a:solidFill>
                <a:effectLst/>
                <a:latin typeface="Cambria" panose="02040503050406030204" pitchFamily="18" charset="0"/>
              </a:rPr>
              <a:t>Karar </a:t>
            </a:r>
            <a:r>
              <a:rPr lang="tr-TR" sz="2800" b="1" dirty="0" smtClean="0">
                <a:solidFill>
                  <a:schemeClr val="tx1"/>
                </a:solidFill>
                <a:effectLst/>
                <a:latin typeface="Cambria" panose="02040503050406030204" pitchFamily="18" charset="0"/>
              </a:rPr>
              <a:t>Verme</a:t>
            </a:r>
            <a:endParaRPr lang="tr-TR" sz="2800"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251520" y="1124744"/>
            <a:ext cx="6840760" cy="5400600"/>
          </a:xfrm>
        </p:spPr>
        <p:txBody>
          <a:bodyPr>
            <a:noAutofit/>
          </a:bodyPr>
          <a:lstStyle/>
          <a:p>
            <a:pPr algn="just"/>
            <a:r>
              <a:rPr lang="tr-TR" sz="1800" dirty="0" smtClean="0">
                <a:latin typeface="Cambria" panose="02040503050406030204" pitchFamily="18" charset="0"/>
              </a:rPr>
              <a:t>Yöneticiler </a:t>
            </a:r>
            <a:r>
              <a:rPr lang="tr-TR" sz="1800" b="1" dirty="0" smtClean="0">
                <a:latin typeface="Cambria" panose="02040503050406030204" pitchFamily="18" charset="0"/>
              </a:rPr>
              <a:t>doğru zamanda doğru karar </a:t>
            </a:r>
            <a:r>
              <a:rPr lang="tr-TR" sz="1800" dirty="0" smtClean="0">
                <a:latin typeface="Cambria" panose="02040503050406030204" pitchFamily="18" charset="0"/>
              </a:rPr>
              <a:t>verebilmek için </a:t>
            </a:r>
            <a:r>
              <a:rPr lang="tr-TR" sz="1800" b="1" dirty="0" smtClean="0">
                <a:latin typeface="Cambria" panose="02040503050406030204" pitchFamily="18" charset="0"/>
              </a:rPr>
              <a:t>doğru enformasyona</a:t>
            </a:r>
            <a:r>
              <a:rPr lang="tr-TR" sz="1800" dirty="0" smtClean="0">
                <a:latin typeface="Cambria" panose="02040503050406030204" pitchFamily="18" charset="0"/>
              </a:rPr>
              <a:t> ihtiyaç duyarlar.</a:t>
            </a:r>
          </a:p>
          <a:p>
            <a:pPr algn="just"/>
            <a:r>
              <a:rPr lang="tr-TR" sz="1800" b="1" dirty="0" smtClean="0">
                <a:latin typeface="Cambria" panose="02040503050406030204" pitchFamily="18" charset="0"/>
              </a:rPr>
              <a:t>Fakat birçok yönetici enformasyon yığını içinde zan ve tahminlere göre karar vermek durumunda kalmaktadır. </a:t>
            </a:r>
          </a:p>
          <a:p>
            <a:pPr algn="just"/>
            <a:r>
              <a:rPr lang="tr-TR" sz="1800" dirty="0" smtClean="0">
                <a:latin typeface="Cambria" panose="02040503050406030204" pitchFamily="18" charset="0"/>
              </a:rPr>
              <a:t>Bunun sonucu olarak yanlış ürün yada hizmetler üretilmekte ve yanlış yatırımlar yapılabilmektedir.</a:t>
            </a:r>
          </a:p>
          <a:p>
            <a:pPr algn="just"/>
            <a:r>
              <a:rPr lang="tr-TR" sz="1800" b="1" u="sng" dirty="0" smtClean="0">
                <a:latin typeface="Cambria" panose="02040503050406030204" pitchFamily="18" charset="0"/>
              </a:rPr>
              <a:t>Her hareket kendi cinsinden bir sonuç doğurduğu </a:t>
            </a:r>
            <a:r>
              <a:rPr lang="tr-TR" sz="1800" b="1" dirty="0" smtClean="0">
                <a:latin typeface="Cambria" panose="02040503050406030204" pitchFamily="18" charset="0"/>
              </a:rPr>
              <a:t>için yanlış karar yanlış sonuçlar doğurmaktadır. (müşteri kaybı, maliyet artışı vb.)</a:t>
            </a:r>
          </a:p>
          <a:p>
            <a:pPr algn="just"/>
            <a:r>
              <a:rPr lang="tr-TR" sz="1800" dirty="0" smtClean="0">
                <a:latin typeface="Cambria" panose="02040503050406030204" pitchFamily="18" charset="0"/>
              </a:rPr>
              <a:t>Enformasyon sistemleri ise veri yığını yerine analiz edilerek süzgeçten geçirilmiş özet enformasyonu yöneticilere sunmaktadır. Aynı zamanda karar aşamalarında yöneticilere yapısındaki bazı sistemlerle destek vermektedir.</a:t>
            </a:r>
          </a:p>
          <a:p>
            <a:pPr algn="just"/>
            <a:r>
              <a:rPr lang="tr-TR" sz="1800" dirty="0" smtClean="0">
                <a:latin typeface="Cambria" panose="02040503050406030204" pitchFamily="18" charset="0"/>
              </a:rPr>
              <a:t>Böylece daha kısa sürede daha riskli konularda daha etkili ve doğru kararlar verilmesini sağlamaktadır.</a:t>
            </a:r>
          </a:p>
          <a:p>
            <a:pPr algn="just"/>
            <a:r>
              <a:rPr lang="tr-TR" sz="1800" b="1" dirty="0" err="1" smtClean="0">
                <a:latin typeface="Cambria" panose="02040503050406030204" pitchFamily="18" charset="0"/>
              </a:rPr>
              <a:t>Boing</a:t>
            </a:r>
            <a:r>
              <a:rPr lang="tr-TR" sz="1800" b="1" dirty="0" smtClean="0">
                <a:latin typeface="Cambria" panose="02040503050406030204" pitchFamily="18" charset="0"/>
              </a:rPr>
              <a:t> firması uçak modeli üretim kararında </a:t>
            </a:r>
            <a:r>
              <a:rPr lang="tr-TR" sz="1800" b="1" dirty="0" err="1" smtClean="0">
                <a:latin typeface="Cambria" panose="02040503050406030204" pitchFamily="18" charset="0"/>
              </a:rPr>
              <a:t>YBS’den</a:t>
            </a:r>
            <a:r>
              <a:rPr lang="tr-TR" sz="1800" b="1" dirty="0" smtClean="0">
                <a:latin typeface="Cambria" panose="02040503050406030204" pitchFamily="18" charset="0"/>
              </a:rPr>
              <a:t> faydalanmıştır.</a:t>
            </a:r>
            <a:endParaRPr lang="tr-TR" sz="1800" b="1" dirty="0">
              <a:latin typeface="Cambria" panose="02040503050406030204" pitchFamily="18" charset="0"/>
            </a:endParaRPr>
          </a:p>
        </p:txBody>
      </p:sp>
      <p:sp>
        <p:nvSpPr>
          <p:cNvPr id="4" name="Metin kutusu 3"/>
          <p:cNvSpPr txBox="1"/>
          <p:nvPr/>
        </p:nvSpPr>
        <p:spPr>
          <a:xfrm>
            <a:off x="7380312" y="1153505"/>
            <a:ext cx="1440160" cy="3139321"/>
          </a:xfrm>
          <a:prstGeom prst="rect">
            <a:avLst/>
          </a:prstGeom>
          <a:solidFill>
            <a:schemeClr val="bg1">
              <a:lumMod val="95000"/>
            </a:schemeClr>
          </a:solidFill>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tr-TR" dirty="0" smtClean="0">
                <a:solidFill>
                  <a:schemeClr val="tx1"/>
                </a:solidFill>
                <a:latin typeface="Cambria" panose="02040503050406030204" pitchFamily="18" charset="0"/>
              </a:rPr>
              <a:t>İnsan bir karar verirken ya tam bilgi ile karar verir. Bilgi eksikliği varsa açığını tahmin ve zanları ile tamamlar.</a:t>
            </a:r>
            <a:endParaRPr lang="tr-TR" dirty="0">
              <a:solidFill>
                <a:schemeClr val="tx1"/>
              </a:solidFill>
              <a:latin typeface="Cambria" panose="02040503050406030204" pitchFamily="18" charset="0"/>
            </a:endParaRPr>
          </a:p>
        </p:txBody>
      </p:sp>
    </p:spTree>
    <p:extLst>
      <p:ext uri="{BB962C8B-B14F-4D97-AF65-F5344CB8AC3E}">
        <p14:creationId xmlns:p14="http://schemas.microsoft.com/office/powerpoint/2010/main" val="36317621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24165"/>
            <a:ext cx="8074144" cy="1316603"/>
          </a:xfrm>
        </p:spPr>
        <p:txBody>
          <a:bodyPr>
            <a:normAutofit/>
          </a:bodyPr>
          <a:lstStyle/>
          <a:p>
            <a:r>
              <a:rPr lang="tr-TR" sz="3200" b="1" dirty="0" smtClean="0">
                <a:solidFill>
                  <a:schemeClr val="tx1"/>
                </a:solidFill>
                <a:effectLst/>
                <a:latin typeface="Cambria" panose="02040503050406030204" pitchFamily="18" charset="0"/>
              </a:rPr>
              <a:t>5. Rekabetçi Avantaj</a:t>
            </a:r>
            <a:endParaRPr lang="tr-TR" sz="3200"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467544" y="1484784"/>
            <a:ext cx="8074144" cy="4619600"/>
          </a:xfrm>
        </p:spPr>
        <p:txBody>
          <a:bodyPr>
            <a:normAutofit/>
          </a:bodyPr>
          <a:lstStyle/>
          <a:p>
            <a:pPr marL="0" indent="0" algn="just">
              <a:buNone/>
            </a:pPr>
            <a:r>
              <a:rPr lang="tr-TR" sz="2000" dirty="0">
                <a:latin typeface="Cambria" panose="02040503050406030204" pitchFamily="18" charset="0"/>
              </a:rPr>
              <a:t>İşletmeler; verimlilik artışı, yeni </a:t>
            </a:r>
            <a:r>
              <a:rPr lang="tr-TR" sz="2000" dirty="0" smtClean="0">
                <a:latin typeface="Cambria" panose="02040503050406030204" pitchFamily="18" charset="0"/>
              </a:rPr>
              <a:t>ürünler, </a:t>
            </a:r>
            <a:r>
              <a:rPr lang="tr-TR" sz="2000" dirty="0">
                <a:latin typeface="Cambria" panose="02040503050406030204" pitchFamily="18" charset="0"/>
              </a:rPr>
              <a:t>hizmetler ve iş modelleri oluşturmak, tüketici ve tedarikçi yakınlaşmasını sağlamak veya karar vermeyi geliştirmek gibi hedeflerden bir veya daha fazlasını elde ettiğinde rakip firmalara nispeten pazarda rekabet  avantaj sağlamış olur. </a:t>
            </a:r>
          </a:p>
          <a:p>
            <a:pPr marL="0" indent="0" algn="just">
              <a:buNone/>
            </a:pPr>
            <a:endParaRPr lang="tr-TR" sz="2000" dirty="0">
              <a:latin typeface="Cambria" panose="02040503050406030204" pitchFamily="18" charset="0"/>
            </a:endParaRPr>
          </a:p>
        </p:txBody>
      </p:sp>
    </p:spTree>
    <p:extLst>
      <p:ext uri="{BB962C8B-B14F-4D97-AF65-F5344CB8AC3E}">
        <p14:creationId xmlns:p14="http://schemas.microsoft.com/office/powerpoint/2010/main" val="4391435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0"/>
            <a:ext cx="7642096" cy="1044129"/>
          </a:xfrm>
        </p:spPr>
        <p:txBody>
          <a:bodyPr>
            <a:normAutofit/>
          </a:bodyPr>
          <a:lstStyle/>
          <a:p>
            <a:r>
              <a:rPr lang="tr-TR" sz="2800" b="1" dirty="0" smtClean="0">
                <a:solidFill>
                  <a:schemeClr val="tx1"/>
                </a:solidFill>
                <a:effectLst/>
                <a:latin typeface="Cambria" panose="02040503050406030204" pitchFamily="18" charset="0"/>
              </a:rPr>
              <a:t>6. Ayakta kalabilmek</a:t>
            </a:r>
            <a:endParaRPr lang="tr-TR" sz="2800"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611560" y="1118341"/>
            <a:ext cx="8208912" cy="1728193"/>
          </a:xfrm>
        </p:spPr>
        <p:txBody>
          <a:bodyPr>
            <a:normAutofit/>
          </a:bodyPr>
          <a:lstStyle/>
          <a:p>
            <a:pPr algn="just"/>
            <a:r>
              <a:rPr lang="tr-TR" sz="2000" dirty="0" err="1" smtClean="0">
                <a:latin typeface="Cambria" panose="02040503050406030204" pitchFamily="18" charset="0"/>
              </a:rPr>
              <a:t>Citibank</a:t>
            </a:r>
            <a:r>
              <a:rPr lang="tr-TR" sz="2000" dirty="0" smtClean="0">
                <a:latin typeface="Cambria" panose="02040503050406030204" pitchFamily="18" charset="0"/>
              </a:rPr>
              <a:t> ilk olarak 1977 yılında ATM (</a:t>
            </a:r>
            <a:r>
              <a:rPr lang="tr-TR" sz="2000" dirty="0" err="1" smtClean="0">
                <a:latin typeface="Cambria" panose="02040503050406030204" pitchFamily="18" charset="0"/>
              </a:rPr>
              <a:t>Automatic</a:t>
            </a:r>
            <a:r>
              <a:rPr lang="tr-TR" sz="2000" dirty="0" smtClean="0">
                <a:latin typeface="Cambria" panose="02040503050406030204" pitchFamily="18" charset="0"/>
              </a:rPr>
              <a:t> Teller Machine)kullanmaya başladı. </a:t>
            </a:r>
          </a:p>
          <a:p>
            <a:pPr algn="just"/>
            <a:r>
              <a:rPr lang="tr-TR" sz="2000" dirty="0" smtClean="0">
                <a:latin typeface="Cambria" panose="02040503050406030204" pitchFamily="18" charset="0"/>
              </a:rPr>
              <a:t>Rakipleri </a:t>
            </a:r>
            <a:r>
              <a:rPr lang="tr-TR" sz="2000" dirty="0" err="1" smtClean="0">
                <a:latin typeface="Cambria" panose="02040503050406030204" pitchFamily="18" charset="0"/>
              </a:rPr>
              <a:t>Citibank’a</a:t>
            </a:r>
            <a:r>
              <a:rPr lang="tr-TR" sz="2000" dirty="0" smtClean="0">
                <a:latin typeface="Cambria" panose="02040503050406030204" pitchFamily="18" charset="0"/>
              </a:rPr>
              <a:t> yetişebilmek için ATM’leri kullanmaya başladılar.</a:t>
            </a:r>
          </a:p>
          <a:p>
            <a:pPr algn="just"/>
            <a:r>
              <a:rPr lang="tr-TR" sz="2000" dirty="0" smtClean="0">
                <a:latin typeface="Cambria" panose="02040503050406030204" pitchFamily="18" charset="0"/>
              </a:rPr>
              <a:t>Rakip işletmelerin hamleleri ve enformasyon sistemleri işletmeleri tetiklemektedir.</a:t>
            </a:r>
          </a:p>
        </p:txBody>
      </p:sp>
      <p:sp>
        <p:nvSpPr>
          <p:cNvPr id="4" name="Metin kutusu 3"/>
          <p:cNvSpPr txBox="1"/>
          <p:nvPr/>
        </p:nvSpPr>
        <p:spPr>
          <a:xfrm>
            <a:off x="620134" y="3789040"/>
            <a:ext cx="8208912" cy="2862322"/>
          </a:xfrm>
          <a:prstGeom prst="rect">
            <a:avLst/>
          </a:prstGeom>
          <a:solidFill>
            <a:schemeClr val="bg1">
              <a:lumMod val="95000"/>
            </a:schemeClr>
          </a:solidFill>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just"/>
            <a:r>
              <a:rPr lang="tr-TR" sz="2000" dirty="0">
                <a:solidFill>
                  <a:schemeClr val="tx1"/>
                </a:solidFill>
                <a:latin typeface="Cambria" panose="02040503050406030204" pitchFamily="18" charset="0"/>
              </a:rPr>
              <a:t>Global dünya işletmeler ve hatta kişiler arası sınırları kaldırdığı için eskiden dışarıdaki bir değişime işletmeler bu sınırlar yardımı ile tepki gösterip bu değişimden küçük direnç ile kurtulabilirlerdi. Şimdi ise sınır olmadığı için dışarıdaki değişimler  işletmeleri etkilemektedir. Buna kuantum fiziğinde </a:t>
            </a:r>
            <a:r>
              <a:rPr lang="tr-TR" sz="2000" b="1" dirty="0">
                <a:solidFill>
                  <a:schemeClr val="tx1"/>
                </a:solidFill>
                <a:latin typeface="Cambria" panose="02040503050406030204" pitchFamily="18" charset="0"/>
              </a:rPr>
              <a:t>kelebek etkisi </a:t>
            </a:r>
            <a:r>
              <a:rPr lang="tr-TR" sz="2000" dirty="0">
                <a:solidFill>
                  <a:schemeClr val="tx1"/>
                </a:solidFill>
                <a:latin typeface="Cambria" panose="02040503050406030204" pitchFamily="18" charset="0"/>
              </a:rPr>
              <a:t>denilmektedir. </a:t>
            </a:r>
          </a:p>
          <a:p>
            <a:pPr algn="just"/>
            <a:r>
              <a:rPr lang="tr-TR" sz="2000" b="1" dirty="0">
                <a:solidFill>
                  <a:schemeClr val="tx1"/>
                </a:solidFill>
                <a:latin typeface="Cambria" panose="02040503050406030204" pitchFamily="18" charset="0"/>
              </a:rPr>
              <a:t>Bir kelebeğin kanat çırpması </a:t>
            </a:r>
            <a:r>
              <a:rPr lang="tr-TR" sz="2000" b="1" dirty="0" smtClean="0">
                <a:solidFill>
                  <a:schemeClr val="tx1"/>
                </a:solidFill>
                <a:latin typeface="Cambria" panose="02040503050406030204" pitchFamily="18" charset="0"/>
              </a:rPr>
              <a:t>Dünya’nın </a:t>
            </a:r>
            <a:r>
              <a:rPr lang="tr-TR" sz="2000" b="1" dirty="0">
                <a:solidFill>
                  <a:schemeClr val="tx1"/>
                </a:solidFill>
                <a:latin typeface="Cambria" panose="02040503050406030204" pitchFamily="18" charset="0"/>
              </a:rPr>
              <a:t>öteki ucunda kasırgaya sebep olabilmektedir.</a:t>
            </a:r>
          </a:p>
          <a:p>
            <a:pPr algn="just"/>
            <a:r>
              <a:rPr lang="tr-TR" sz="2000" dirty="0">
                <a:solidFill>
                  <a:schemeClr val="tx1"/>
                </a:solidFill>
                <a:latin typeface="Cambria" panose="02040503050406030204" pitchFamily="18" charset="0"/>
              </a:rPr>
              <a:t>ABD FED Başkanının </a:t>
            </a:r>
            <a:r>
              <a:rPr lang="tr-TR" sz="2000" dirty="0" smtClean="0">
                <a:solidFill>
                  <a:schemeClr val="tx1"/>
                </a:solidFill>
                <a:latin typeface="Cambria" panose="02040503050406030204" pitchFamily="18" charset="0"/>
              </a:rPr>
              <a:t>hapşırması </a:t>
            </a:r>
            <a:r>
              <a:rPr lang="tr-TR" sz="2000" dirty="0">
                <a:solidFill>
                  <a:schemeClr val="tx1"/>
                </a:solidFill>
                <a:latin typeface="Cambria" panose="02040503050406030204" pitchFamily="18" charset="0"/>
              </a:rPr>
              <a:t>doğuda </a:t>
            </a:r>
            <a:r>
              <a:rPr lang="tr-TR" sz="2000" dirty="0" smtClean="0">
                <a:solidFill>
                  <a:schemeClr val="tx1"/>
                </a:solidFill>
                <a:latin typeface="Cambria" panose="02040503050406030204" pitchFamily="18" charset="0"/>
              </a:rPr>
              <a:t>ekonomik </a:t>
            </a:r>
            <a:r>
              <a:rPr lang="tr-TR" sz="2000" dirty="0">
                <a:solidFill>
                  <a:schemeClr val="tx1"/>
                </a:solidFill>
                <a:latin typeface="Cambria" panose="02040503050406030204" pitchFamily="18" charset="0"/>
              </a:rPr>
              <a:t>krize sebep olmaktadır</a:t>
            </a:r>
            <a:r>
              <a:rPr lang="tr-TR" sz="2000" dirty="0" smtClean="0">
                <a:solidFill>
                  <a:schemeClr val="tx1"/>
                </a:solidFill>
                <a:latin typeface="Cambria" panose="02040503050406030204" pitchFamily="18" charset="0"/>
              </a:rPr>
              <a:t>.</a:t>
            </a:r>
            <a:endParaRPr lang="tr-TR" sz="2000" dirty="0">
              <a:solidFill>
                <a:schemeClr val="tx1"/>
              </a:solidFill>
              <a:latin typeface="Cambria" panose="02040503050406030204" pitchFamily="18" charset="0"/>
            </a:endParaRPr>
          </a:p>
        </p:txBody>
      </p:sp>
      <p:pic>
        <p:nvPicPr>
          <p:cNvPr id="5" name="Resim 4"/>
          <p:cNvPicPr>
            <a:picLocks noChangeAspect="1"/>
          </p:cNvPicPr>
          <p:nvPr/>
        </p:nvPicPr>
        <p:blipFill>
          <a:blip r:embed="rId2"/>
          <a:stretch>
            <a:fillRect/>
          </a:stretch>
        </p:blipFill>
        <p:spPr>
          <a:xfrm>
            <a:off x="4216649" y="2811056"/>
            <a:ext cx="1015882" cy="821055"/>
          </a:xfrm>
          <a:prstGeom prst="rect">
            <a:avLst/>
          </a:prstGeom>
        </p:spPr>
      </p:pic>
    </p:spTree>
    <p:extLst>
      <p:ext uri="{BB962C8B-B14F-4D97-AF65-F5344CB8AC3E}">
        <p14:creationId xmlns:p14="http://schemas.microsoft.com/office/powerpoint/2010/main" val="24635075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908720"/>
          </a:xfrm>
        </p:spPr>
        <p:txBody>
          <a:bodyPr>
            <a:normAutofit/>
          </a:bodyPr>
          <a:lstStyle/>
          <a:p>
            <a:pPr algn="ctr"/>
            <a:r>
              <a:rPr lang="tr-TR" sz="2800" b="1" dirty="0" smtClean="0">
                <a:solidFill>
                  <a:schemeClr val="tx1"/>
                </a:solidFill>
                <a:effectLst/>
                <a:latin typeface="Cambria" panose="02040503050406030204" pitchFamily="18" charset="0"/>
              </a:rPr>
              <a:t>Enformasyon Teknolojisi (ET) Nedir?</a:t>
            </a:r>
            <a:endParaRPr lang="tr-TR" sz="2800" b="1"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323528" y="1052736"/>
            <a:ext cx="8610160" cy="1008112"/>
          </a:xfrm>
        </p:spPr>
        <p:txBody>
          <a:bodyPr>
            <a:normAutofit/>
          </a:bodyPr>
          <a:lstStyle/>
          <a:p>
            <a:pPr marL="0" indent="0" algn="just">
              <a:buNone/>
            </a:pPr>
            <a:r>
              <a:rPr lang="tr-TR" sz="2000" dirty="0" smtClean="0">
                <a:latin typeface="Cambria" panose="02040503050406030204" pitchFamily="18" charset="0"/>
              </a:rPr>
              <a:t>ET, bir işletmenin hedeflerine ulaşmak için kullandığı tüm yazılım ve donanımlardır.</a:t>
            </a:r>
          </a:p>
          <a:p>
            <a:pPr algn="just"/>
            <a:endParaRPr lang="tr-TR" sz="2400" dirty="0">
              <a:latin typeface="Cambria" panose="02040503050406030204" pitchFamily="18" charset="0"/>
            </a:endParaRPr>
          </a:p>
        </p:txBody>
      </p:sp>
      <p:grpSp>
        <p:nvGrpSpPr>
          <p:cNvPr id="10" name="Grup 9"/>
          <p:cNvGrpSpPr/>
          <p:nvPr/>
        </p:nvGrpSpPr>
        <p:grpSpPr>
          <a:xfrm>
            <a:off x="2339752" y="2276872"/>
            <a:ext cx="4320480" cy="3600400"/>
            <a:chOff x="2339752" y="2276872"/>
            <a:chExt cx="4320480" cy="3600400"/>
          </a:xfrm>
        </p:grpSpPr>
        <p:sp>
          <p:nvSpPr>
            <p:cNvPr id="9" name="Yuvarlatılmış Dikdörtgen 8"/>
            <p:cNvSpPr/>
            <p:nvPr/>
          </p:nvSpPr>
          <p:spPr>
            <a:xfrm>
              <a:off x="2339752" y="2996952"/>
              <a:ext cx="4320480" cy="288032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tr-TR" b="1" dirty="0">
                <a:solidFill>
                  <a:schemeClr val="tx1"/>
                </a:solidFill>
                <a:latin typeface="Cambria" panose="02040503050406030204" pitchFamily="18" charset="0"/>
              </a:endParaRPr>
            </a:p>
          </p:txBody>
        </p:sp>
        <p:sp>
          <p:nvSpPr>
            <p:cNvPr id="4" name="Yuvarlatılmış Dikdörtgen 3"/>
            <p:cNvSpPr/>
            <p:nvPr/>
          </p:nvSpPr>
          <p:spPr>
            <a:xfrm>
              <a:off x="2339752" y="2276872"/>
              <a:ext cx="4320480" cy="72008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tr-TR" sz="2000" b="1" dirty="0" smtClean="0">
                  <a:solidFill>
                    <a:schemeClr val="bg1"/>
                  </a:solidFill>
                  <a:effectLst/>
                  <a:latin typeface="Cambria" panose="02040503050406030204" pitchFamily="18" charset="0"/>
                </a:rPr>
                <a:t>ENFORMASYON TEKNOLOJİSİ </a:t>
              </a:r>
              <a:endParaRPr lang="tr-TR" sz="2000" b="1" dirty="0">
                <a:solidFill>
                  <a:schemeClr val="bg1"/>
                </a:solidFill>
                <a:latin typeface="Cambria" panose="02040503050406030204" pitchFamily="18" charset="0"/>
              </a:endParaRPr>
            </a:p>
          </p:txBody>
        </p:sp>
        <p:sp>
          <p:nvSpPr>
            <p:cNvPr id="5" name="Yuvarlatılmış Dikdörtgen 4"/>
            <p:cNvSpPr/>
            <p:nvPr/>
          </p:nvSpPr>
          <p:spPr>
            <a:xfrm>
              <a:off x="2555776" y="3068960"/>
              <a:ext cx="1836204" cy="648072"/>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tr-TR" b="1" dirty="0" smtClean="0">
                  <a:solidFill>
                    <a:schemeClr val="tx1"/>
                  </a:solidFill>
                  <a:latin typeface="Cambria" panose="02040503050406030204" pitchFamily="18" charset="0"/>
                </a:rPr>
                <a:t>DONANIM</a:t>
              </a:r>
              <a:endParaRPr lang="tr-TR" b="1" dirty="0">
                <a:solidFill>
                  <a:schemeClr val="tx1"/>
                </a:solidFill>
                <a:latin typeface="Cambria" panose="02040503050406030204" pitchFamily="18" charset="0"/>
              </a:endParaRPr>
            </a:p>
          </p:txBody>
        </p:sp>
        <p:sp>
          <p:nvSpPr>
            <p:cNvPr id="6" name="Yuvarlatılmış Dikdörtgen 5"/>
            <p:cNvSpPr/>
            <p:nvPr/>
          </p:nvSpPr>
          <p:spPr>
            <a:xfrm>
              <a:off x="4463988" y="3068960"/>
              <a:ext cx="1836204" cy="648072"/>
            </a:xfrm>
            <a:prstGeom prst="roundRect">
              <a:avLst/>
            </a:prstGeom>
            <a:solidFill>
              <a:srgbClr val="002060"/>
            </a:solidFill>
          </p:spPr>
          <p:style>
            <a:lnRef idx="3">
              <a:schemeClr val="lt1"/>
            </a:lnRef>
            <a:fillRef idx="1">
              <a:schemeClr val="accent5"/>
            </a:fillRef>
            <a:effectRef idx="1">
              <a:schemeClr val="accent5"/>
            </a:effectRef>
            <a:fontRef idx="minor">
              <a:schemeClr val="lt1"/>
            </a:fontRef>
          </p:style>
          <p:txBody>
            <a:bodyPr rtlCol="0" anchor="ctr"/>
            <a:lstStyle/>
            <a:p>
              <a:pPr algn="ctr"/>
              <a:r>
                <a:rPr lang="tr-TR" b="1" dirty="0" smtClean="0">
                  <a:latin typeface="Cambria" panose="02040503050406030204" pitchFamily="18" charset="0"/>
                </a:rPr>
                <a:t>YAZILIM </a:t>
              </a:r>
              <a:endParaRPr lang="tr-TR" b="1" dirty="0">
                <a:latin typeface="Cambria" panose="02040503050406030204" pitchFamily="18" charset="0"/>
              </a:endParaRPr>
            </a:p>
          </p:txBody>
        </p:sp>
        <p:sp>
          <p:nvSpPr>
            <p:cNvPr id="7" name="Yuvarlatılmış Dikdörtgen 6"/>
            <p:cNvSpPr/>
            <p:nvPr/>
          </p:nvSpPr>
          <p:spPr>
            <a:xfrm>
              <a:off x="2555776" y="3772272"/>
              <a:ext cx="1836204" cy="1960984"/>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marL="285750" indent="-285750">
                <a:buFont typeface="Arial" pitchFamily="34" charset="0"/>
                <a:buChar char="•"/>
              </a:pPr>
              <a:r>
                <a:rPr lang="tr-TR" sz="1600" b="1" dirty="0" smtClean="0">
                  <a:solidFill>
                    <a:schemeClr val="tx1"/>
                  </a:solidFill>
                  <a:latin typeface="Cambria" panose="02040503050406030204" pitchFamily="18" charset="0"/>
                </a:rPr>
                <a:t>Bilgisayar</a:t>
              </a:r>
            </a:p>
            <a:p>
              <a:pPr marL="285750" indent="-285750">
                <a:buFont typeface="Arial" pitchFamily="34" charset="0"/>
                <a:buChar char="•"/>
              </a:pPr>
              <a:r>
                <a:rPr lang="tr-TR" sz="1600" b="1" dirty="0" smtClean="0">
                  <a:solidFill>
                    <a:schemeClr val="tx1"/>
                  </a:solidFill>
                  <a:latin typeface="Cambria" panose="02040503050406030204" pitchFamily="18" charset="0"/>
                </a:rPr>
                <a:t>Depolama cihazları</a:t>
              </a:r>
            </a:p>
            <a:p>
              <a:pPr marL="285750" indent="-285750">
                <a:buFont typeface="Arial" pitchFamily="34" charset="0"/>
                <a:buChar char="•"/>
              </a:pPr>
              <a:r>
                <a:rPr lang="tr-TR" sz="1600" b="1" dirty="0" smtClean="0">
                  <a:solidFill>
                    <a:schemeClr val="tx1"/>
                  </a:solidFill>
                  <a:latin typeface="Cambria" panose="02040503050406030204" pitchFamily="18" charset="0"/>
                </a:rPr>
                <a:t>Mobil cihazlar</a:t>
              </a:r>
            </a:p>
            <a:p>
              <a:pPr marL="285750" indent="-285750">
                <a:buFont typeface="Arial" pitchFamily="34" charset="0"/>
                <a:buChar char="•"/>
              </a:pPr>
              <a:r>
                <a:rPr lang="tr-TR" sz="1600" b="1" dirty="0" smtClean="0">
                  <a:solidFill>
                    <a:schemeClr val="tx1"/>
                  </a:solidFill>
                  <a:latin typeface="Cambria" panose="02040503050406030204" pitchFamily="18" charset="0"/>
                </a:rPr>
                <a:t>Bağlantı elemanları</a:t>
              </a:r>
              <a:endParaRPr lang="tr-TR" sz="1600" b="1" dirty="0">
                <a:solidFill>
                  <a:schemeClr val="tx1"/>
                </a:solidFill>
                <a:latin typeface="Cambria" panose="02040503050406030204" pitchFamily="18" charset="0"/>
              </a:endParaRPr>
            </a:p>
          </p:txBody>
        </p:sp>
        <p:sp>
          <p:nvSpPr>
            <p:cNvPr id="8" name="Yuvarlatılmış Dikdörtgen 7"/>
            <p:cNvSpPr/>
            <p:nvPr/>
          </p:nvSpPr>
          <p:spPr>
            <a:xfrm>
              <a:off x="4535996" y="3789040"/>
              <a:ext cx="1836204" cy="194421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itchFamily="34" charset="0"/>
                <a:buChar char="•"/>
              </a:pPr>
              <a:r>
                <a:rPr lang="tr-TR" sz="1600" b="1" dirty="0" smtClean="0">
                  <a:latin typeface="Cambria" panose="02040503050406030204" pitchFamily="18" charset="0"/>
                </a:rPr>
                <a:t>Windows</a:t>
              </a:r>
            </a:p>
            <a:p>
              <a:pPr marL="285750" indent="-285750">
                <a:buFont typeface="Arial" pitchFamily="34" charset="0"/>
                <a:buChar char="•"/>
              </a:pPr>
              <a:r>
                <a:rPr lang="tr-TR" sz="1600" b="1" dirty="0" smtClean="0">
                  <a:latin typeface="Cambria" panose="02040503050406030204" pitchFamily="18" charset="0"/>
                </a:rPr>
                <a:t>Linux</a:t>
              </a:r>
            </a:p>
            <a:p>
              <a:pPr marL="285750" indent="-285750">
                <a:buFont typeface="Arial" pitchFamily="34" charset="0"/>
                <a:buChar char="•"/>
              </a:pPr>
              <a:r>
                <a:rPr lang="tr-TR" sz="1600" b="1" dirty="0" err="1" smtClean="0">
                  <a:latin typeface="Cambria" panose="02040503050406030204" pitchFamily="18" charset="0"/>
                </a:rPr>
                <a:t>Mifrosoft</a:t>
              </a:r>
              <a:r>
                <a:rPr lang="tr-TR" sz="1600" b="1" dirty="0" smtClean="0">
                  <a:latin typeface="Cambria" panose="02040503050406030204" pitchFamily="18" charset="0"/>
                </a:rPr>
                <a:t> Office</a:t>
              </a:r>
            </a:p>
            <a:p>
              <a:pPr marL="285750" indent="-285750">
                <a:buFont typeface="Arial" pitchFamily="34" charset="0"/>
                <a:buChar char="•"/>
              </a:pPr>
              <a:r>
                <a:rPr lang="tr-TR" sz="1600" b="1" dirty="0" smtClean="0">
                  <a:latin typeface="Cambria" panose="02040503050406030204" pitchFamily="18" charset="0"/>
                </a:rPr>
                <a:t>SAP</a:t>
              </a:r>
            </a:p>
            <a:p>
              <a:pPr marL="285750" indent="-285750">
                <a:buFont typeface="Arial" pitchFamily="34" charset="0"/>
                <a:buChar char="•"/>
              </a:pPr>
              <a:r>
                <a:rPr lang="tr-TR" sz="1600" b="1" dirty="0" smtClean="0">
                  <a:latin typeface="Cambria" panose="02040503050406030204" pitchFamily="18" charset="0"/>
                </a:rPr>
                <a:t>ERP</a:t>
              </a:r>
            </a:p>
            <a:p>
              <a:pPr marL="285750" indent="-285750">
                <a:buFont typeface="Arial" pitchFamily="34" charset="0"/>
                <a:buChar char="•"/>
              </a:pPr>
              <a:r>
                <a:rPr lang="tr-TR" sz="1600" b="1" dirty="0" smtClean="0">
                  <a:latin typeface="Cambria" panose="02040503050406030204" pitchFamily="18" charset="0"/>
                </a:rPr>
                <a:t>MRP</a:t>
              </a:r>
            </a:p>
          </p:txBody>
        </p:sp>
      </p:grpSp>
    </p:spTree>
    <p:extLst>
      <p:ext uri="{BB962C8B-B14F-4D97-AF65-F5344CB8AC3E}">
        <p14:creationId xmlns:p14="http://schemas.microsoft.com/office/powerpoint/2010/main" val="2948071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0"/>
            <a:ext cx="8074144" cy="908720"/>
          </a:xfrm>
        </p:spPr>
        <p:txBody>
          <a:bodyPr>
            <a:normAutofit/>
          </a:bodyPr>
          <a:lstStyle/>
          <a:p>
            <a:r>
              <a:rPr lang="tr-TR" sz="2800" b="1" dirty="0" smtClean="0">
                <a:solidFill>
                  <a:schemeClr val="tx1"/>
                </a:solidFill>
                <a:effectLst/>
                <a:latin typeface="Cambria" panose="02040503050406030204" pitchFamily="18" charset="0"/>
              </a:rPr>
              <a:t>Veri-Enformasyon-Bilgi-Hikmet</a:t>
            </a:r>
            <a:endParaRPr lang="tr-TR" sz="2800" b="1"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395536" y="908720"/>
            <a:ext cx="8538152" cy="2160240"/>
          </a:xfrm>
        </p:spPr>
        <p:txBody>
          <a:bodyPr>
            <a:normAutofit/>
          </a:bodyPr>
          <a:lstStyle/>
          <a:p>
            <a:pPr marL="0" indent="0" algn="just">
              <a:buNone/>
            </a:pPr>
            <a:r>
              <a:rPr lang="tr-TR" sz="2000" b="1" dirty="0" smtClean="0">
                <a:latin typeface="Cambria" panose="02040503050406030204" pitchFamily="18" charset="0"/>
              </a:rPr>
              <a:t>Veri: </a:t>
            </a:r>
            <a:r>
              <a:rPr lang="tr-TR" sz="2000" dirty="0" smtClean="0">
                <a:latin typeface="Cambria" panose="02040503050406030204" pitchFamily="18" charset="0"/>
              </a:rPr>
              <a:t>İşletmelerde veya fiziksel çevrelerinde gerçekleşen olayları temsil eden, insanların anlayabileceği ve kullanabileceği şekilde işlenip düzenlenmeden önceki ham gerçekler yığınıdır.</a:t>
            </a:r>
          </a:p>
          <a:p>
            <a:pPr marL="0" indent="0" algn="just">
              <a:buNone/>
            </a:pPr>
            <a:r>
              <a:rPr lang="tr-TR" sz="2000" b="1" dirty="0" smtClean="0">
                <a:latin typeface="Cambria" panose="02040503050406030204" pitchFamily="18" charset="0"/>
              </a:rPr>
              <a:t>Enformasyon:</a:t>
            </a:r>
            <a:r>
              <a:rPr lang="tr-TR" sz="2000" dirty="0" smtClean="0">
                <a:latin typeface="Cambria" panose="02040503050406030204" pitchFamily="18" charset="0"/>
              </a:rPr>
              <a:t> İnsanlar için anlamlı ve kullanılabilir bir şekle getirilen veriye denir.</a:t>
            </a:r>
          </a:p>
          <a:p>
            <a:pPr algn="just"/>
            <a:endParaRPr lang="tr-TR" sz="2000" b="1" dirty="0">
              <a:latin typeface="Cambria" panose="02040503050406030204" pitchFamily="18" charset="0"/>
            </a:endParaRPr>
          </a:p>
        </p:txBody>
      </p:sp>
      <p:grpSp>
        <p:nvGrpSpPr>
          <p:cNvPr id="5" name="Grup 4"/>
          <p:cNvGrpSpPr/>
          <p:nvPr/>
        </p:nvGrpSpPr>
        <p:grpSpPr>
          <a:xfrm>
            <a:off x="955736" y="2996952"/>
            <a:ext cx="7488832" cy="3299291"/>
            <a:chOff x="971600" y="3370069"/>
            <a:chExt cx="7056784" cy="286561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3370069"/>
              <a:ext cx="7056784" cy="2865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5508104" y="3523957"/>
              <a:ext cx="1440160" cy="307777"/>
            </a:xfrm>
            <a:prstGeom prst="rect">
              <a:avLst/>
            </a:prstGeom>
            <a:solidFill>
              <a:schemeClr val="bg1"/>
            </a:solidFill>
          </p:spPr>
          <p:txBody>
            <a:bodyPr wrap="square" rtlCol="0">
              <a:spAutoFit/>
            </a:bodyPr>
            <a:lstStyle/>
            <a:p>
              <a:r>
                <a:rPr lang="tr-TR" sz="1400" b="1" dirty="0" smtClean="0"/>
                <a:t>Enformasyon</a:t>
              </a:r>
              <a:endParaRPr lang="tr-TR" sz="1400" b="1" dirty="0"/>
            </a:p>
          </p:txBody>
        </p:sp>
      </p:grpSp>
    </p:spTree>
    <p:extLst>
      <p:ext uri="{BB962C8B-B14F-4D97-AF65-F5344CB8AC3E}">
        <p14:creationId xmlns:p14="http://schemas.microsoft.com/office/powerpoint/2010/main" val="10187194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55776" y="0"/>
            <a:ext cx="4032448" cy="692696"/>
          </a:xfrm>
        </p:spPr>
        <p:txBody>
          <a:bodyPr>
            <a:normAutofit/>
          </a:bodyPr>
          <a:lstStyle/>
          <a:p>
            <a:pPr algn="ctr"/>
            <a:r>
              <a:rPr lang="tr-TR" b="1" dirty="0" smtClean="0">
                <a:solidFill>
                  <a:schemeClr val="tx1"/>
                </a:solidFill>
                <a:effectLst/>
                <a:latin typeface="Cambria" panose="02040503050406030204" pitchFamily="18" charset="0"/>
              </a:rPr>
              <a:t>Bilgi Piramidi</a:t>
            </a:r>
            <a:endParaRPr lang="tr-TR" b="1" dirty="0">
              <a:solidFill>
                <a:schemeClr val="tx1"/>
              </a:solidFill>
              <a:effectLst/>
              <a:latin typeface="Cambria" panose="02040503050406030204" pitchFamily="18"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4194919180"/>
              </p:ext>
            </p:extLst>
          </p:nvPr>
        </p:nvGraphicFramePr>
        <p:xfrm>
          <a:off x="2443212" y="1977752"/>
          <a:ext cx="5009108" cy="3683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etin kutusu 4"/>
          <p:cNvSpPr txBox="1"/>
          <p:nvPr/>
        </p:nvSpPr>
        <p:spPr>
          <a:xfrm>
            <a:off x="4163207" y="1268759"/>
            <a:ext cx="1483592" cy="646331"/>
          </a:xfrm>
          <a:prstGeom prst="rect">
            <a:avLst/>
          </a:prstGeom>
          <a:noFill/>
          <a:ln>
            <a:noFill/>
          </a:ln>
        </p:spPr>
        <p:style>
          <a:lnRef idx="1">
            <a:schemeClr val="dk1"/>
          </a:lnRef>
          <a:fillRef idx="3">
            <a:schemeClr val="dk1"/>
          </a:fillRef>
          <a:effectRef idx="2">
            <a:schemeClr val="dk1"/>
          </a:effectRef>
          <a:fontRef idx="minor">
            <a:schemeClr val="lt1"/>
          </a:fontRef>
        </p:style>
        <p:txBody>
          <a:bodyPr wrap="square" rtlCol="0">
            <a:spAutoFit/>
          </a:bodyPr>
          <a:lstStyle/>
          <a:p>
            <a:pPr algn="ctr"/>
            <a:r>
              <a:rPr lang="tr-TR" b="1" dirty="0" smtClean="0">
                <a:solidFill>
                  <a:schemeClr val="tx1"/>
                </a:solidFill>
                <a:latin typeface="Cambria" panose="02040503050406030204" pitchFamily="18" charset="0"/>
              </a:rPr>
              <a:t>HİKMET</a:t>
            </a:r>
          </a:p>
          <a:p>
            <a:pPr algn="ctr"/>
            <a:r>
              <a:rPr lang="tr-TR" b="1" dirty="0" smtClean="0">
                <a:solidFill>
                  <a:schemeClr val="tx1"/>
                </a:solidFill>
                <a:latin typeface="Cambria" panose="02040503050406030204" pitchFamily="18" charset="0"/>
              </a:rPr>
              <a:t>(</a:t>
            </a:r>
            <a:r>
              <a:rPr lang="tr-TR" b="1" dirty="0" err="1" smtClean="0">
                <a:solidFill>
                  <a:schemeClr val="tx1"/>
                </a:solidFill>
                <a:latin typeface="Cambria" panose="02040503050406030204" pitchFamily="18" charset="0"/>
              </a:rPr>
              <a:t>wisdom</a:t>
            </a:r>
            <a:r>
              <a:rPr lang="tr-TR" b="1" dirty="0" smtClean="0">
                <a:solidFill>
                  <a:schemeClr val="tx1"/>
                </a:solidFill>
                <a:latin typeface="Cambria" panose="02040503050406030204" pitchFamily="18" charset="0"/>
              </a:rPr>
              <a:t>)</a:t>
            </a:r>
            <a:endParaRPr lang="tr-TR" b="1" dirty="0">
              <a:solidFill>
                <a:schemeClr val="tx1"/>
              </a:solidFill>
              <a:latin typeface="Cambria" panose="02040503050406030204" pitchFamily="18" charset="0"/>
            </a:endParaRPr>
          </a:p>
        </p:txBody>
      </p:sp>
      <p:sp>
        <p:nvSpPr>
          <p:cNvPr id="3" name="Metin kutusu 2"/>
          <p:cNvSpPr txBox="1"/>
          <p:nvPr/>
        </p:nvSpPr>
        <p:spPr>
          <a:xfrm>
            <a:off x="6084168" y="1268759"/>
            <a:ext cx="2880320" cy="646331"/>
          </a:xfrm>
          <a:prstGeom prst="rect">
            <a:avLst/>
          </a:prstGeom>
          <a:noFill/>
        </p:spPr>
        <p:txBody>
          <a:bodyPr wrap="square" rtlCol="0">
            <a:spAutoFit/>
          </a:bodyPr>
          <a:lstStyle/>
          <a:p>
            <a:r>
              <a:rPr lang="tr-TR" dirty="0" smtClean="0">
                <a:latin typeface="Cambria" panose="02040503050406030204" pitchFamily="18" charset="0"/>
              </a:rPr>
              <a:t>Bir problemi çözme sonucu kişide oluşan tecrübi bilgi…</a:t>
            </a:r>
            <a:endParaRPr lang="tr-TR" dirty="0">
              <a:latin typeface="Cambria" panose="02040503050406030204" pitchFamily="18" charset="0"/>
            </a:endParaRPr>
          </a:p>
        </p:txBody>
      </p:sp>
      <p:sp>
        <p:nvSpPr>
          <p:cNvPr id="7" name="Metin kutusu 6"/>
          <p:cNvSpPr txBox="1"/>
          <p:nvPr/>
        </p:nvSpPr>
        <p:spPr>
          <a:xfrm>
            <a:off x="179511" y="1035893"/>
            <a:ext cx="2376265" cy="2308324"/>
          </a:xfrm>
          <a:prstGeom prst="rect">
            <a:avLst/>
          </a:prstGeom>
          <a:solidFill>
            <a:schemeClr val="bg1">
              <a:lumMod val="95000"/>
            </a:schemeClr>
          </a:solidFill>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tr-TR" b="1" dirty="0" smtClean="0">
                <a:solidFill>
                  <a:schemeClr val="tx1"/>
                </a:solidFill>
                <a:latin typeface="Cambria" panose="02040503050406030204" pitchFamily="18" charset="0"/>
              </a:rPr>
              <a:t>İrfan/Hikmet: </a:t>
            </a:r>
            <a:r>
              <a:rPr lang="tr-TR" dirty="0" smtClean="0">
                <a:solidFill>
                  <a:schemeClr val="tx1"/>
                </a:solidFill>
                <a:latin typeface="Cambria" panose="02040503050406030204" pitchFamily="18" charset="0"/>
              </a:rPr>
              <a:t>Bal’ı yemek ve Bal nedir sorusunun cevabını ondan sonra vermek</a:t>
            </a:r>
          </a:p>
          <a:p>
            <a:r>
              <a:rPr lang="tr-TR" b="1" dirty="0">
                <a:solidFill>
                  <a:schemeClr val="tx1"/>
                </a:solidFill>
                <a:latin typeface="Cambria" panose="02040503050406030204" pitchFamily="18" charset="0"/>
              </a:rPr>
              <a:t>Bilgi: </a:t>
            </a:r>
            <a:r>
              <a:rPr lang="tr-TR" dirty="0">
                <a:solidFill>
                  <a:schemeClr val="tx1"/>
                </a:solidFill>
                <a:latin typeface="Cambria" panose="02040503050406030204" pitchFamily="18" charset="0"/>
              </a:rPr>
              <a:t>Bal nedir sorusunun cevabını bilmek</a:t>
            </a:r>
          </a:p>
          <a:p>
            <a:endParaRPr lang="tr-TR" dirty="0">
              <a:solidFill>
                <a:schemeClr val="tx1"/>
              </a:solidFill>
              <a:latin typeface="Cambria" panose="02040503050406030204" pitchFamily="18" charset="0"/>
            </a:endParaRPr>
          </a:p>
        </p:txBody>
      </p:sp>
    </p:spTree>
    <p:extLst>
      <p:ext uri="{BB962C8B-B14F-4D97-AF65-F5344CB8AC3E}">
        <p14:creationId xmlns:p14="http://schemas.microsoft.com/office/powerpoint/2010/main" val="3424884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14948" y="17440"/>
            <a:ext cx="8074144" cy="675506"/>
          </a:xfrm>
        </p:spPr>
        <p:txBody>
          <a:bodyPr>
            <a:normAutofit/>
          </a:bodyPr>
          <a:lstStyle/>
          <a:p>
            <a:pPr algn="ctr"/>
            <a:r>
              <a:rPr lang="tr-TR" sz="3200" b="1" dirty="0" smtClean="0">
                <a:solidFill>
                  <a:schemeClr val="tx1"/>
                </a:solidFill>
                <a:effectLst/>
                <a:latin typeface="Cambria" panose="02040503050406030204" pitchFamily="18" charset="0"/>
              </a:rPr>
              <a:t>Sistem Nedir?</a:t>
            </a:r>
            <a:endParaRPr lang="tr-TR" sz="3200" b="1" dirty="0">
              <a:solidFill>
                <a:schemeClr val="tx1"/>
              </a:solidFill>
              <a:effectLst/>
              <a:latin typeface="Cambria" panose="02040503050406030204" pitchFamily="18" charset="0"/>
            </a:endParaRPr>
          </a:p>
        </p:txBody>
      </p:sp>
      <p:grpSp>
        <p:nvGrpSpPr>
          <p:cNvPr id="34" name="Grup 33"/>
          <p:cNvGrpSpPr/>
          <p:nvPr/>
        </p:nvGrpSpPr>
        <p:grpSpPr>
          <a:xfrm>
            <a:off x="1475656" y="1193354"/>
            <a:ext cx="6768752" cy="4179281"/>
            <a:chOff x="971600" y="914614"/>
            <a:chExt cx="6768752" cy="4179281"/>
          </a:xfrm>
        </p:grpSpPr>
        <p:sp>
          <p:nvSpPr>
            <p:cNvPr id="33" name="Oval 32"/>
            <p:cNvSpPr/>
            <p:nvPr/>
          </p:nvSpPr>
          <p:spPr>
            <a:xfrm>
              <a:off x="971600" y="1628800"/>
              <a:ext cx="6552728" cy="2695654"/>
            </a:xfrm>
            <a:prstGeom prst="ellipse">
              <a:avLst/>
            </a:prstGeom>
            <a:ln>
              <a:prstDash val="dash"/>
            </a:ln>
          </p:spPr>
          <p:style>
            <a:lnRef idx="2">
              <a:schemeClr val="accent3"/>
            </a:lnRef>
            <a:fillRef idx="1">
              <a:schemeClr val="lt1"/>
            </a:fillRef>
            <a:effectRef idx="0">
              <a:schemeClr val="accent3"/>
            </a:effectRef>
            <a:fontRef idx="minor">
              <a:schemeClr val="dk1"/>
            </a:fontRef>
          </p:style>
          <p:txBody>
            <a:bodyPr rtlCol="0" anchor="ctr"/>
            <a:lstStyle/>
            <a:p>
              <a:pPr algn="ctr"/>
              <a:endParaRPr lang="tr-TR" sz="1600" b="1">
                <a:latin typeface="Cambria" panose="02040503050406030204" pitchFamily="18" charset="0"/>
              </a:endParaRPr>
            </a:p>
          </p:txBody>
        </p:sp>
        <p:sp>
          <p:nvSpPr>
            <p:cNvPr id="4" name="Dikdörtgen 3"/>
            <p:cNvSpPr/>
            <p:nvPr/>
          </p:nvSpPr>
          <p:spPr>
            <a:xfrm>
              <a:off x="1691680" y="2348880"/>
              <a:ext cx="1152128" cy="72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latin typeface="Cambria" panose="02040503050406030204" pitchFamily="18" charset="0"/>
                </a:rPr>
                <a:t>Girdi</a:t>
              </a:r>
            </a:p>
            <a:p>
              <a:pPr algn="ctr"/>
              <a:r>
                <a:rPr lang="tr-TR" sz="1600" b="1" dirty="0" smtClean="0">
                  <a:latin typeface="Cambria" panose="02040503050406030204" pitchFamily="18" charset="0"/>
                </a:rPr>
                <a:t>(</a:t>
              </a:r>
              <a:r>
                <a:rPr lang="tr-TR" sz="1600" b="1" dirty="0" err="1" smtClean="0">
                  <a:latin typeface="Cambria" panose="02040503050406030204" pitchFamily="18" charset="0"/>
                </a:rPr>
                <a:t>İnput</a:t>
              </a:r>
              <a:r>
                <a:rPr lang="tr-TR" sz="1600" b="1" dirty="0" smtClean="0">
                  <a:latin typeface="Cambria" panose="02040503050406030204" pitchFamily="18" charset="0"/>
                </a:rPr>
                <a:t>)</a:t>
              </a:r>
              <a:endParaRPr lang="tr-TR" sz="1600" b="1" dirty="0">
                <a:latin typeface="Cambria" panose="02040503050406030204" pitchFamily="18" charset="0"/>
              </a:endParaRPr>
            </a:p>
          </p:txBody>
        </p:sp>
        <p:sp>
          <p:nvSpPr>
            <p:cNvPr id="5" name="Dikdörtgen 4"/>
            <p:cNvSpPr/>
            <p:nvPr/>
          </p:nvSpPr>
          <p:spPr>
            <a:xfrm>
              <a:off x="5436096" y="2363168"/>
              <a:ext cx="1152128" cy="7200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latin typeface="Cambria" panose="02040503050406030204" pitchFamily="18" charset="0"/>
                </a:rPr>
                <a:t>Çıktı</a:t>
              </a:r>
            </a:p>
            <a:p>
              <a:pPr algn="ctr"/>
              <a:r>
                <a:rPr lang="tr-TR" sz="1600" b="1" dirty="0" smtClean="0">
                  <a:latin typeface="Cambria" panose="02040503050406030204" pitchFamily="18" charset="0"/>
                </a:rPr>
                <a:t>(</a:t>
              </a:r>
              <a:r>
                <a:rPr lang="tr-TR" sz="1600" b="1" dirty="0" err="1" smtClean="0">
                  <a:latin typeface="Cambria" panose="02040503050406030204" pitchFamily="18" charset="0"/>
                </a:rPr>
                <a:t>Output</a:t>
              </a:r>
              <a:r>
                <a:rPr lang="tr-TR" sz="1600" b="1" dirty="0" smtClean="0">
                  <a:latin typeface="Cambria" panose="02040503050406030204" pitchFamily="18" charset="0"/>
                </a:rPr>
                <a:t>)</a:t>
              </a:r>
              <a:endParaRPr lang="tr-TR" sz="1600" b="1" dirty="0">
                <a:latin typeface="Cambria" panose="02040503050406030204" pitchFamily="18" charset="0"/>
              </a:endParaRPr>
            </a:p>
          </p:txBody>
        </p:sp>
        <p:sp>
          <p:nvSpPr>
            <p:cNvPr id="6" name="Dikdörtgen 5"/>
            <p:cNvSpPr/>
            <p:nvPr/>
          </p:nvSpPr>
          <p:spPr>
            <a:xfrm>
              <a:off x="3369593" y="1944092"/>
              <a:ext cx="1431776" cy="1542628"/>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latin typeface="Cambria" panose="02040503050406030204" pitchFamily="18" charset="0"/>
                </a:rPr>
                <a:t>İşlem/Süreç</a:t>
              </a:r>
            </a:p>
            <a:p>
              <a:pPr algn="ctr"/>
              <a:r>
                <a:rPr lang="tr-TR" sz="1600" b="1" dirty="0" smtClean="0">
                  <a:latin typeface="Cambria" panose="02040503050406030204" pitchFamily="18" charset="0"/>
                </a:rPr>
                <a:t>(</a:t>
              </a:r>
              <a:r>
                <a:rPr lang="tr-TR" sz="1600" b="1" dirty="0" err="1" smtClean="0">
                  <a:latin typeface="Cambria" panose="02040503050406030204" pitchFamily="18" charset="0"/>
                </a:rPr>
                <a:t>Process</a:t>
              </a:r>
              <a:r>
                <a:rPr lang="tr-TR" sz="1600" b="1" dirty="0" smtClean="0">
                  <a:latin typeface="Cambria" panose="02040503050406030204" pitchFamily="18" charset="0"/>
                </a:rPr>
                <a:t>)</a:t>
              </a:r>
              <a:endParaRPr lang="tr-TR" sz="1600" b="1" dirty="0">
                <a:latin typeface="Cambria" panose="02040503050406030204" pitchFamily="18" charset="0"/>
              </a:endParaRPr>
            </a:p>
          </p:txBody>
        </p:sp>
        <p:cxnSp>
          <p:nvCxnSpPr>
            <p:cNvPr id="8" name="Düz Ok Bağlayıcısı 7"/>
            <p:cNvCxnSpPr>
              <a:stCxn id="4" idx="3"/>
              <a:endCxn id="6" idx="1"/>
            </p:cNvCxnSpPr>
            <p:nvPr/>
          </p:nvCxnSpPr>
          <p:spPr>
            <a:xfrm>
              <a:off x="2843808" y="2708920"/>
              <a:ext cx="525785" cy="648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1" name="Düz Ok Bağlayıcısı 10"/>
            <p:cNvCxnSpPr>
              <a:stCxn id="6" idx="3"/>
              <a:endCxn id="5" idx="1"/>
            </p:cNvCxnSpPr>
            <p:nvPr/>
          </p:nvCxnSpPr>
          <p:spPr>
            <a:xfrm>
              <a:off x="4801369" y="2715406"/>
              <a:ext cx="634727" cy="780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4" name="Metin kutusu 13"/>
            <p:cNvSpPr txBox="1"/>
            <p:nvPr/>
          </p:nvSpPr>
          <p:spPr>
            <a:xfrm>
              <a:off x="1197943" y="1083891"/>
              <a:ext cx="1443657" cy="338554"/>
            </a:xfrm>
            <a:prstGeom prst="rect">
              <a:avLst/>
            </a:prstGeom>
            <a:noFill/>
          </p:spPr>
          <p:txBody>
            <a:bodyPr wrap="square" rtlCol="0">
              <a:spAutoFit/>
            </a:bodyPr>
            <a:lstStyle/>
            <a:p>
              <a:r>
                <a:rPr lang="tr-TR" sz="1600" b="1" dirty="0" smtClean="0">
                  <a:latin typeface="Cambria" panose="02040503050406030204" pitchFamily="18" charset="0"/>
                </a:rPr>
                <a:t>Müşteriler </a:t>
              </a:r>
              <a:endParaRPr lang="tr-TR" sz="1600" b="1" dirty="0">
                <a:latin typeface="Cambria" panose="02040503050406030204" pitchFamily="18" charset="0"/>
              </a:endParaRPr>
            </a:p>
          </p:txBody>
        </p:sp>
        <p:sp>
          <p:nvSpPr>
            <p:cNvPr id="15" name="Metin kutusu 14"/>
            <p:cNvSpPr txBox="1"/>
            <p:nvPr/>
          </p:nvSpPr>
          <p:spPr>
            <a:xfrm>
              <a:off x="3878397" y="914614"/>
              <a:ext cx="1296144" cy="338554"/>
            </a:xfrm>
            <a:prstGeom prst="rect">
              <a:avLst/>
            </a:prstGeom>
            <a:noFill/>
          </p:spPr>
          <p:txBody>
            <a:bodyPr wrap="square" rtlCol="0">
              <a:spAutoFit/>
            </a:bodyPr>
            <a:lstStyle/>
            <a:p>
              <a:r>
                <a:rPr lang="tr-TR" sz="1600" b="1" dirty="0" smtClean="0">
                  <a:latin typeface="Cambria" panose="02040503050406030204" pitchFamily="18" charset="0"/>
                </a:rPr>
                <a:t>Rakipler</a:t>
              </a:r>
              <a:endParaRPr lang="tr-TR" sz="1600" b="1" dirty="0">
                <a:latin typeface="Cambria" panose="02040503050406030204" pitchFamily="18" charset="0"/>
              </a:endParaRPr>
            </a:p>
          </p:txBody>
        </p:sp>
        <p:sp>
          <p:nvSpPr>
            <p:cNvPr id="16" name="Metin kutusu 15"/>
            <p:cNvSpPr txBox="1"/>
            <p:nvPr/>
          </p:nvSpPr>
          <p:spPr>
            <a:xfrm>
              <a:off x="5940152" y="4509120"/>
              <a:ext cx="1296144" cy="584775"/>
            </a:xfrm>
            <a:prstGeom prst="rect">
              <a:avLst/>
            </a:prstGeom>
            <a:noFill/>
          </p:spPr>
          <p:txBody>
            <a:bodyPr wrap="square" rtlCol="0">
              <a:spAutoFit/>
            </a:bodyPr>
            <a:lstStyle/>
            <a:p>
              <a:r>
                <a:rPr lang="tr-TR" sz="1600" b="1" dirty="0" smtClean="0">
                  <a:latin typeface="Cambria" panose="02040503050406030204" pitchFamily="18" charset="0"/>
                </a:rPr>
                <a:t>Tedarikçiler </a:t>
              </a:r>
              <a:endParaRPr lang="tr-TR" sz="1600" b="1" dirty="0">
                <a:latin typeface="Cambria" panose="02040503050406030204" pitchFamily="18" charset="0"/>
              </a:endParaRPr>
            </a:p>
          </p:txBody>
        </p:sp>
        <p:sp>
          <p:nvSpPr>
            <p:cNvPr id="17" name="Metin kutusu 16"/>
            <p:cNvSpPr txBox="1"/>
            <p:nvPr/>
          </p:nvSpPr>
          <p:spPr>
            <a:xfrm>
              <a:off x="6948264" y="1112659"/>
              <a:ext cx="792088" cy="338554"/>
            </a:xfrm>
            <a:prstGeom prst="rect">
              <a:avLst/>
            </a:prstGeom>
            <a:noFill/>
          </p:spPr>
          <p:txBody>
            <a:bodyPr wrap="square" rtlCol="0">
              <a:spAutoFit/>
            </a:bodyPr>
            <a:lstStyle/>
            <a:p>
              <a:r>
                <a:rPr lang="tr-TR" sz="1600" b="1" dirty="0" smtClean="0">
                  <a:latin typeface="Cambria" panose="02040503050406030204" pitchFamily="18" charset="0"/>
                </a:rPr>
                <a:t>Devlet</a:t>
              </a:r>
              <a:endParaRPr lang="tr-TR" sz="1600" b="1" dirty="0">
                <a:latin typeface="Cambria" panose="02040503050406030204" pitchFamily="18" charset="0"/>
              </a:endParaRPr>
            </a:p>
          </p:txBody>
        </p:sp>
        <p:sp>
          <p:nvSpPr>
            <p:cNvPr id="18" name="Metin kutusu 17"/>
            <p:cNvSpPr txBox="1"/>
            <p:nvPr/>
          </p:nvSpPr>
          <p:spPr>
            <a:xfrm>
              <a:off x="1043608" y="4355678"/>
              <a:ext cx="1296144" cy="338554"/>
            </a:xfrm>
            <a:prstGeom prst="rect">
              <a:avLst/>
            </a:prstGeom>
            <a:noFill/>
          </p:spPr>
          <p:txBody>
            <a:bodyPr wrap="square" rtlCol="0">
              <a:spAutoFit/>
            </a:bodyPr>
            <a:lstStyle/>
            <a:p>
              <a:r>
                <a:rPr lang="tr-TR" sz="1600" b="1" dirty="0" smtClean="0">
                  <a:latin typeface="Cambria" panose="02040503050406030204" pitchFamily="18" charset="0"/>
                </a:rPr>
                <a:t>Paydaşlar</a:t>
              </a:r>
              <a:endParaRPr lang="tr-TR" sz="1600" b="1" dirty="0">
                <a:latin typeface="Cambria" panose="02040503050406030204" pitchFamily="18" charset="0"/>
              </a:endParaRPr>
            </a:p>
          </p:txBody>
        </p:sp>
        <p:cxnSp>
          <p:nvCxnSpPr>
            <p:cNvPr id="28" name="Düz Bağlayıcı 27"/>
            <p:cNvCxnSpPr>
              <a:stCxn id="5" idx="2"/>
            </p:cNvCxnSpPr>
            <p:nvPr/>
          </p:nvCxnSpPr>
          <p:spPr>
            <a:xfrm>
              <a:off x="6012160" y="3083248"/>
              <a:ext cx="0" cy="849808"/>
            </a:xfrm>
            <a:prstGeom prst="line">
              <a:avLst/>
            </a:prstGeom>
          </p:spPr>
          <p:style>
            <a:lnRef idx="1">
              <a:schemeClr val="dk1"/>
            </a:lnRef>
            <a:fillRef idx="0">
              <a:schemeClr val="dk1"/>
            </a:fillRef>
            <a:effectRef idx="0">
              <a:schemeClr val="dk1"/>
            </a:effectRef>
            <a:fontRef idx="minor">
              <a:schemeClr val="tx1"/>
            </a:fontRef>
          </p:style>
        </p:cxnSp>
        <p:cxnSp>
          <p:nvCxnSpPr>
            <p:cNvPr id="30" name="Düz Bağlayıcı 29"/>
            <p:cNvCxnSpPr/>
            <p:nvPr/>
          </p:nvCxnSpPr>
          <p:spPr>
            <a:xfrm flipH="1">
              <a:off x="2267744" y="3933056"/>
              <a:ext cx="3744416" cy="0"/>
            </a:xfrm>
            <a:prstGeom prst="line">
              <a:avLst/>
            </a:prstGeom>
          </p:spPr>
          <p:style>
            <a:lnRef idx="1">
              <a:schemeClr val="dk1"/>
            </a:lnRef>
            <a:fillRef idx="0">
              <a:schemeClr val="dk1"/>
            </a:fillRef>
            <a:effectRef idx="0">
              <a:schemeClr val="dk1"/>
            </a:effectRef>
            <a:fontRef idx="minor">
              <a:schemeClr val="tx1"/>
            </a:fontRef>
          </p:style>
        </p:cxnSp>
        <p:cxnSp>
          <p:nvCxnSpPr>
            <p:cNvPr id="32" name="Düz Ok Bağlayıcısı 31"/>
            <p:cNvCxnSpPr>
              <a:endCxn id="4" idx="2"/>
            </p:cNvCxnSpPr>
            <p:nvPr/>
          </p:nvCxnSpPr>
          <p:spPr>
            <a:xfrm flipV="1">
              <a:off x="2267744" y="3068960"/>
              <a:ext cx="0" cy="86409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sp>
        <p:nvSpPr>
          <p:cNvPr id="19" name="Metin kutusu 18"/>
          <p:cNvSpPr txBox="1"/>
          <p:nvPr/>
        </p:nvSpPr>
        <p:spPr>
          <a:xfrm>
            <a:off x="3563888" y="3873242"/>
            <a:ext cx="2574752" cy="338554"/>
          </a:xfrm>
          <a:prstGeom prst="rect">
            <a:avLst/>
          </a:prstGeom>
          <a:noFill/>
        </p:spPr>
        <p:txBody>
          <a:bodyPr wrap="square" rtlCol="0">
            <a:spAutoFit/>
          </a:bodyPr>
          <a:lstStyle/>
          <a:p>
            <a:r>
              <a:rPr lang="tr-TR" sz="1600" b="1" dirty="0" smtClean="0">
                <a:latin typeface="Cambria" panose="02040503050406030204" pitchFamily="18" charset="0"/>
              </a:rPr>
              <a:t>Geri besleme (</a:t>
            </a:r>
            <a:r>
              <a:rPr lang="tr-TR" sz="1600" b="1" dirty="0" err="1" smtClean="0">
                <a:latin typeface="Cambria" panose="02040503050406030204" pitchFamily="18" charset="0"/>
              </a:rPr>
              <a:t>feedback</a:t>
            </a:r>
            <a:r>
              <a:rPr lang="tr-TR" sz="1600" b="1" dirty="0" smtClean="0">
                <a:latin typeface="Cambria" panose="02040503050406030204" pitchFamily="18" charset="0"/>
              </a:rPr>
              <a:t>)</a:t>
            </a:r>
            <a:endParaRPr lang="tr-TR" sz="1600" b="1" dirty="0">
              <a:latin typeface="Cambria" panose="02040503050406030204" pitchFamily="18" charset="0"/>
            </a:endParaRPr>
          </a:p>
        </p:txBody>
      </p:sp>
      <p:cxnSp>
        <p:nvCxnSpPr>
          <p:cNvPr id="7" name="Düz Ok Bağlayıcısı 6"/>
          <p:cNvCxnSpPr>
            <a:stCxn id="14" idx="2"/>
            <a:endCxn id="33" idx="1"/>
          </p:cNvCxnSpPr>
          <p:nvPr/>
        </p:nvCxnSpPr>
        <p:spPr>
          <a:xfrm>
            <a:off x="2423828" y="1701185"/>
            <a:ext cx="11453" cy="601124"/>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21" name="Düz Ok Bağlayıcısı 20"/>
          <p:cNvCxnSpPr>
            <a:endCxn id="33" idx="0"/>
          </p:cNvCxnSpPr>
          <p:nvPr/>
        </p:nvCxnSpPr>
        <p:spPr>
          <a:xfrm>
            <a:off x="4752020" y="1560676"/>
            <a:ext cx="0" cy="346864"/>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26" name="Düz Ok Bağlayıcısı 25"/>
          <p:cNvCxnSpPr>
            <a:endCxn id="33" idx="7"/>
          </p:cNvCxnSpPr>
          <p:nvPr/>
        </p:nvCxnSpPr>
        <p:spPr>
          <a:xfrm flipH="1">
            <a:off x="7068759" y="1732674"/>
            <a:ext cx="383561" cy="569635"/>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31" name="Düz Ok Bağlayıcısı 30"/>
          <p:cNvCxnSpPr>
            <a:stCxn id="33" idx="3"/>
          </p:cNvCxnSpPr>
          <p:nvPr/>
        </p:nvCxnSpPr>
        <p:spPr>
          <a:xfrm flipH="1">
            <a:off x="2195736" y="4208425"/>
            <a:ext cx="239545" cy="394769"/>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35" name="Düz Ok Bağlayıcısı 34"/>
          <p:cNvCxnSpPr>
            <a:stCxn id="33" idx="5"/>
            <a:endCxn id="16" idx="0"/>
          </p:cNvCxnSpPr>
          <p:nvPr/>
        </p:nvCxnSpPr>
        <p:spPr>
          <a:xfrm>
            <a:off x="7068759" y="4208425"/>
            <a:ext cx="23521" cy="579435"/>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942531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116632"/>
            <a:ext cx="7962088" cy="908720"/>
          </a:xfrm>
        </p:spPr>
        <p:txBody>
          <a:bodyPr>
            <a:normAutofit/>
          </a:bodyPr>
          <a:lstStyle/>
          <a:p>
            <a:r>
              <a:rPr lang="tr-TR" sz="3200" b="1" dirty="0">
                <a:solidFill>
                  <a:schemeClr val="tx1"/>
                </a:solidFill>
                <a:effectLst/>
                <a:latin typeface="Cambria" panose="02040503050406030204" pitchFamily="18" charset="0"/>
              </a:rPr>
              <a:t>Enformasyon </a:t>
            </a:r>
            <a:r>
              <a:rPr lang="tr-TR" sz="3200" b="1" dirty="0" smtClean="0">
                <a:solidFill>
                  <a:schemeClr val="tx1"/>
                </a:solidFill>
                <a:effectLst/>
                <a:latin typeface="Cambria" panose="02040503050406030204" pitchFamily="18" charset="0"/>
              </a:rPr>
              <a:t>Sistemi Nedir</a:t>
            </a:r>
            <a:r>
              <a:rPr lang="tr-TR" sz="3200" b="1" dirty="0">
                <a:solidFill>
                  <a:schemeClr val="tx1"/>
                </a:solidFill>
                <a:effectLst/>
                <a:latin typeface="Cambria" panose="02040503050406030204" pitchFamily="18" charset="0"/>
              </a:rPr>
              <a:t>?</a:t>
            </a:r>
            <a:endParaRPr lang="tr-TR" sz="3200" b="1" dirty="0">
              <a:solidFill>
                <a:schemeClr val="tx1"/>
              </a:solidFill>
              <a:latin typeface="Cambria" panose="02040503050406030204" pitchFamily="18" charset="0"/>
            </a:endParaRPr>
          </a:p>
        </p:txBody>
      </p:sp>
      <p:sp>
        <p:nvSpPr>
          <p:cNvPr id="3" name="İçerik Yer Tutucusu 2"/>
          <p:cNvSpPr>
            <a:spLocks noGrp="1"/>
          </p:cNvSpPr>
          <p:nvPr>
            <p:ph idx="1"/>
          </p:nvPr>
        </p:nvSpPr>
        <p:spPr>
          <a:xfrm>
            <a:off x="539552" y="1196752"/>
            <a:ext cx="8394136" cy="3456384"/>
          </a:xfrm>
        </p:spPr>
        <p:txBody>
          <a:bodyPr>
            <a:normAutofit/>
          </a:bodyPr>
          <a:lstStyle/>
          <a:p>
            <a:pPr algn="just"/>
            <a:r>
              <a:rPr lang="tr-TR" sz="2000" b="1" dirty="0">
                <a:latin typeface="Cambria" panose="02040503050406030204" pitchFamily="18" charset="0"/>
              </a:rPr>
              <a:t>Enformasyon </a:t>
            </a:r>
            <a:r>
              <a:rPr lang="tr-TR" sz="2000" b="1" dirty="0" smtClean="0">
                <a:latin typeface="Cambria" panose="02040503050406030204" pitchFamily="18" charset="0"/>
              </a:rPr>
              <a:t>Sistemi</a:t>
            </a:r>
            <a:r>
              <a:rPr lang="tr-TR" sz="2000" dirty="0" smtClean="0">
                <a:latin typeface="Cambria" panose="02040503050406030204" pitchFamily="18" charset="0"/>
              </a:rPr>
              <a:t>, </a:t>
            </a:r>
            <a:r>
              <a:rPr lang="tr-TR" sz="2000" b="1" dirty="0" smtClean="0">
                <a:latin typeface="Cambria" panose="02040503050406030204" pitchFamily="18" charset="0"/>
              </a:rPr>
              <a:t>teknik olarak bir işletmede karar verme ve kontrolü destekleyecek şekilde enformasyonu toplayan, işleyen, depolayan ve dağıtan birbiriyle ilişkili bileşenlerdir.</a:t>
            </a:r>
          </a:p>
          <a:p>
            <a:pPr algn="just"/>
            <a:r>
              <a:rPr lang="tr-TR" sz="2000" dirty="0" smtClean="0">
                <a:latin typeface="Cambria" panose="02040503050406030204" pitchFamily="18" charset="0"/>
              </a:rPr>
              <a:t>Bu fonksiyonların yanında yönetici ve çalışanlara problemleri analiz etmede de yardımcı olmaktadırlar.</a:t>
            </a:r>
          </a:p>
          <a:p>
            <a:pPr algn="just"/>
            <a:endParaRPr lang="tr-TR" sz="2000" dirty="0">
              <a:latin typeface="Cambria" panose="02040503050406030204" pitchFamily="18" charset="0"/>
            </a:endParaRPr>
          </a:p>
        </p:txBody>
      </p:sp>
    </p:spTree>
    <p:extLst>
      <p:ext uri="{BB962C8B-B14F-4D97-AF65-F5344CB8AC3E}">
        <p14:creationId xmlns:p14="http://schemas.microsoft.com/office/powerpoint/2010/main" val="39202588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1" y="40608"/>
            <a:ext cx="8362175" cy="692696"/>
          </a:xfrm>
        </p:spPr>
        <p:txBody>
          <a:bodyPr>
            <a:normAutofit/>
          </a:bodyPr>
          <a:lstStyle/>
          <a:p>
            <a:r>
              <a:rPr lang="tr-TR" sz="2800" b="1" dirty="0">
                <a:solidFill>
                  <a:schemeClr val="tx1"/>
                </a:solidFill>
                <a:effectLst/>
                <a:latin typeface="Cambria" panose="02040503050406030204" pitchFamily="18" charset="0"/>
              </a:rPr>
              <a:t>Enformasyon </a:t>
            </a:r>
            <a:r>
              <a:rPr lang="tr-TR" sz="2800" b="1" dirty="0" smtClean="0">
                <a:solidFill>
                  <a:schemeClr val="tx1"/>
                </a:solidFill>
                <a:effectLst/>
                <a:latin typeface="Cambria" panose="02040503050406030204" pitchFamily="18" charset="0"/>
              </a:rPr>
              <a:t>Sistemlerinin Temel Faaliyetleri</a:t>
            </a:r>
            <a:endParaRPr lang="tr-TR" sz="2800" b="1" dirty="0">
              <a:solidFill>
                <a:schemeClr val="tx1"/>
              </a:solidFill>
              <a:latin typeface="Cambria" panose="02040503050406030204" pitchFamily="18" charset="0"/>
            </a:endParaRPr>
          </a:p>
        </p:txBody>
      </p:sp>
      <p:sp>
        <p:nvSpPr>
          <p:cNvPr id="3" name="İçerik Yer Tutucusu 2"/>
          <p:cNvSpPr>
            <a:spLocks noGrp="1"/>
          </p:cNvSpPr>
          <p:nvPr>
            <p:ph idx="1"/>
          </p:nvPr>
        </p:nvSpPr>
        <p:spPr>
          <a:xfrm>
            <a:off x="251521" y="1052736"/>
            <a:ext cx="8640958" cy="2160240"/>
          </a:xfrm>
        </p:spPr>
        <p:txBody>
          <a:bodyPr>
            <a:normAutofit/>
          </a:bodyPr>
          <a:lstStyle/>
          <a:p>
            <a:pPr algn="just"/>
            <a:r>
              <a:rPr lang="tr-TR" sz="1800" b="1" dirty="0" smtClean="0">
                <a:latin typeface="Cambria" panose="02040503050406030204" pitchFamily="18" charset="0"/>
              </a:rPr>
              <a:t>Girdi: </a:t>
            </a:r>
            <a:r>
              <a:rPr lang="tr-TR" sz="1800" dirty="0" smtClean="0">
                <a:latin typeface="Cambria" panose="02040503050406030204" pitchFamily="18" charset="0"/>
              </a:rPr>
              <a:t>İşletme veya çevreden ham verinin toplanması</a:t>
            </a:r>
          </a:p>
          <a:p>
            <a:pPr algn="just"/>
            <a:r>
              <a:rPr lang="tr-TR" sz="1800" b="1" dirty="0" smtClean="0">
                <a:latin typeface="Cambria" panose="02040503050406030204" pitchFamily="18" charset="0"/>
              </a:rPr>
              <a:t>İşleme/Süreç: </a:t>
            </a:r>
            <a:r>
              <a:rPr lang="tr-TR" sz="1800" dirty="0" smtClean="0">
                <a:latin typeface="Cambria" panose="02040503050406030204" pitchFamily="18" charset="0"/>
              </a:rPr>
              <a:t>ham veriyi ihtiyaç duyulan anlamlı bir şekle dönüştürür.</a:t>
            </a:r>
          </a:p>
          <a:p>
            <a:pPr algn="just"/>
            <a:r>
              <a:rPr lang="tr-TR" sz="1800" b="1" dirty="0" smtClean="0">
                <a:latin typeface="Cambria" panose="02040503050406030204" pitchFamily="18" charset="0"/>
              </a:rPr>
              <a:t>Çıktı: </a:t>
            </a:r>
            <a:r>
              <a:rPr lang="tr-TR" sz="1800" dirty="0" smtClean="0">
                <a:latin typeface="Cambria" panose="02040503050406030204" pitchFamily="18" charset="0"/>
              </a:rPr>
              <a:t>İşlenmiş enformasyonu kullanacak kişilere veya kullanılacağı faaliyetlere iletir.</a:t>
            </a:r>
          </a:p>
          <a:p>
            <a:pPr algn="just"/>
            <a:r>
              <a:rPr lang="tr-TR" sz="1800" b="1" dirty="0" smtClean="0">
                <a:latin typeface="Cambria" panose="02040503050406030204" pitchFamily="18" charset="0"/>
              </a:rPr>
              <a:t>Geri bildirim: </a:t>
            </a:r>
            <a:r>
              <a:rPr lang="tr-TR" sz="1800" dirty="0" smtClean="0">
                <a:latin typeface="Cambria" panose="02040503050406030204" pitchFamily="18" charset="0"/>
              </a:rPr>
              <a:t>Enformasyon sistemleri aynı zamanda kullanıcılara girdi aşamasına gerekli düzeltmelerin yapılabilmesi için geri dönüş ve kontrol imkânı sunarlar.</a:t>
            </a:r>
            <a:endParaRPr lang="tr-TR" sz="1800" dirty="0">
              <a:latin typeface="Cambria" panose="02040503050406030204" pitchFamily="18" charset="0"/>
            </a:endParaRPr>
          </a:p>
        </p:txBody>
      </p:sp>
      <p:pic>
        <p:nvPicPr>
          <p:cNvPr id="7170"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2404" t="16546" r="2081" b="8570"/>
          <a:stretch/>
        </p:blipFill>
        <p:spPr bwMode="auto">
          <a:xfrm>
            <a:off x="2051719" y="3309102"/>
            <a:ext cx="5568937" cy="3289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59289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328" y="548680"/>
            <a:ext cx="7081952" cy="1143000"/>
          </a:xfrm>
          <a:solidFill>
            <a:schemeClr val="bg1">
              <a:lumMod val="95000"/>
            </a:schemeClr>
          </a:solidFill>
        </p:spPr>
        <p:txBody>
          <a:bodyPr>
            <a:normAutofit/>
          </a:bodyPr>
          <a:lstStyle/>
          <a:p>
            <a:r>
              <a:rPr lang="tr-TR" sz="2800" b="1" dirty="0">
                <a:solidFill>
                  <a:schemeClr val="tx1"/>
                </a:solidFill>
                <a:effectLst/>
                <a:latin typeface="Cambria" panose="02040503050406030204" pitchFamily="18" charset="0"/>
              </a:rPr>
              <a:t>Enformasyon Sistemlerinin (ES) </a:t>
            </a:r>
            <a:r>
              <a:rPr lang="tr-TR" sz="2800" b="1" dirty="0" smtClean="0">
                <a:solidFill>
                  <a:schemeClr val="tx1"/>
                </a:solidFill>
                <a:effectLst/>
                <a:latin typeface="Cambria" panose="02040503050406030204" pitchFamily="18" charset="0"/>
              </a:rPr>
              <a:t>Boyutları</a:t>
            </a:r>
            <a:endParaRPr lang="tr-TR" sz="2800" dirty="0">
              <a:solidFill>
                <a:schemeClr val="tx1"/>
              </a:solidFill>
              <a:effectLst/>
              <a:latin typeface="Cambria" panose="02040503050406030204" pitchFamily="18" charset="0"/>
            </a:endParaRPr>
          </a:p>
        </p:txBody>
      </p:sp>
    </p:spTree>
    <p:extLst>
      <p:ext uri="{BB962C8B-B14F-4D97-AF65-F5344CB8AC3E}">
        <p14:creationId xmlns:p14="http://schemas.microsoft.com/office/powerpoint/2010/main" val="36720324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72008"/>
            <a:ext cx="8172400" cy="692696"/>
          </a:xfrm>
        </p:spPr>
        <p:txBody>
          <a:bodyPr>
            <a:normAutofit/>
          </a:bodyPr>
          <a:lstStyle/>
          <a:p>
            <a:r>
              <a:rPr lang="tr-TR" sz="3200" b="1" dirty="0" smtClean="0">
                <a:solidFill>
                  <a:schemeClr val="tx1"/>
                </a:solidFill>
                <a:effectLst/>
                <a:latin typeface="Cambria" panose="02040503050406030204" pitchFamily="18" charset="0"/>
              </a:rPr>
              <a:t>Enformasyon Sistemlerinin (ES) Boyutları</a:t>
            </a:r>
            <a:endParaRPr lang="tr-TR" sz="3200" b="1"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467544" y="1052736"/>
            <a:ext cx="8568952" cy="2232248"/>
          </a:xfrm>
        </p:spPr>
        <p:txBody>
          <a:bodyPr>
            <a:normAutofit/>
          </a:bodyPr>
          <a:lstStyle/>
          <a:p>
            <a:pPr marL="0" algn="just">
              <a:spcBef>
                <a:spcPts val="0"/>
              </a:spcBef>
            </a:pPr>
            <a:r>
              <a:rPr lang="tr-TR" sz="2000" dirty="0">
                <a:latin typeface="Cambria" panose="02040503050406030204" pitchFamily="18" charset="0"/>
              </a:rPr>
              <a:t>Enformasyon  sistemlerini tam olarak anlayabilmek için sistemlerin organizasyon ve yönetim sınırlarını, bilgi teknolojileri boyutunu, işletme içindeki ve çevresindeki sorunlara ve zorluklara çözüm sağlama gücünü anlamak gerekir. </a:t>
            </a:r>
          </a:p>
          <a:p>
            <a:pPr marL="0" algn="just">
              <a:spcBef>
                <a:spcPts val="0"/>
              </a:spcBef>
            </a:pPr>
            <a:r>
              <a:rPr lang="tr-TR" sz="2000" dirty="0" smtClean="0">
                <a:latin typeface="Cambria" panose="02040503050406030204" pitchFamily="18" charset="0"/>
              </a:rPr>
              <a:t>Bu </a:t>
            </a:r>
            <a:r>
              <a:rPr lang="tr-TR" sz="2000" dirty="0">
                <a:latin typeface="Cambria" panose="02040503050406030204" pitchFamily="18" charset="0"/>
              </a:rPr>
              <a:t>anlayış Enformasyon sistemi okuryazarlığı olarak ifade edilir.</a:t>
            </a:r>
          </a:p>
          <a:p>
            <a:pPr marL="0" algn="just">
              <a:spcBef>
                <a:spcPts val="0"/>
              </a:spcBef>
            </a:pPr>
            <a:r>
              <a:rPr lang="tr-TR" sz="2000" dirty="0">
                <a:latin typeface="Cambria" panose="02040503050406030204" pitchFamily="18" charset="0"/>
              </a:rPr>
              <a:t>Bilgisayar okuryazarlığı ise sadece bilgi teknolojilerini bilmeye odaklanır</a:t>
            </a:r>
            <a:r>
              <a:rPr lang="tr-TR" sz="2000" dirty="0" smtClean="0">
                <a:latin typeface="Cambria" panose="02040503050406030204" pitchFamily="18" charset="0"/>
              </a:rPr>
              <a:t>.</a:t>
            </a:r>
            <a:endParaRPr lang="tr-TR" sz="2000" dirty="0">
              <a:latin typeface="Cambria" panose="02040503050406030204" pitchFamily="18" charset="0"/>
            </a:endParaRPr>
          </a:p>
        </p:txBody>
      </p:sp>
      <p:grpSp>
        <p:nvGrpSpPr>
          <p:cNvPr id="4" name="Grup 3"/>
          <p:cNvGrpSpPr/>
          <p:nvPr/>
        </p:nvGrpSpPr>
        <p:grpSpPr>
          <a:xfrm>
            <a:off x="2843808" y="3284984"/>
            <a:ext cx="3528392" cy="3232076"/>
            <a:chOff x="2123727" y="2924944"/>
            <a:chExt cx="4394761" cy="3592116"/>
          </a:xfrm>
        </p:grpSpPr>
        <p:pic>
          <p:nvPicPr>
            <p:cNvPr id="8194"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123727" y="2924944"/>
              <a:ext cx="4394761" cy="3592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l 4"/>
            <p:cNvSpPr/>
            <p:nvPr/>
          </p:nvSpPr>
          <p:spPr>
            <a:xfrm>
              <a:off x="3710176" y="4149080"/>
              <a:ext cx="1296144" cy="108012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tr-TR" sz="2400" b="1" dirty="0" smtClean="0">
                  <a:solidFill>
                    <a:schemeClr val="tx1"/>
                  </a:solidFill>
                </a:rPr>
                <a:t>ES</a:t>
              </a:r>
              <a:endParaRPr lang="tr-TR" sz="2400" b="1" dirty="0">
                <a:solidFill>
                  <a:schemeClr val="tx1"/>
                </a:solidFill>
              </a:endParaRPr>
            </a:p>
          </p:txBody>
        </p:sp>
      </p:grpSp>
    </p:spTree>
    <p:extLst>
      <p:ext uri="{BB962C8B-B14F-4D97-AF65-F5344CB8AC3E}">
        <p14:creationId xmlns:p14="http://schemas.microsoft.com/office/powerpoint/2010/main" val="13023681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7125"/>
          <a:stretch/>
        </p:blipFill>
        <p:spPr bwMode="auto">
          <a:xfrm>
            <a:off x="0" y="1268760"/>
            <a:ext cx="4836280" cy="3481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Başlık 1"/>
          <p:cNvSpPr>
            <a:spLocks noGrp="1"/>
          </p:cNvSpPr>
          <p:nvPr>
            <p:ph type="title"/>
          </p:nvPr>
        </p:nvSpPr>
        <p:spPr>
          <a:xfrm>
            <a:off x="179512" y="0"/>
            <a:ext cx="3888432" cy="908720"/>
          </a:xfrm>
        </p:spPr>
        <p:txBody>
          <a:bodyPr>
            <a:normAutofit/>
          </a:bodyPr>
          <a:lstStyle/>
          <a:p>
            <a:r>
              <a:rPr lang="tr-TR" sz="3600" b="1" dirty="0" smtClean="0">
                <a:solidFill>
                  <a:schemeClr val="tx1"/>
                </a:solidFill>
                <a:effectLst/>
                <a:latin typeface="Cambria" panose="02040503050406030204" pitchFamily="18" charset="0"/>
              </a:rPr>
              <a:t>1. Organizasyon </a:t>
            </a:r>
            <a:endParaRPr lang="tr-TR" sz="3600" b="1"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6084168" y="260648"/>
            <a:ext cx="2664296" cy="1296144"/>
          </a:xfrm>
        </p:spPr>
        <p:style>
          <a:lnRef idx="2">
            <a:schemeClr val="accent5"/>
          </a:lnRef>
          <a:fillRef idx="1">
            <a:schemeClr val="lt1"/>
          </a:fillRef>
          <a:effectRef idx="0">
            <a:schemeClr val="accent5"/>
          </a:effectRef>
          <a:fontRef idx="minor">
            <a:schemeClr val="dk1"/>
          </a:fontRef>
        </p:style>
        <p:txBody>
          <a:bodyPr>
            <a:noAutofit/>
          </a:bodyPr>
          <a:lstStyle/>
          <a:p>
            <a:r>
              <a:rPr lang="tr-TR" sz="1400" dirty="0" smtClean="0">
                <a:latin typeface="Cambria" panose="02040503050406030204" pitchFamily="18" charset="0"/>
              </a:rPr>
              <a:t>Ürün ve hizmetlerle ilgili uzun dönemli stratejik kararlar</a:t>
            </a:r>
          </a:p>
          <a:p>
            <a:r>
              <a:rPr lang="tr-TR" sz="1400" dirty="0" smtClean="0">
                <a:latin typeface="Cambria" panose="02040503050406030204" pitchFamily="18" charset="0"/>
              </a:rPr>
              <a:t>İşletmenin </a:t>
            </a:r>
            <a:r>
              <a:rPr lang="tr-TR" sz="1400" dirty="0" err="1" smtClean="0">
                <a:latin typeface="Cambria" panose="02040503050406030204" pitchFamily="18" charset="0"/>
              </a:rPr>
              <a:t>performasının</a:t>
            </a:r>
            <a:r>
              <a:rPr lang="tr-TR" sz="1400" dirty="0" smtClean="0">
                <a:latin typeface="Cambria" panose="02040503050406030204" pitchFamily="18" charset="0"/>
              </a:rPr>
              <a:t> kontrolü</a:t>
            </a:r>
          </a:p>
          <a:p>
            <a:r>
              <a:rPr lang="tr-TR" sz="1400" b="1" dirty="0" smtClean="0">
                <a:latin typeface="Cambria" panose="02040503050406030204" pitchFamily="18" charset="0"/>
              </a:rPr>
              <a:t>Stratejik kararlar alır.</a:t>
            </a:r>
          </a:p>
          <a:p>
            <a:r>
              <a:rPr lang="tr-TR" sz="1400" b="1" dirty="0" smtClean="0">
                <a:solidFill>
                  <a:schemeClr val="bg1"/>
                </a:solidFill>
                <a:latin typeface="Cambria" panose="02040503050406030204" pitchFamily="18" charset="0"/>
              </a:rPr>
              <a:t>Stratejik kararlar alır.</a:t>
            </a:r>
            <a:endParaRPr lang="tr-TR" sz="1400" b="1" dirty="0">
              <a:solidFill>
                <a:schemeClr val="bg1"/>
              </a:solidFill>
              <a:latin typeface="Cambria" panose="02040503050406030204" pitchFamily="18" charset="0"/>
            </a:endParaRPr>
          </a:p>
        </p:txBody>
      </p:sp>
      <p:cxnSp>
        <p:nvCxnSpPr>
          <p:cNvPr id="5" name="Düz Ok Bağlayıcısı 4"/>
          <p:cNvCxnSpPr/>
          <p:nvPr/>
        </p:nvCxnSpPr>
        <p:spPr>
          <a:xfrm flipV="1">
            <a:off x="3347864" y="1268760"/>
            <a:ext cx="2304256" cy="7920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Düz Ok Bağlayıcısı 6"/>
          <p:cNvCxnSpPr/>
          <p:nvPr/>
        </p:nvCxnSpPr>
        <p:spPr>
          <a:xfrm flipV="1">
            <a:off x="3851920" y="2636912"/>
            <a:ext cx="2232248" cy="57078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1" name="İçerik Yer Tutucusu 2"/>
          <p:cNvSpPr txBox="1">
            <a:spLocks/>
          </p:cNvSpPr>
          <p:nvPr/>
        </p:nvSpPr>
        <p:spPr>
          <a:xfrm>
            <a:off x="6084168" y="2075149"/>
            <a:ext cx="2664296" cy="983246"/>
          </a:xfrm>
          <a:prstGeom prst="rect">
            <a:avLst/>
          </a:prstGeom>
        </p:spPr>
        <p:style>
          <a:lnRef idx="2">
            <a:schemeClr val="accent2"/>
          </a:lnRef>
          <a:fillRef idx="1">
            <a:schemeClr val="lt1"/>
          </a:fillRef>
          <a:effectRef idx="0">
            <a:schemeClr val="accent2"/>
          </a:effectRef>
          <a:fontRef idx="minor">
            <a:schemeClr val="dk1"/>
          </a:fontRef>
        </p:style>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tr-TR" sz="1400" dirty="0" smtClean="0">
                <a:latin typeface="Cambria" panose="02040503050406030204" pitchFamily="18" charset="0"/>
              </a:rPr>
              <a:t>Üst düzeyin belirlediği plan ve programları uygular. </a:t>
            </a:r>
          </a:p>
          <a:p>
            <a:r>
              <a:rPr lang="tr-TR" sz="1400" b="1" dirty="0" smtClean="0">
                <a:latin typeface="Cambria" panose="02040503050406030204" pitchFamily="18" charset="0"/>
              </a:rPr>
              <a:t>Taktiksel kararlar alır.</a:t>
            </a:r>
          </a:p>
        </p:txBody>
      </p:sp>
      <p:cxnSp>
        <p:nvCxnSpPr>
          <p:cNvPr id="13" name="Düz Ok Bağlayıcısı 12"/>
          <p:cNvCxnSpPr/>
          <p:nvPr/>
        </p:nvCxnSpPr>
        <p:spPr>
          <a:xfrm>
            <a:off x="4537124" y="4174518"/>
            <a:ext cx="1547044" cy="11329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6" name="İçerik Yer Tutucusu 2"/>
          <p:cNvSpPr txBox="1">
            <a:spLocks/>
          </p:cNvSpPr>
          <p:nvPr/>
        </p:nvSpPr>
        <p:spPr>
          <a:xfrm>
            <a:off x="6084168" y="3501008"/>
            <a:ext cx="2664296" cy="1249574"/>
          </a:xfrm>
          <a:prstGeom prst="rect">
            <a:avLst/>
          </a:prstGeom>
        </p:spPr>
        <p:style>
          <a:lnRef idx="2">
            <a:schemeClr val="accent6"/>
          </a:lnRef>
          <a:fillRef idx="1">
            <a:schemeClr val="lt1"/>
          </a:fillRef>
          <a:effectRef idx="0">
            <a:schemeClr val="accent6"/>
          </a:effectRef>
          <a:fontRef idx="minor">
            <a:schemeClr val="dk1"/>
          </a:fontRef>
        </p:style>
        <p:txBody>
          <a:bodyPr>
            <a:no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tr-TR" sz="1400" dirty="0" smtClean="0">
                <a:latin typeface="Cambria" panose="02040503050406030204" pitchFamily="18" charset="0"/>
              </a:rPr>
              <a:t>İşletmenin günlük faaliyetlerini yerine getirmekle  sorumludur.</a:t>
            </a:r>
          </a:p>
          <a:p>
            <a:r>
              <a:rPr lang="tr-TR" sz="1400" b="1" dirty="0" smtClean="0">
                <a:latin typeface="Cambria" panose="02040503050406030204" pitchFamily="18" charset="0"/>
              </a:rPr>
              <a:t>Operasyonel kararlar alır.</a:t>
            </a:r>
          </a:p>
        </p:txBody>
      </p:sp>
      <p:sp>
        <p:nvSpPr>
          <p:cNvPr id="10" name="İçerik Yer Tutucusu 2"/>
          <p:cNvSpPr txBox="1">
            <a:spLocks/>
          </p:cNvSpPr>
          <p:nvPr/>
        </p:nvSpPr>
        <p:spPr>
          <a:xfrm>
            <a:off x="179512" y="5043897"/>
            <a:ext cx="8748464" cy="1492535"/>
          </a:xfrm>
          <a:prstGeom prst="rect">
            <a:avLst/>
          </a:prstGeom>
        </p:spPr>
        <p:txBody>
          <a:bodyPr>
            <a:no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tr-TR" sz="1800" dirty="0" smtClean="0">
                <a:latin typeface="Cambria" panose="02040503050406030204" pitchFamily="18" charset="0"/>
              </a:rPr>
              <a:t>Bir örgütün anahtar elemanları insanlar, yapı, süreç, politika ve kültürdür.</a:t>
            </a:r>
          </a:p>
          <a:p>
            <a:r>
              <a:rPr lang="tr-TR" sz="1800" dirty="0" smtClean="0">
                <a:latin typeface="Cambria" panose="02040503050406030204" pitchFamily="18" charset="0"/>
              </a:rPr>
              <a:t>Bir işletmedeki yetki ve sorumluluk hiyerarşik olarak düzenlenir. </a:t>
            </a:r>
          </a:p>
          <a:p>
            <a:r>
              <a:rPr lang="tr-TR" sz="1800" b="1" dirty="0" smtClean="0">
                <a:latin typeface="Cambria" panose="02040503050406030204" pitchFamily="18" charset="0"/>
              </a:rPr>
              <a:t>Herbir seviyedeki çalışanın ihtiyaç duyduğu enformasyon ve buna bağlı olarak aldığı kararlar farklıdır.</a:t>
            </a:r>
            <a:endParaRPr lang="tr-TR" sz="1800" b="1" dirty="0">
              <a:latin typeface="Cambria" panose="02040503050406030204" pitchFamily="18" charset="0"/>
            </a:endParaRPr>
          </a:p>
        </p:txBody>
      </p:sp>
    </p:spTree>
    <p:extLst>
      <p:ext uri="{BB962C8B-B14F-4D97-AF65-F5344CB8AC3E}">
        <p14:creationId xmlns:p14="http://schemas.microsoft.com/office/powerpoint/2010/main" val="11187916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bwMode="auto">
          <a:xfrm rot="1346065">
            <a:off x="306234" y="2379910"/>
            <a:ext cx="2254455" cy="2952956"/>
          </a:xfrm>
          <a:prstGeom prst="ellipse">
            <a:avLst/>
          </a:prstGeom>
          <a:ln>
            <a:prstDash val="sysDash"/>
            <a:headEnd type="none" w="med" len="med"/>
            <a:tailEnd type="none" w="med" len="med"/>
          </a:ln>
          <a:extLst/>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tr-TR" sz="2400" b="0" i="0" u="none" strike="noStrike" cap="none" normalizeH="0" baseline="0" smtClean="0">
              <a:ln>
                <a:noFill/>
              </a:ln>
              <a:solidFill>
                <a:schemeClr val="tx1"/>
              </a:solidFill>
              <a:effectLst/>
              <a:latin typeface="Cambria" panose="02040503050406030204" pitchFamily="18" charset="0"/>
            </a:endParaRPr>
          </a:p>
        </p:txBody>
      </p:sp>
      <p:sp>
        <p:nvSpPr>
          <p:cNvPr id="7170" name="Slayt Numarası Yer Tutucusu 4"/>
          <p:cNvSpPr>
            <a:spLocks noGrp="1"/>
          </p:cNvSpPr>
          <p:nvPr>
            <p:ph type="sldNum" sz="quarter" idx="12"/>
          </p:nvPr>
        </p:nvSpPr>
        <p:spPr>
          <a:noFill/>
        </p:spPr>
        <p:txBody>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fld id="{2FE3A137-78CC-4923-8D59-D06D592CD04A}" type="slidenum">
              <a:rPr lang="en-US" sz="1400">
                <a:latin typeface="Cambria" panose="02040503050406030204" pitchFamily="18" charset="0"/>
              </a:rPr>
              <a:pPr eaLnBrk="1" hangingPunct="1"/>
              <a:t>29</a:t>
            </a:fld>
            <a:endParaRPr lang="en-US" sz="1400">
              <a:latin typeface="Cambria" panose="02040503050406030204" pitchFamily="18" charset="0"/>
            </a:endParaRPr>
          </a:p>
        </p:txBody>
      </p:sp>
      <p:sp>
        <p:nvSpPr>
          <p:cNvPr id="7171" name="Freeform 6"/>
          <p:cNvSpPr>
            <a:spLocks/>
          </p:cNvSpPr>
          <p:nvPr/>
        </p:nvSpPr>
        <p:spPr bwMode="auto">
          <a:xfrm>
            <a:off x="1905000" y="801688"/>
            <a:ext cx="5259388" cy="5183187"/>
          </a:xfrm>
          <a:custGeom>
            <a:avLst/>
            <a:gdLst>
              <a:gd name="T0" fmla="*/ 2630488 w 3313"/>
              <a:gd name="T1" fmla="*/ 0 h 3265"/>
              <a:gd name="T2" fmla="*/ 0 w 3313"/>
              <a:gd name="T3" fmla="*/ 5183187 h 3265"/>
              <a:gd name="T4" fmla="*/ 5259388 w 3313"/>
              <a:gd name="T5" fmla="*/ 5183187 h 3265"/>
              <a:gd name="T6" fmla="*/ 2630488 w 3313"/>
              <a:gd name="T7" fmla="*/ 0 h 32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313" h="3265">
                <a:moveTo>
                  <a:pt x="1657" y="0"/>
                </a:moveTo>
                <a:lnTo>
                  <a:pt x="0" y="3265"/>
                </a:lnTo>
                <a:lnTo>
                  <a:pt x="3313" y="3265"/>
                </a:lnTo>
                <a:lnTo>
                  <a:pt x="1657" y="0"/>
                </a:lnTo>
                <a:close/>
              </a:path>
            </a:pathLst>
          </a:custGeom>
          <a:solidFill>
            <a:srgbClr val="000A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72" name="Freeform 7"/>
          <p:cNvSpPr>
            <a:spLocks/>
          </p:cNvSpPr>
          <p:nvPr/>
        </p:nvSpPr>
        <p:spPr bwMode="auto">
          <a:xfrm>
            <a:off x="1936750" y="831850"/>
            <a:ext cx="5195888" cy="5122863"/>
          </a:xfrm>
          <a:custGeom>
            <a:avLst/>
            <a:gdLst>
              <a:gd name="T0" fmla="*/ 2598738 w 3273"/>
              <a:gd name="T1" fmla="*/ 0 h 3227"/>
              <a:gd name="T2" fmla="*/ 0 w 3273"/>
              <a:gd name="T3" fmla="*/ 5122863 h 3227"/>
              <a:gd name="T4" fmla="*/ 5195888 w 3273"/>
              <a:gd name="T5" fmla="*/ 5122863 h 3227"/>
              <a:gd name="T6" fmla="*/ 2598738 w 3273"/>
              <a:gd name="T7" fmla="*/ 0 h 32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73" h="3227">
                <a:moveTo>
                  <a:pt x="1637" y="0"/>
                </a:moveTo>
                <a:lnTo>
                  <a:pt x="0" y="3227"/>
                </a:lnTo>
                <a:lnTo>
                  <a:pt x="3273" y="3227"/>
                </a:lnTo>
                <a:lnTo>
                  <a:pt x="1637" y="0"/>
                </a:lnTo>
                <a:close/>
              </a:path>
            </a:pathLst>
          </a:custGeom>
          <a:solidFill>
            <a:srgbClr val="000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73" name="Freeform 8"/>
          <p:cNvSpPr>
            <a:spLocks/>
          </p:cNvSpPr>
          <p:nvPr/>
        </p:nvSpPr>
        <p:spPr bwMode="auto">
          <a:xfrm>
            <a:off x="1966913" y="863600"/>
            <a:ext cx="5135562" cy="5059363"/>
          </a:xfrm>
          <a:custGeom>
            <a:avLst/>
            <a:gdLst>
              <a:gd name="T0" fmla="*/ 2568575 w 3235"/>
              <a:gd name="T1" fmla="*/ 0 h 3187"/>
              <a:gd name="T2" fmla="*/ 0 w 3235"/>
              <a:gd name="T3" fmla="*/ 5059363 h 3187"/>
              <a:gd name="T4" fmla="*/ 5135562 w 3235"/>
              <a:gd name="T5" fmla="*/ 5059363 h 3187"/>
              <a:gd name="T6" fmla="*/ 2568575 w 3235"/>
              <a:gd name="T7" fmla="*/ 0 h 31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35" h="3187">
                <a:moveTo>
                  <a:pt x="1618" y="0"/>
                </a:moveTo>
                <a:lnTo>
                  <a:pt x="0" y="3187"/>
                </a:lnTo>
                <a:lnTo>
                  <a:pt x="3235" y="3187"/>
                </a:lnTo>
                <a:lnTo>
                  <a:pt x="1618" y="0"/>
                </a:lnTo>
                <a:close/>
              </a:path>
            </a:pathLst>
          </a:custGeom>
          <a:solidFill>
            <a:srgbClr val="000E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74" name="Freeform 9"/>
          <p:cNvSpPr>
            <a:spLocks/>
          </p:cNvSpPr>
          <p:nvPr/>
        </p:nvSpPr>
        <p:spPr bwMode="auto">
          <a:xfrm>
            <a:off x="1998663" y="893763"/>
            <a:ext cx="5072062" cy="4999037"/>
          </a:xfrm>
          <a:custGeom>
            <a:avLst/>
            <a:gdLst>
              <a:gd name="T0" fmla="*/ 2536825 w 3195"/>
              <a:gd name="T1" fmla="*/ 0 h 3149"/>
              <a:gd name="T2" fmla="*/ 0 w 3195"/>
              <a:gd name="T3" fmla="*/ 4999037 h 3149"/>
              <a:gd name="T4" fmla="*/ 5072062 w 3195"/>
              <a:gd name="T5" fmla="*/ 4999037 h 3149"/>
              <a:gd name="T6" fmla="*/ 2536825 w 3195"/>
              <a:gd name="T7" fmla="*/ 0 h 31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95" h="3149">
                <a:moveTo>
                  <a:pt x="1598" y="0"/>
                </a:moveTo>
                <a:lnTo>
                  <a:pt x="0" y="3149"/>
                </a:lnTo>
                <a:lnTo>
                  <a:pt x="3195" y="3149"/>
                </a:lnTo>
                <a:lnTo>
                  <a:pt x="1598" y="0"/>
                </a:lnTo>
                <a:close/>
              </a:path>
            </a:pathLst>
          </a:custGeom>
          <a:solidFill>
            <a:srgbClr val="001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75" name="Freeform 10"/>
          <p:cNvSpPr>
            <a:spLocks/>
          </p:cNvSpPr>
          <p:nvPr/>
        </p:nvSpPr>
        <p:spPr bwMode="auto">
          <a:xfrm>
            <a:off x="2030413" y="923925"/>
            <a:ext cx="5008562" cy="4938713"/>
          </a:xfrm>
          <a:custGeom>
            <a:avLst/>
            <a:gdLst>
              <a:gd name="T0" fmla="*/ 2505075 w 3155"/>
              <a:gd name="T1" fmla="*/ 0 h 3111"/>
              <a:gd name="T2" fmla="*/ 0 w 3155"/>
              <a:gd name="T3" fmla="*/ 4938713 h 3111"/>
              <a:gd name="T4" fmla="*/ 5008562 w 3155"/>
              <a:gd name="T5" fmla="*/ 4938713 h 3111"/>
              <a:gd name="T6" fmla="*/ 2505075 w 3155"/>
              <a:gd name="T7" fmla="*/ 0 h 311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55" h="3111">
                <a:moveTo>
                  <a:pt x="1578" y="0"/>
                </a:moveTo>
                <a:lnTo>
                  <a:pt x="0" y="3111"/>
                </a:lnTo>
                <a:lnTo>
                  <a:pt x="3155" y="3111"/>
                </a:lnTo>
                <a:lnTo>
                  <a:pt x="1578" y="0"/>
                </a:lnTo>
                <a:close/>
              </a:path>
            </a:pathLst>
          </a:custGeom>
          <a:solidFill>
            <a:srgbClr val="0012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76" name="Freeform 11"/>
          <p:cNvSpPr>
            <a:spLocks/>
          </p:cNvSpPr>
          <p:nvPr/>
        </p:nvSpPr>
        <p:spPr bwMode="auto">
          <a:xfrm>
            <a:off x="2060575" y="955675"/>
            <a:ext cx="4948238" cy="4875213"/>
          </a:xfrm>
          <a:custGeom>
            <a:avLst/>
            <a:gdLst>
              <a:gd name="T0" fmla="*/ 2474913 w 3117"/>
              <a:gd name="T1" fmla="*/ 0 h 3071"/>
              <a:gd name="T2" fmla="*/ 0 w 3117"/>
              <a:gd name="T3" fmla="*/ 4875213 h 3071"/>
              <a:gd name="T4" fmla="*/ 4948238 w 3117"/>
              <a:gd name="T5" fmla="*/ 4875213 h 3071"/>
              <a:gd name="T6" fmla="*/ 2474913 w 3117"/>
              <a:gd name="T7" fmla="*/ 0 h 30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17" h="3071">
                <a:moveTo>
                  <a:pt x="1559" y="0"/>
                </a:moveTo>
                <a:lnTo>
                  <a:pt x="0" y="3071"/>
                </a:lnTo>
                <a:lnTo>
                  <a:pt x="3117" y="3071"/>
                </a:lnTo>
                <a:lnTo>
                  <a:pt x="1559" y="0"/>
                </a:lnTo>
                <a:close/>
              </a:path>
            </a:pathLst>
          </a:custGeom>
          <a:solidFill>
            <a:srgbClr val="001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77" name="Freeform 12"/>
          <p:cNvSpPr>
            <a:spLocks/>
          </p:cNvSpPr>
          <p:nvPr/>
        </p:nvSpPr>
        <p:spPr bwMode="auto">
          <a:xfrm>
            <a:off x="2092325" y="985838"/>
            <a:ext cx="4884738" cy="4814887"/>
          </a:xfrm>
          <a:custGeom>
            <a:avLst/>
            <a:gdLst>
              <a:gd name="T0" fmla="*/ 2443163 w 3077"/>
              <a:gd name="T1" fmla="*/ 0 h 3033"/>
              <a:gd name="T2" fmla="*/ 0 w 3077"/>
              <a:gd name="T3" fmla="*/ 4814887 h 3033"/>
              <a:gd name="T4" fmla="*/ 4884738 w 3077"/>
              <a:gd name="T5" fmla="*/ 4814887 h 3033"/>
              <a:gd name="T6" fmla="*/ 2443163 w 3077"/>
              <a:gd name="T7" fmla="*/ 0 h 30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77" h="3033">
                <a:moveTo>
                  <a:pt x="1539" y="0"/>
                </a:moveTo>
                <a:lnTo>
                  <a:pt x="0" y="3033"/>
                </a:lnTo>
                <a:lnTo>
                  <a:pt x="3077" y="3033"/>
                </a:lnTo>
                <a:lnTo>
                  <a:pt x="1539" y="0"/>
                </a:lnTo>
                <a:close/>
              </a:path>
            </a:pathLst>
          </a:custGeom>
          <a:solidFill>
            <a:srgbClr val="0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78" name="Freeform 13"/>
          <p:cNvSpPr>
            <a:spLocks/>
          </p:cNvSpPr>
          <p:nvPr/>
        </p:nvSpPr>
        <p:spPr bwMode="auto">
          <a:xfrm>
            <a:off x="2122488" y="1017588"/>
            <a:ext cx="4824412" cy="4752975"/>
          </a:xfrm>
          <a:custGeom>
            <a:avLst/>
            <a:gdLst>
              <a:gd name="T0" fmla="*/ 2413000 w 3039"/>
              <a:gd name="T1" fmla="*/ 0 h 2994"/>
              <a:gd name="T2" fmla="*/ 0 w 3039"/>
              <a:gd name="T3" fmla="*/ 4752975 h 2994"/>
              <a:gd name="T4" fmla="*/ 4824412 w 3039"/>
              <a:gd name="T5" fmla="*/ 4752975 h 2994"/>
              <a:gd name="T6" fmla="*/ 2413000 w 3039"/>
              <a:gd name="T7" fmla="*/ 0 h 29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39" h="2994">
                <a:moveTo>
                  <a:pt x="1520" y="0"/>
                </a:moveTo>
                <a:lnTo>
                  <a:pt x="0" y="2994"/>
                </a:lnTo>
                <a:lnTo>
                  <a:pt x="3039" y="2994"/>
                </a:lnTo>
                <a:lnTo>
                  <a:pt x="1520" y="0"/>
                </a:lnTo>
                <a:close/>
              </a:path>
            </a:pathLst>
          </a:custGeom>
          <a:solidFill>
            <a:srgbClr val="0018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79" name="Freeform 14"/>
          <p:cNvSpPr>
            <a:spLocks/>
          </p:cNvSpPr>
          <p:nvPr/>
        </p:nvSpPr>
        <p:spPr bwMode="auto">
          <a:xfrm>
            <a:off x="2154238" y="1047750"/>
            <a:ext cx="4760912" cy="4691063"/>
          </a:xfrm>
          <a:custGeom>
            <a:avLst/>
            <a:gdLst>
              <a:gd name="T0" fmla="*/ 2381250 w 2999"/>
              <a:gd name="T1" fmla="*/ 0 h 2955"/>
              <a:gd name="T2" fmla="*/ 0 w 2999"/>
              <a:gd name="T3" fmla="*/ 4691063 h 2955"/>
              <a:gd name="T4" fmla="*/ 4760912 w 2999"/>
              <a:gd name="T5" fmla="*/ 4691063 h 2955"/>
              <a:gd name="T6" fmla="*/ 2381250 w 2999"/>
              <a:gd name="T7" fmla="*/ 0 h 295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99" h="2955">
                <a:moveTo>
                  <a:pt x="1500" y="0"/>
                </a:moveTo>
                <a:lnTo>
                  <a:pt x="0" y="2955"/>
                </a:lnTo>
                <a:lnTo>
                  <a:pt x="2999" y="2955"/>
                </a:lnTo>
                <a:lnTo>
                  <a:pt x="1500" y="0"/>
                </a:lnTo>
                <a:close/>
              </a:path>
            </a:pathLst>
          </a:custGeom>
          <a:solidFill>
            <a:srgbClr val="001A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80" name="Freeform 15"/>
          <p:cNvSpPr>
            <a:spLocks/>
          </p:cNvSpPr>
          <p:nvPr/>
        </p:nvSpPr>
        <p:spPr bwMode="auto">
          <a:xfrm>
            <a:off x="2185988" y="1077913"/>
            <a:ext cx="4697412" cy="4630737"/>
          </a:xfrm>
          <a:custGeom>
            <a:avLst/>
            <a:gdLst>
              <a:gd name="T0" fmla="*/ 2349500 w 2959"/>
              <a:gd name="T1" fmla="*/ 0 h 2917"/>
              <a:gd name="T2" fmla="*/ 0 w 2959"/>
              <a:gd name="T3" fmla="*/ 4630737 h 2917"/>
              <a:gd name="T4" fmla="*/ 4697412 w 2959"/>
              <a:gd name="T5" fmla="*/ 4630737 h 2917"/>
              <a:gd name="T6" fmla="*/ 2349500 w 2959"/>
              <a:gd name="T7" fmla="*/ 0 h 29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59" h="2917">
                <a:moveTo>
                  <a:pt x="1480" y="0"/>
                </a:moveTo>
                <a:lnTo>
                  <a:pt x="0" y="2917"/>
                </a:lnTo>
                <a:lnTo>
                  <a:pt x="2959" y="2917"/>
                </a:lnTo>
                <a:lnTo>
                  <a:pt x="1480" y="0"/>
                </a:lnTo>
                <a:close/>
              </a:path>
            </a:pathLst>
          </a:custGeom>
          <a:solidFill>
            <a:srgbClr val="001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81" name="Freeform 16"/>
          <p:cNvSpPr>
            <a:spLocks/>
          </p:cNvSpPr>
          <p:nvPr/>
        </p:nvSpPr>
        <p:spPr bwMode="auto">
          <a:xfrm>
            <a:off x="2216150" y="1109663"/>
            <a:ext cx="4637088" cy="4568825"/>
          </a:xfrm>
          <a:custGeom>
            <a:avLst/>
            <a:gdLst>
              <a:gd name="T0" fmla="*/ 2319338 w 2921"/>
              <a:gd name="T1" fmla="*/ 0 h 2878"/>
              <a:gd name="T2" fmla="*/ 0 w 2921"/>
              <a:gd name="T3" fmla="*/ 4568825 h 2878"/>
              <a:gd name="T4" fmla="*/ 4637088 w 2921"/>
              <a:gd name="T5" fmla="*/ 4568825 h 2878"/>
              <a:gd name="T6" fmla="*/ 2319338 w 2921"/>
              <a:gd name="T7" fmla="*/ 0 h 28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21" h="2878">
                <a:moveTo>
                  <a:pt x="1461" y="0"/>
                </a:moveTo>
                <a:lnTo>
                  <a:pt x="0" y="2878"/>
                </a:lnTo>
                <a:lnTo>
                  <a:pt x="2921" y="2878"/>
                </a:lnTo>
                <a:lnTo>
                  <a:pt x="1461" y="0"/>
                </a:lnTo>
                <a:close/>
              </a:path>
            </a:pathLst>
          </a:custGeom>
          <a:solidFill>
            <a:srgbClr val="001E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82" name="Freeform 17"/>
          <p:cNvSpPr>
            <a:spLocks/>
          </p:cNvSpPr>
          <p:nvPr/>
        </p:nvSpPr>
        <p:spPr bwMode="auto">
          <a:xfrm>
            <a:off x="2247900" y="1139825"/>
            <a:ext cx="4573588" cy="4506913"/>
          </a:xfrm>
          <a:custGeom>
            <a:avLst/>
            <a:gdLst>
              <a:gd name="T0" fmla="*/ 2287588 w 2881"/>
              <a:gd name="T1" fmla="*/ 0 h 2839"/>
              <a:gd name="T2" fmla="*/ 0 w 2881"/>
              <a:gd name="T3" fmla="*/ 4506913 h 2839"/>
              <a:gd name="T4" fmla="*/ 4573588 w 2881"/>
              <a:gd name="T5" fmla="*/ 4506913 h 2839"/>
              <a:gd name="T6" fmla="*/ 2287588 w 2881"/>
              <a:gd name="T7" fmla="*/ 0 h 28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1" h="2839">
                <a:moveTo>
                  <a:pt x="1441" y="0"/>
                </a:moveTo>
                <a:lnTo>
                  <a:pt x="0" y="2839"/>
                </a:lnTo>
                <a:lnTo>
                  <a:pt x="2881" y="2839"/>
                </a:lnTo>
                <a:lnTo>
                  <a:pt x="1441" y="0"/>
                </a:lnTo>
                <a:close/>
              </a:path>
            </a:pathLst>
          </a:custGeom>
          <a:solidFill>
            <a:srgbClr val="002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83" name="Freeform 18"/>
          <p:cNvSpPr>
            <a:spLocks/>
          </p:cNvSpPr>
          <p:nvPr/>
        </p:nvSpPr>
        <p:spPr bwMode="auto">
          <a:xfrm>
            <a:off x="2279650" y="1169988"/>
            <a:ext cx="4510088" cy="4446587"/>
          </a:xfrm>
          <a:custGeom>
            <a:avLst/>
            <a:gdLst>
              <a:gd name="T0" fmla="*/ 2255838 w 2841"/>
              <a:gd name="T1" fmla="*/ 0 h 2801"/>
              <a:gd name="T2" fmla="*/ 0 w 2841"/>
              <a:gd name="T3" fmla="*/ 4446587 h 2801"/>
              <a:gd name="T4" fmla="*/ 4510088 w 2841"/>
              <a:gd name="T5" fmla="*/ 4446587 h 2801"/>
              <a:gd name="T6" fmla="*/ 2255838 w 2841"/>
              <a:gd name="T7" fmla="*/ 0 h 280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41" h="2801">
                <a:moveTo>
                  <a:pt x="1421" y="0"/>
                </a:moveTo>
                <a:lnTo>
                  <a:pt x="0" y="2801"/>
                </a:lnTo>
                <a:lnTo>
                  <a:pt x="2841" y="2801"/>
                </a:lnTo>
                <a:lnTo>
                  <a:pt x="1421" y="0"/>
                </a:lnTo>
                <a:close/>
              </a:path>
            </a:pathLst>
          </a:custGeom>
          <a:solidFill>
            <a:srgbClr val="0022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84" name="Freeform 19"/>
          <p:cNvSpPr>
            <a:spLocks/>
          </p:cNvSpPr>
          <p:nvPr/>
        </p:nvSpPr>
        <p:spPr bwMode="auto">
          <a:xfrm>
            <a:off x="2309813" y="1201738"/>
            <a:ext cx="4449762" cy="4384675"/>
          </a:xfrm>
          <a:custGeom>
            <a:avLst/>
            <a:gdLst>
              <a:gd name="T0" fmla="*/ 2225675 w 2803"/>
              <a:gd name="T1" fmla="*/ 0 h 2762"/>
              <a:gd name="T2" fmla="*/ 0 w 2803"/>
              <a:gd name="T3" fmla="*/ 4384675 h 2762"/>
              <a:gd name="T4" fmla="*/ 4449762 w 2803"/>
              <a:gd name="T5" fmla="*/ 4384675 h 2762"/>
              <a:gd name="T6" fmla="*/ 2225675 w 2803"/>
              <a:gd name="T7" fmla="*/ 0 h 276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03" h="2762">
                <a:moveTo>
                  <a:pt x="1402" y="0"/>
                </a:moveTo>
                <a:lnTo>
                  <a:pt x="0" y="2762"/>
                </a:lnTo>
                <a:lnTo>
                  <a:pt x="2803" y="2762"/>
                </a:lnTo>
                <a:lnTo>
                  <a:pt x="1402" y="0"/>
                </a:lnTo>
                <a:close/>
              </a:path>
            </a:pathLst>
          </a:custGeom>
          <a:solidFill>
            <a:srgbClr val="002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85" name="Freeform 20"/>
          <p:cNvSpPr>
            <a:spLocks/>
          </p:cNvSpPr>
          <p:nvPr/>
        </p:nvSpPr>
        <p:spPr bwMode="auto">
          <a:xfrm>
            <a:off x="2341563" y="1231900"/>
            <a:ext cx="4386262" cy="4322763"/>
          </a:xfrm>
          <a:custGeom>
            <a:avLst/>
            <a:gdLst>
              <a:gd name="T0" fmla="*/ 2193925 w 2763"/>
              <a:gd name="T1" fmla="*/ 0 h 2723"/>
              <a:gd name="T2" fmla="*/ 0 w 2763"/>
              <a:gd name="T3" fmla="*/ 4322763 h 2723"/>
              <a:gd name="T4" fmla="*/ 4386262 w 2763"/>
              <a:gd name="T5" fmla="*/ 4322763 h 2723"/>
              <a:gd name="T6" fmla="*/ 2193925 w 2763"/>
              <a:gd name="T7" fmla="*/ 0 h 27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63" h="2723">
                <a:moveTo>
                  <a:pt x="1382" y="0"/>
                </a:moveTo>
                <a:lnTo>
                  <a:pt x="0" y="2723"/>
                </a:lnTo>
                <a:lnTo>
                  <a:pt x="2763" y="2723"/>
                </a:lnTo>
                <a:lnTo>
                  <a:pt x="1382" y="0"/>
                </a:lnTo>
                <a:close/>
              </a:path>
            </a:pathLst>
          </a:custGeom>
          <a:solidFill>
            <a:srgbClr val="002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86" name="Freeform 21"/>
          <p:cNvSpPr>
            <a:spLocks/>
          </p:cNvSpPr>
          <p:nvPr/>
        </p:nvSpPr>
        <p:spPr bwMode="auto">
          <a:xfrm>
            <a:off x="2373313" y="1262063"/>
            <a:ext cx="4324350" cy="4262437"/>
          </a:xfrm>
          <a:custGeom>
            <a:avLst/>
            <a:gdLst>
              <a:gd name="T0" fmla="*/ 2163763 w 2724"/>
              <a:gd name="T1" fmla="*/ 0 h 2685"/>
              <a:gd name="T2" fmla="*/ 0 w 2724"/>
              <a:gd name="T3" fmla="*/ 4262437 h 2685"/>
              <a:gd name="T4" fmla="*/ 4324350 w 2724"/>
              <a:gd name="T5" fmla="*/ 4262437 h 2685"/>
              <a:gd name="T6" fmla="*/ 2163763 w 2724"/>
              <a:gd name="T7" fmla="*/ 0 h 268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24" h="2685">
                <a:moveTo>
                  <a:pt x="1363" y="0"/>
                </a:moveTo>
                <a:lnTo>
                  <a:pt x="0" y="2685"/>
                </a:lnTo>
                <a:lnTo>
                  <a:pt x="2724" y="2685"/>
                </a:lnTo>
                <a:lnTo>
                  <a:pt x="1363" y="0"/>
                </a:lnTo>
                <a:close/>
              </a:path>
            </a:pathLst>
          </a:custGeom>
          <a:solidFill>
            <a:srgbClr val="0028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87" name="Freeform 22"/>
          <p:cNvSpPr>
            <a:spLocks/>
          </p:cNvSpPr>
          <p:nvPr/>
        </p:nvSpPr>
        <p:spPr bwMode="auto">
          <a:xfrm>
            <a:off x="2403475" y="1293813"/>
            <a:ext cx="4262438" cy="4198937"/>
          </a:xfrm>
          <a:custGeom>
            <a:avLst/>
            <a:gdLst>
              <a:gd name="T0" fmla="*/ 2132013 w 2685"/>
              <a:gd name="T1" fmla="*/ 0 h 2645"/>
              <a:gd name="T2" fmla="*/ 0 w 2685"/>
              <a:gd name="T3" fmla="*/ 4198937 h 2645"/>
              <a:gd name="T4" fmla="*/ 4262438 w 2685"/>
              <a:gd name="T5" fmla="*/ 4198937 h 2645"/>
              <a:gd name="T6" fmla="*/ 2132013 w 2685"/>
              <a:gd name="T7" fmla="*/ 0 h 26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85" h="2645">
                <a:moveTo>
                  <a:pt x="1343" y="0"/>
                </a:moveTo>
                <a:lnTo>
                  <a:pt x="0" y="2645"/>
                </a:lnTo>
                <a:lnTo>
                  <a:pt x="2685" y="2645"/>
                </a:lnTo>
                <a:lnTo>
                  <a:pt x="1343" y="0"/>
                </a:lnTo>
                <a:close/>
              </a:path>
            </a:pathLst>
          </a:custGeom>
          <a:solidFill>
            <a:srgbClr val="002A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88" name="Freeform 23"/>
          <p:cNvSpPr>
            <a:spLocks/>
          </p:cNvSpPr>
          <p:nvPr/>
        </p:nvSpPr>
        <p:spPr bwMode="auto">
          <a:xfrm>
            <a:off x="2435225" y="1323975"/>
            <a:ext cx="4198938" cy="4138613"/>
          </a:xfrm>
          <a:custGeom>
            <a:avLst/>
            <a:gdLst>
              <a:gd name="T0" fmla="*/ 2100263 w 2645"/>
              <a:gd name="T1" fmla="*/ 0 h 2607"/>
              <a:gd name="T2" fmla="*/ 0 w 2645"/>
              <a:gd name="T3" fmla="*/ 4138613 h 2607"/>
              <a:gd name="T4" fmla="*/ 4198938 w 2645"/>
              <a:gd name="T5" fmla="*/ 4138613 h 2607"/>
              <a:gd name="T6" fmla="*/ 2100263 w 2645"/>
              <a:gd name="T7" fmla="*/ 0 h 260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45" h="2607">
                <a:moveTo>
                  <a:pt x="1323" y="0"/>
                </a:moveTo>
                <a:lnTo>
                  <a:pt x="0" y="2607"/>
                </a:lnTo>
                <a:lnTo>
                  <a:pt x="2645" y="2607"/>
                </a:lnTo>
                <a:lnTo>
                  <a:pt x="1323" y="0"/>
                </a:lnTo>
                <a:close/>
              </a:path>
            </a:pathLst>
          </a:custGeom>
          <a:solidFill>
            <a:srgbClr val="002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89" name="Freeform 24"/>
          <p:cNvSpPr>
            <a:spLocks/>
          </p:cNvSpPr>
          <p:nvPr/>
        </p:nvSpPr>
        <p:spPr bwMode="auto">
          <a:xfrm>
            <a:off x="2466975" y="1354138"/>
            <a:ext cx="4137025" cy="4078287"/>
          </a:xfrm>
          <a:custGeom>
            <a:avLst/>
            <a:gdLst>
              <a:gd name="T0" fmla="*/ 2070100 w 2606"/>
              <a:gd name="T1" fmla="*/ 0 h 2569"/>
              <a:gd name="T2" fmla="*/ 0 w 2606"/>
              <a:gd name="T3" fmla="*/ 4078287 h 2569"/>
              <a:gd name="T4" fmla="*/ 4137025 w 2606"/>
              <a:gd name="T5" fmla="*/ 4078287 h 2569"/>
              <a:gd name="T6" fmla="*/ 2070100 w 2606"/>
              <a:gd name="T7" fmla="*/ 0 h 25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6" h="2569">
                <a:moveTo>
                  <a:pt x="1304" y="0"/>
                </a:moveTo>
                <a:lnTo>
                  <a:pt x="0" y="2569"/>
                </a:lnTo>
                <a:lnTo>
                  <a:pt x="2606" y="2569"/>
                </a:lnTo>
                <a:lnTo>
                  <a:pt x="1304" y="0"/>
                </a:lnTo>
                <a:close/>
              </a:path>
            </a:pathLst>
          </a:custGeom>
          <a:solidFill>
            <a:srgbClr val="002E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90" name="Freeform 25"/>
          <p:cNvSpPr>
            <a:spLocks/>
          </p:cNvSpPr>
          <p:nvPr/>
        </p:nvSpPr>
        <p:spPr bwMode="auto">
          <a:xfrm>
            <a:off x="2497138" y="1385888"/>
            <a:ext cx="4075112" cy="4014787"/>
          </a:xfrm>
          <a:custGeom>
            <a:avLst/>
            <a:gdLst>
              <a:gd name="T0" fmla="*/ 2038350 w 2567"/>
              <a:gd name="T1" fmla="*/ 0 h 2529"/>
              <a:gd name="T2" fmla="*/ 0 w 2567"/>
              <a:gd name="T3" fmla="*/ 4014787 h 2529"/>
              <a:gd name="T4" fmla="*/ 4075112 w 2567"/>
              <a:gd name="T5" fmla="*/ 4014787 h 2529"/>
              <a:gd name="T6" fmla="*/ 2038350 w 2567"/>
              <a:gd name="T7" fmla="*/ 0 h 25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67" h="2529">
                <a:moveTo>
                  <a:pt x="1284" y="0"/>
                </a:moveTo>
                <a:lnTo>
                  <a:pt x="0" y="2529"/>
                </a:lnTo>
                <a:lnTo>
                  <a:pt x="2567" y="2529"/>
                </a:lnTo>
                <a:lnTo>
                  <a:pt x="1284" y="0"/>
                </a:lnTo>
                <a:close/>
              </a:path>
            </a:pathLst>
          </a:custGeom>
          <a:solidFill>
            <a:srgbClr val="003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91" name="Freeform 26"/>
          <p:cNvSpPr>
            <a:spLocks/>
          </p:cNvSpPr>
          <p:nvPr/>
        </p:nvSpPr>
        <p:spPr bwMode="auto">
          <a:xfrm>
            <a:off x="2528888" y="1416050"/>
            <a:ext cx="4011612" cy="3954463"/>
          </a:xfrm>
          <a:custGeom>
            <a:avLst/>
            <a:gdLst>
              <a:gd name="T0" fmla="*/ 2006600 w 2527"/>
              <a:gd name="T1" fmla="*/ 0 h 2491"/>
              <a:gd name="T2" fmla="*/ 0 w 2527"/>
              <a:gd name="T3" fmla="*/ 3954463 h 2491"/>
              <a:gd name="T4" fmla="*/ 4011612 w 2527"/>
              <a:gd name="T5" fmla="*/ 3954463 h 2491"/>
              <a:gd name="T6" fmla="*/ 2006600 w 2527"/>
              <a:gd name="T7" fmla="*/ 0 h 24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27" h="2491">
                <a:moveTo>
                  <a:pt x="1264" y="0"/>
                </a:moveTo>
                <a:lnTo>
                  <a:pt x="0" y="2491"/>
                </a:lnTo>
                <a:lnTo>
                  <a:pt x="2527" y="2491"/>
                </a:lnTo>
                <a:lnTo>
                  <a:pt x="1264" y="0"/>
                </a:lnTo>
                <a:close/>
              </a:path>
            </a:pathLst>
          </a:custGeom>
          <a:solidFill>
            <a:srgbClr val="0032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92" name="Freeform 27"/>
          <p:cNvSpPr>
            <a:spLocks/>
          </p:cNvSpPr>
          <p:nvPr/>
        </p:nvSpPr>
        <p:spPr bwMode="auto">
          <a:xfrm>
            <a:off x="2559050" y="1447800"/>
            <a:ext cx="3951288" cy="3892550"/>
          </a:xfrm>
          <a:custGeom>
            <a:avLst/>
            <a:gdLst>
              <a:gd name="T0" fmla="*/ 1976438 w 2489"/>
              <a:gd name="T1" fmla="*/ 0 h 2452"/>
              <a:gd name="T2" fmla="*/ 0 w 2489"/>
              <a:gd name="T3" fmla="*/ 3892550 h 2452"/>
              <a:gd name="T4" fmla="*/ 3951288 w 2489"/>
              <a:gd name="T5" fmla="*/ 3892550 h 2452"/>
              <a:gd name="T6" fmla="*/ 1976438 w 2489"/>
              <a:gd name="T7" fmla="*/ 0 h 24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89" h="2452">
                <a:moveTo>
                  <a:pt x="1245" y="0"/>
                </a:moveTo>
                <a:lnTo>
                  <a:pt x="0" y="2452"/>
                </a:lnTo>
                <a:lnTo>
                  <a:pt x="2489" y="2452"/>
                </a:lnTo>
                <a:lnTo>
                  <a:pt x="1245" y="0"/>
                </a:lnTo>
                <a:close/>
              </a:path>
            </a:pathLst>
          </a:custGeom>
          <a:solidFill>
            <a:srgbClr val="003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93" name="Freeform 28"/>
          <p:cNvSpPr>
            <a:spLocks/>
          </p:cNvSpPr>
          <p:nvPr/>
        </p:nvSpPr>
        <p:spPr bwMode="auto">
          <a:xfrm>
            <a:off x="2590800" y="1477963"/>
            <a:ext cx="3887788" cy="3830637"/>
          </a:xfrm>
          <a:custGeom>
            <a:avLst/>
            <a:gdLst>
              <a:gd name="T0" fmla="*/ 1944688 w 2449"/>
              <a:gd name="T1" fmla="*/ 0 h 2413"/>
              <a:gd name="T2" fmla="*/ 0 w 2449"/>
              <a:gd name="T3" fmla="*/ 3830637 h 2413"/>
              <a:gd name="T4" fmla="*/ 3887788 w 2449"/>
              <a:gd name="T5" fmla="*/ 3830637 h 2413"/>
              <a:gd name="T6" fmla="*/ 1944688 w 2449"/>
              <a:gd name="T7" fmla="*/ 0 h 24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49" h="2413">
                <a:moveTo>
                  <a:pt x="1225" y="0"/>
                </a:moveTo>
                <a:lnTo>
                  <a:pt x="0" y="2413"/>
                </a:lnTo>
                <a:lnTo>
                  <a:pt x="2449" y="2413"/>
                </a:lnTo>
                <a:lnTo>
                  <a:pt x="1225" y="0"/>
                </a:lnTo>
                <a:close/>
              </a:path>
            </a:pathLst>
          </a:custGeom>
          <a:solidFill>
            <a:srgbClr val="003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94" name="Freeform 29"/>
          <p:cNvSpPr>
            <a:spLocks/>
          </p:cNvSpPr>
          <p:nvPr/>
        </p:nvSpPr>
        <p:spPr bwMode="auto">
          <a:xfrm>
            <a:off x="2622550" y="1508125"/>
            <a:ext cx="3825875" cy="3770313"/>
          </a:xfrm>
          <a:custGeom>
            <a:avLst/>
            <a:gdLst>
              <a:gd name="T0" fmla="*/ 1914525 w 2410"/>
              <a:gd name="T1" fmla="*/ 0 h 2375"/>
              <a:gd name="T2" fmla="*/ 0 w 2410"/>
              <a:gd name="T3" fmla="*/ 3770313 h 2375"/>
              <a:gd name="T4" fmla="*/ 3825875 w 2410"/>
              <a:gd name="T5" fmla="*/ 3770313 h 2375"/>
              <a:gd name="T6" fmla="*/ 1914525 w 2410"/>
              <a:gd name="T7" fmla="*/ 0 h 237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10" h="2375">
                <a:moveTo>
                  <a:pt x="1206" y="0"/>
                </a:moveTo>
                <a:lnTo>
                  <a:pt x="0" y="2375"/>
                </a:lnTo>
                <a:lnTo>
                  <a:pt x="2410" y="2375"/>
                </a:lnTo>
                <a:lnTo>
                  <a:pt x="1206" y="0"/>
                </a:lnTo>
                <a:close/>
              </a:path>
            </a:pathLst>
          </a:custGeom>
          <a:solidFill>
            <a:srgbClr val="0038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95" name="Freeform 30"/>
          <p:cNvSpPr>
            <a:spLocks/>
          </p:cNvSpPr>
          <p:nvPr/>
        </p:nvSpPr>
        <p:spPr bwMode="auto">
          <a:xfrm>
            <a:off x="2652713" y="1539875"/>
            <a:ext cx="3763962" cy="3708400"/>
          </a:xfrm>
          <a:custGeom>
            <a:avLst/>
            <a:gdLst>
              <a:gd name="T0" fmla="*/ 1882775 w 2371"/>
              <a:gd name="T1" fmla="*/ 0 h 2336"/>
              <a:gd name="T2" fmla="*/ 0 w 2371"/>
              <a:gd name="T3" fmla="*/ 3708400 h 2336"/>
              <a:gd name="T4" fmla="*/ 3763962 w 2371"/>
              <a:gd name="T5" fmla="*/ 3708400 h 2336"/>
              <a:gd name="T6" fmla="*/ 1882775 w 2371"/>
              <a:gd name="T7" fmla="*/ 0 h 23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71" h="2336">
                <a:moveTo>
                  <a:pt x="1186" y="0"/>
                </a:moveTo>
                <a:lnTo>
                  <a:pt x="0" y="2336"/>
                </a:lnTo>
                <a:lnTo>
                  <a:pt x="2371" y="2336"/>
                </a:lnTo>
                <a:lnTo>
                  <a:pt x="1186" y="0"/>
                </a:lnTo>
                <a:close/>
              </a:path>
            </a:pathLst>
          </a:custGeom>
          <a:solidFill>
            <a:srgbClr val="003A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96" name="Freeform 31"/>
          <p:cNvSpPr>
            <a:spLocks/>
          </p:cNvSpPr>
          <p:nvPr/>
        </p:nvSpPr>
        <p:spPr bwMode="auto">
          <a:xfrm>
            <a:off x="2684463" y="1570038"/>
            <a:ext cx="3700462" cy="3646487"/>
          </a:xfrm>
          <a:custGeom>
            <a:avLst/>
            <a:gdLst>
              <a:gd name="T0" fmla="*/ 1851025 w 2331"/>
              <a:gd name="T1" fmla="*/ 0 h 2297"/>
              <a:gd name="T2" fmla="*/ 0 w 2331"/>
              <a:gd name="T3" fmla="*/ 3646487 h 2297"/>
              <a:gd name="T4" fmla="*/ 3700462 w 2331"/>
              <a:gd name="T5" fmla="*/ 3646487 h 2297"/>
              <a:gd name="T6" fmla="*/ 1851025 w 2331"/>
              <a:gd name="T7" fmla="*/ 0 h 229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31" h="2297">
                <a:moveTo>
                  <a:pt x="1166" y="0"/>
                </a:moveTo>
                <a:lnTo>
                  <a:pt x="0" y="2297"/>
                </a:lnTo>
                <a:lnTo>
                  <a:pt x="2331" y="2297"/>
                </a:lnTo>
                <a:lnTo>
                  <a:pt x="1166" y="0"/>
                </a:lnTo>
                <a:close/>
              </a:path>
            </a:pathLst>
          </a:custGeom>
          <a:solidFill>
            <a:srgbClr val="003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97" name="Freeform 32"/>
          <p:cNvSpPr>
            <a:spLocks/>
          </p:cNvSpPr>
          <p:nvPr/>
        </p:nvSpPr>
        <p:spPr bwMode="auto">
          <a:xfrm>
            <a:off x="2716213" y="1600200"/>
            <a:ext cx="3638550" cy="3586163"/>
          </a:xfrm>
          <a:custGeom>
            <a:avLst/>
            <a:gdLst>
              <a:gd name="T0" fmla="*/ 1820863 w 2292"/>
              <a:gd name="T1" fmla="*/ 0 h 2259"/>
              <a:gd name="T2" fmla="*/ 0 w 2292"/>
              <a:gd name="T3" fmla="*/ 3586163 h 2259"/>
              <a:gd name="T4" fmla="*/ 3638550 w 2292"/>
              <a:gd name="T5" fmla="*/ 3586163 h 2259"/>
              <a:gd name="T6" fmla="*/ 1820863 w 2292"/>
              <a:gd name="T7" fmla="*/ 0 h 22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92" h="2259">
                <a:moveTo>
                  <a:pt x="1147" y="0"/>
                </a:moveTo>
                <a:lnTo>
                  <a:pt x="0" y="2259"/>
                </a:lnTo>
                <a:lnTo>
                  <a:pt x="2292" y="2259"/>
                </a:lnTo>
                <a:lnTo>
                  <a:pt x="1147" y="0"/>
                </a:lnTo>
                <a:close/>
              </a:path>
            </a:pathLst>
          </a:custGeom>
          <a:solidFill>
            <a:srgbClr val="003E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98" name="Freeform 33"/>
          <p:cNvSpPr>
            <a:spLocks/>
          </p:cNvSpPr>
          <p:nvPr/>
        </p:nvSpPr>
        <p:spPr bwMode="auto">
          <a:xfrm>
            <a:off x="2746375" y="1631950"/>
            <a:ext cx="3576638" cy="3524250"/>
          </a:xfrm>
          <a:custGeom>
            <a:avLst/>
            <a:gdLst>
              <a:gd name="T0" fmla="*/ 1789113 w 2253"/>
              <a:gd name="T1" fmla="*/ 0 h 2220"/>
              <a:gd name="T2" fmla="*/ 0 w 2253"/>
              <a:gd name="T3" fmla="*/ 3524250 h 2220"/>
              <a:gd name="T4" fmla="*/ 3576638 w 2253"/>
              <a:gd name="T5" fmla="*/ 3524250 h 2220"/>
              <a:gd name="T6" fmla="*/ 1789113 w 2253"/>
              <a:gd name="T7" fmla="*/ 0 h 22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53" h="2220">
                <a:moveTo>
                  <a:pt x="1127" y="0"/>
                </a:moveTo>
                <a:lnTo>
                  <a:pt x="0" y="2220"/>
                </a:lnTo>
                <a:lnTo>
                  <a:pt x="2253" y="2220"/>
                </a:lnTo>
                <a:lnTo>
                  <a:pt x="1127" y="0"/>
                </a:lnTo>
                <a:close/>
              </a:path>
            </a:pathLst>
          </a:custGeom>
          <a:solidFill>
            <a:srgbClr val="004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199" name="Freeform 34"/>
          <p:cNvSpPr>
            <a:spLocks/>
          </p:cNvSpPr>
          <p:nvPr/>
        </p:nvSpPr>
        <p:spPr bwMode="auto">
          <a:xfrm>
            <a:off x="2778125" y="1662113"/>
            <a:ext cx="3513138" cy="3462337"/>
          </a:xfrm>
          <a:custGeom>
            <a:avLst/>
            <a:gdLst>
              <a:gd name="T0" fmla="*/ 1757363 w 2213"/>
              <a:gd name="T1" fmla="*/ 0 h 2181"/>
              <a:gd name="T2" fmla="*/ 0 w 2213"/>
              <a:gd name="T3" fmla="*/ 3462337 h 2181"/>
              <a:gd name="T4" fmla="*/ 3513138 w 2213"/>
              <a:gd name="T5" fmla="*/ 3462337 h 2181"/>
              <a:gd name="T6" fmla="*/ 1757363 w 2213"/>
              <a:gd name="T7" fmla="*/ 0 h 21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13" h="2181">
                <a:moveTo>
                  <a:pt x="1107" y="0"/>
                </a:moveTo>
                <a:lnTo>
                  <a:pt x="0" y="2181"/>
                </a:lnTo>
                <a:lnTo>
                  <a:pt x="2213" y="2181"/>
                </a:lnTo>
                <a:lnTo>
                  <a:pt x="1107" y="0"/>
                </a:lnTo>
                <a:close/>
              </a:path>
            </a:pathLst>
          </a:custGeom>
          <a:solidFill>
            <a:srgbClr val="0042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00" name="Freeform 35"/>
          <p:cNvSpPr>
            <a:spLocks/>
          </p:cNvSpPr>
          <p:nvPr/>
        </p:nvSpPr>
        <p:spPr bwMode="auto">
          <a:xfrm>
            <a:off x="2809875" y="1692275"/>
            <a:ext cx="3451225" cy="3402013"/>
          </a:xfrm>
          <a:custGeom>
            <a:avLst/>
            <a:gdLst>
              <a:gd name="T0" fmla="*/ 1727200 w 2174"/>
              <a:gd name="T1" fmla="*/ 0 h 2143"/>
              <a:gd name="T2" fmla="*/ 0 w 2174"/>
              <a:gd name="T3" fmla="*/ 3402013 h 2143"/>
              <a:gd name="T4" fmla="*/ 3451225 w 2174"/>
              <a:gd name="T5" fmla="*/ 3402013 h 2143"/>
              <a:gd name="T6" fmla="*/ 1727200 w 2174"/>
              <a:gd name="T7" fmla="*/ 0 h 21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74" h="2143">
                <a:moveTo>
                  <a:pt x="1088" y="0"/>
                </a:moveTo>
                <a:lnTo>
                  <a:pt x="0" y="2143"/>
                </a:lnTo>
                <a:lnTo>
                  <a:pt x="2174" y="2143"/>
                </a:lnTo>
                <a:lnTo>
                  <a:pt x="1088" y="0"/>
                </a:lnTo>
                <a:close/>
              </a:path>
            </a:pathLst>
          </a:custGeom>
          <a:solidFill>
            <a:srgbClr val="004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01" name="Freeform 36"/>
          <p:cNvSpPr>
            <a:spLocks/>
          </p:cNvSpPr>
          <p:nvPr/>
        </p:nvSpPr>
        <p:spPr bwMode="auto">
          <a:xfrm>
            <a:off x="2840038" y="1724025"/>
            <a:ext cx="3389312" cy="3340100"/>
          </a:xfrm>
          <a:custGeom>
            <a:avLst/>
            <a:gdLst>
              <a:gd name="T0" fmla="*/ 1695450 w 2135"/>
              <a:gd name="T1" fmla="*/ 0 h 2104"/>
              <a:gd name="T2" fmla="*/ 0 w 2135"/>
              <a:gd name="T3" fmla="*/ 3340100 h 2104"/>
              <a:gd name="T4" fmla="*/ 3389312 w 2135"/>
              <a:gd name="T5" fmla="*/ 3340100 h 2104"/>
              <a:gd name="T6" fmla="*/ 1695450 w 2135"/>
              <a:gd name="T7" fmla="*/ 0 h 210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5" h="2104">
                <a:moveTo>
                  <a:pt x="1068" y="0"/>
                </a:moveTo>
                <a:lnTo>
                  <a:pt x="0" y="2104"/>
                </a:lnTo>
                <a:lnTo>
                  <a:pt x="2135" y="2104"/>
                </a:lnTo>
                <a:lnTo>
                  <a:pt x="1068" y="0"/>
                </a:lnTo>
                <a:close/>
              </a:path>
            </a:pathLst>
          </a:custGeom>
          <a:solidFill>
            <a:srgbClr val="004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02" name="Freeform 37"/>
          <p:cNvSpPr>
            <a:spLocks/>
          </p:cNvSpPr>
          <p:nvPr/>
        </p:nvSpPr>
        <p:spPr bwMode="auto">
          <a:xfrm>
            <a:off x="2871788" y="1754188"/>
            <a:ext cx="3325812" cy="3278187"/>
          </a:xfrm>
          <a:custGeom>
            <a:avLst/>
            <a:gdLst>
              <a:gd name="T0" fmla="*/ 1663700 w 2095"/>
              <a:gd name="T1" fmla="*/ 0 h 2065"/>
              <a:gd name="T2" fmla="*/ 0 w 2095"/>
              <a:gd name="T3" fmla="*/ 3278187 h 2065"/>
              <a:gd name="T4" fmla="*/ 3325812 w 2095"/>
              <a:gd name="T5" fmla="*/ 3278187 h 2065"/>
              <a:gd name="T6" fmla="*/ 1663700 w 2095"/>
              <a:gd name="T7" fmla="*/ 0 h 20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95" h="2065">
                <a:moveTo>
                  <a:pt x="1048" y="0"/>
                </a:moveTo>
                <a:lnTo>
                  <a:pt x="0" y="2065"/>
                </a:lnTo>
                <a:lnTo>
                  <a:pt x="2095" y="2065"/>
                </a:lnTo>
                <a:lnTo>
                  <a:pt x="1048" y="0"/>
                </a:lnTo>
                <a:close/>
              </a:path>
            </a:pathLst>
          </a:custGeom>
          <a:solidFill>
            <a:srgbClr val="0048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03" name="Freeform 38"/>
          <p:cNvSpPr>
            <a:spLocks/>
          </p:cNvSpPr>
          <p:nvPr/>
        </p:nvSpPr>
        <p:spPr bwMode="auto">
          <a:xfrm>
            <a:off x="2903538" y="1784350"/>
            <a:ext cx="3263900" cy="3217863"/>
          </a:xfrm>
          <a:custGeom>
            <a:avLst/>
            <a:gdLst>
              <a:gd name="T0" fmla="*/ 1633538 w 2056"/>
              <a:gd name="T1" fmla="*/ 0 h 2027"/>
              <a:gd name="T2" fmla="*/ 0 w 2056"/>
              <a:gd name="T3" fmla="*/ 3217863 h 2027"/>
              <a:gd name="T4" fmla="*/ 3263900 w 2056"/>
              <a:gd name="T5" fmla="*/ 3217863 h 2027"/>
              <a:gd name="T6" fmla="*/ 1633538 w 2056"/>
              <a:gd name="T7" fmla="*/ 0 h 20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56" h="2027">
                <a:moveTo>
                  <a:pt x="1029" y="0"/>
                </a:moveTo>
                <a:lnTo>
                  <a:pt x="0" y="2027"/>
                </a:lnTo>
                <a:lnTo>
                  <a:pt x="2056" y="2027"/>
                </a:lnTo>
                <a:lnTo>
                  <a:pt x="1029" y="0"/>
                </a:lnTo>
                <a:close/>
              </a:path>
            </a:pathLst>
          </a:custGeom>
          <a:solidFill>
            <a:srgbClr val="004A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04" name="Freeform 39"/>
          <p:cNvSpPr>
            <a:spLocks/>
          </p:cNvSpPr>
          <p:nvPr/>
        </p:nvSpPr>
        <p:spPr bwMode="auto">
          <a:xfrm>
            <a:off x="2933700" y="1816100"/>
            <a:ext cx="3201988" cy="3155950"/>
          </a:xfrm>
          <a:custGeom>
            <a:avLst/>
            <a:gdLst>
              <a:gd name="T0" fmla="*/ 1601788 w 2017"/>
              <a:gd name="T1" fmla="*/ 0 h 1988"/>
              <a:gd name="T2" fmla="*/ 0 w 2017"/>
              <a:gd name="T3" fmla="*/ 3155950 h 1988"/>
              <a:gd name="T4" fmla="*/ 3201988 w 2017"/>
              <a:gd name="T5" fmla="*/ 3155950 h 1988"/>
              <a:gd name="T6" fmla="*/ 1601788 w 2017"/>
              <a:gd name="T7" fmla="*/ 0 h 19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17" h="1988">
                <a:moveTo>
                  <a:pt x="1009" y="0"/>
                </a:moveTo>
                <a:lnTo>
                  <a:pt x="0" y="1988"/>
                </a:lnTo>
                <a:lnTo>
                  <a:pt x="2017" y="1988"/>
                </a:lnTo>
                <a:lnTo>
                  <a:pt x="1009" y="0"/>
                </a:lnTo>
                <a:close/>
              </a:path>
            </a:pathLst>
          </a:custGeom>
          <a:solidFill>
            <a:srgbClr val="004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05" name="Freeform 40"/>
          <p:cNvSpPr>
            <a:spLocks/>
          </p:cNvSpPr>
          <p:nvPr/>
        </p:nvSpPr>
        <p:spPr bwMode="auto">
          <a:xfrm>
            <a:off x="2965450" y="1846263"/>
            <a:ext cx="3140075" cy="3094037"/>
          </a:xfrm>
          <a:custGeom>
            <a:avLst/>
            <a:gdLst>
              <a:gd name="T0" fmla="*/ 1571625 w 1978"/>
              <a:gd name="T1" fmla="*/ 0 h 1949"/>
              <a:gd name="T2" fmla="*/ 0 w 1978"/>
              <a:gd name="T3" fmla="*/ 3094037 h 1949"/>
              <a:gd name="T4" fmla="*/ 3140075 w 1978"/>
              <a:gd name="T5" fmla="*/ 3094037 h 1949"/>
              <a:gd name="T6" fmla="*/ 1571625 w 1978"/>
              <a:gd name="T7" fmla="*/ 0 h 19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78" h="1949">
                <a:moveTo>
                  <a:pt x="990" y="0"/>
                </a:moveTo>
                <a:lnTo>
                  <a:pt x="0" y="1949"/>
                </a:lnTo>
                <a:lnTo>
                  <a:pt x="1978" y="1949"/>
                </a:lnTo>
                <a:lnTo>
                  <a:pt x="990" y="0"/>
                </a:lnTo>
                <a:close/>
              </a:path>
            </a:pathLst>
          </a:custGeom>
          <a:solidFill>
            <a:srgbClr val="004E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06" name="Freeform 41"/>
          <p:cNvSpPr>
            <a:spLocks/>
          </p:cNvSpPr>
          <p:nvPr/>
        </p:nvSpPr>
        <p:spPr bwMode="auto">
          <a:xfrm>
            <a:off x="2995613" y="1878013"/>
            <a:ext cx="3078162" cy="3032125"/>
          </a:xfrm>
          <a:custGeom>
            <a:avLst/>
            <a:gdLst>
              <a:gd name="T0" fmla="*/ 1539875 w 1939"/>
              <a:gd name="T1" fmla="*/ 0 h 1910"/>
              <a:gd name="T2" fmla="*/ 0 w 1939"/>
              <a:gd name="T3" fmla="*/ 3032125 h 1910"/>
              <a:gd name="T4" fmla="*/ 3078162 w 1939"/>
              <a:gd name="T5" fmla="*/ 3032125 h 1910"/>
              <a:gd name="T6" fmla="*/ 1539875 w 1939"/>
              <a:gd name="T7" fmla="*/ 0 h 19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39" h="1910">
                <a:moveTo>
                  <a:pt x="970" y="0"/>
                </a:moveTo>
                <a:lnTo>
                  <a:pt x="0" y="1910"/>
                </a:lnTo>
                <a:lnTo>
                  <a:pt x="1939" y="1910"/>
                </a:lnTo>
                <a:lnTo>
                  <a:pt x="970" y="0"/>
                </a:lnTo>
                <a:close/>
              </a:path>
            </a:pathLst>
          </a:custGeom>
          <a:solidFill>
            <a:srgbClr val="005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07" name="Freeform 42"/>
          <p:cNvSpPr>
            <a:spLocks/>
          </p:cNvSpPr>
          <p:nvPr/>
        </p:nvSpPr>
        <p:spPr bwMode="auto">
          <a:xfrm>
            <a:off x="3027363" y="1908175"/>
            <a:ext cx="3014662" cy="2971800"/>
          </a:xfrm>
          <a:custGeom>
            <a:avLst/>
            <a:gdLst>
              <a:gd name="T0" fmla="*/ 1508125 w 1899"/>
              <a:gd name="T1" fmla="*/ 0 h 1872"/>
              <a:gd name="T2" fmla="*/ 0 w 1899"/>
              <a:gd name="T3" fmla="*/ 2971800 h 1872"/>
              <a:gd name="T4" fmla="*/ 3014662 w 1899"/>
              <a:gd name="T5" fmla="*/ 2971800 h 1872"/>
              <a:gd name="T6" fmla="*/ 1508125 w 1899"/>
              <a:gd name="T7" fmla="*/ 0 h 18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99" h="1872">
                <a:moveTo>
                  <a:pt x="950" y="0"/>
                </a:moveTo>
                <a:lnTo>
                  <a:pt x="0" y="1872"/>
                </a:lnTo>
                <a:lnTo>
                  <a:pt x="1899" y="1872"/>
                </a:lnTo>
                <a:lnTo>
                  <a:pt x="950" y="0"/>
                </a:lnTo>
                <a:close/>
              </a:path>
            </a:pathLst>
          </a:custGeom>
          <a:solidFill>
            <a:srgbClr val="0052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08" name="Freeform 43"/>
          <p:cNvSpPr>
            <a:spLocks/>
          </p:cNvSpPr>
          <p:nvPr/>
        </p:nvSpPr>
        <p:spPr bwMode="auto">
          <a:xfrm>
            <a:off x="3059113" y="1938338"/>
            <a:ext cx="2952750" cy="2909887"/>
          </a:xfrm>
          <a:custGeom>
            <a:avLst/>
            <a:gdLst>
              <a:gd name="T0" fmla="*/ 1477963 w 1860"/>
              <a:gd name="T1" fmla="*/ 0 h 1833"/>
              <a:gd name="T2" fmla="*/ 0 w 1860"/>
              <a:gd name="T3" fmla="*/ 2909887 h 1833"/>
              <a:gd name="T4" fmla="*/ 2952750 w 1860"/>
              <a:gd name="T5" fmla="*/ 2909887 h 1833"/>
              <a:gd name="T6" fmla="*/ 1477963 w 1860"/>
              <a:gd name="T7" fmla="*/ 0 h 18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60" h="1833">
                <a:moveTo>
                  <a:pt x="931" y="0"/>
                </a:moveTo>
                <a:lnTo>
                  <a:pt x="0" y="1833"/>
                </a:lnTo>
                <a:lnTo>
                  <a:pt x="1860" y="1833"/>
                </a:lnTo>
                <a:lnTo>
                  <a:pt x="931" y="0"/>
                </a:lnTo>
                <a:close/>
              </a:path>
            </a:pathLst>
          </a:custGeom>
          <a:solidFill>
            <a:srgbClr val="005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09" name="Freeform 44"/>
          <p:cNvSpPr>
            <a:spLocks/>
          </p:cNvSpPr>
          <p:nvPr/>
        </p:nvSpPr>
        <p:spPr bwMode="auto">
          <a:xfrm>
            <a:off x="3089275" y="1970088"/>
            <a:ext cx="2890838" cy="2847975"/>
          </a:xfrm>
          <a:custGeom>
            <a:avLst/>
            <a:gdLst>
              <a:gd name="T0" fmla="*/ 1446213 w 1821"/>
              <a:gd name="T1" fmla="*/ 0 h 1794"/>
              <a:gd name="T2" fmla="*/ 0 w 1821"/>
              <a:gd name="T3" fmla="*/ 2847975 h 1794"/>
              <a:gd name="T4" fmla="*/ 2890838 w 1821"/>
              <a:gd name="T5" fmla="*/ 2847975 h 1794"/>
              <a:gd name="T6" fmla="*/ 1446213 w 1821"/>
              <a:gd name="T7" fmla="*/ 0 h 17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21" h="1794">
                <a:moveTo>
                  <a:pt x="911" y="0"/>
                </a:moveTo>
                <a:lnTo>
                  <a:pt x="0" y="1794"/>
                </a:lnTo>
                <a:lnTo>
                  <a:pt x="1821" y="1794"/>
                </a:lnTo>
                <a:lnTo>
                  <a:pt x="911" y="0"/>
                </a:lnTo>
                <a:close/>
              </a:path>
            </a:pathLst>
          </a:custGeom>
          <a:solidFill>
            <a:srgbClr val="005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10" name="Freeform 45"/>
          <p:cNvSpPr>
            <a:spLocks/>
          </p:cNvSpPr>
          <p:nvPr/>
        </p:nvSpPr>
        <p:spPr bwMode="auto">
          <a:xfrm>
            <a:off x="3121025" y="2000250"/>
            <a:ext cx="2827338" cy="2787650"/>
          </a:xfrm>
          <a:custGeom>
            <a:avLst/>
            <a:gdLst>
              <a:gd name="T0" fmla="*/ 1414463 w 1781"/>
              <a:gd name="T1" fmla="*/ 0 h 1756"/>
              <a:gd name="T2" fmla="*/ 0 w 1781"/>
              <a:gd name="T3" fmla="*/ 2787650 h 1756"/>
              <a:gd name="T4" fmla="*/ 2827338 w 1781"/>
              <a:gd name="T5" fmla="*/ 2787650 h 1756"/>
              <a:gd name="T6" fmla="*/ 1414463 w 1781"/>
              <a:gd name="T7" fmla="*/ 0 h 175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81" h="1756">
                <a:moveTo>
                  <a:pt x="891" y="0"/>
                </a:moveTo>
                <a:lnTo>
                  <a:pt x="0" y="1756"/>
                </a:lnTo>
                <a:lnTo>
                  <a:pt x="1781" y="1756"/>
                </a:lnTo>
                <a:lnTo>
                  <a:pt x="891" y="0"/>
                </a:lnTo>
                <a:close/>
              </a:path>
            </a:pathLst>
          </a:custGeom>
          <a:solidFill>
            <a:srgbClr val="0058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11" name="Freeform 46"/>
          <p:cNvSpPr>
            <a:spLocks/>
          </p:cNvSpPr>
          <p:nvPr/>
        </p:nvSpPr>
        <p:spPr bwMode="auto">
          <a:xfrm>
            <a:off x="3152775" y="2030413"/>
            <a:ext cx="2765425" cy="2725737"/>
          </a:xfrm>
          <a:custGeom>
            <a:avLst/>
            <a:gdLst>
              <a:gd name="T0" fmla="*/ 1384300 w 1742"/>
              <a:gd name="T1" fmla="*/ 0 h 1717"/>
              <a:gd name="T2" fmla="*/ 0 w 1742"/>
              <a:gd name="T3" fmla="*/ 2725737 h 1717"/>
              <a:gd name="T4" fmla="*/ 2765425 w 1742"/>
              <a:gd name="T5" fmla="*/ 2725737 h 1717"/>
              <a:gd name="T6" fmla="*/ 1384300 w 1742"/>
              <a:gd name="T7" fmla="*/ 0 h 17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42" h="1717">
                <a:moveTo>
                  <a:pt x="872" y="0"/>
                </a:moveTo>
                <a:lnTo>
                  <a:pt x="0" y="1717"/>
                </a:lnTo>
                <a:lnTo>
                  <a:pt x="1742" y="1717"/>
                </a:lnTo>
                <a:lnTo>
                  <a:pt x="872" y="0"/>
                </a:lnTo>
                <a:close/>
              </a:path>
            </a:pathLst>
          </a:custGeom>
          <a:solidFill>
            <a:srgbClr val="005A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12" name="Freeform 47"/>
          <p:cNvSpPr>
            <a:spLocks/>
          </p:cNvSpPr>
          <p:nvPr/>
        </p:nvSpPr>
        <p:spPr bwMode="auto">
          <a:xfrm>
            <a:off x="3182938" y="2062163"/>
            <a:ext cx="2703512" cy="2663825"/>
          </a:xfrm>
          <a:custGeom>
            <a:avLst/>
            <a:gdLst>
              <a:gd name="T0" fmla="*/ 1352550 w 1703"/>
              <a:gd name="T1" fmla="*/ 0 h 1678"/>
              <a:gd name="T2" fmla="*/ 0 w 1703"/>
              <a:gd name="T3" fmla="*/ 2663825 h 1678"/>
              <a:gd name="T4" fmla="*/ 2703512 w 1703"/>
              <a:gd name="T5" fmla="*/ 2663825 h 1678"/>
              <a:gd name="T6" fmla="*/ 1352550 w 1703"/>
              <a:gd name="T7" fmla="*/ 0 h 16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03" h="1678">
                <a:moveTo>
                  <a:pt x="852" y="0"/>
                </a:moveTo>
                <a:lnTo>
                  <a:pt x="0" y="1678"/>
                </a:lnTo>
                <a:lnTo>
                  <a:pt x="1703" y="1678"/>
                </a:lnTo>
                <a:lnTo>
                  <a:pt x="852" y="0"/>
                </a:lnTo>
                <a:close/>
              </a:path>
            </a:pathLst>
          </a:custGeom>
          <a:solidFill>
            <a:srgbClr val="005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13" name="Freeform 48"/>
          <p:cNvSpPr>
            <a:spLocks/>
          </p:cNvSpPr>
          <p:nvPr/>
        </p:nvSpPr>
        <p:spPr bwMode="auto">
          <a:xfrm>
            <a:off x="3214688" y="2092325"/>
            <a:ext cx="2641600" cy="2601913"/>
          </a:xfrm>
          <a:custGeom>
            <a:avLst/>
            <a:gdLst>
              <a:gd name="T0" fmla="*/ 1322388 w 1664"/>
              <a:gd name="T1" fmla="*/ 0 h 1639"/>
              <a:gd name="T2" fmla="*/ 0 w 1664"/>
              <a:gd name="T3" fmla="*/ 2601913 h 1639"/>
              <a:gd name="T4" fmla="*/ 2641600 w 1664"/>
              <a:gd name="T5" fmla="*/ 2601913 h 1639"/>
              <a:gd name="T6" fmla="*/ 1322388 w 1664"/>
              <a:gd name="T7" fmla="*/ 0 h 16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64" h="1639">
                <a:moveTo>
                  <a:pt x="833" y="0"/>
                </a:moveTo>
                <a:lnTo>
                  <a:pt x="0" y="1639"/>
                </a:lnTo>
                <a:lnTo>
                  <a:pt x="1664" y="1639"/>
                </a:lnTo>
                <a:lnTo>
                  <a:pt x="833" y="0"/>
                </a:lnTo>
                <a:close/>
              </a:path>
            </a:pathLst>
          </a:custGeom>
          <a:solidFill>
            <a:srgbClr val="005E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14" name="Freeform 49"/>
          <p:cNvSpPr>
            <a:spLocks/>
          </p:cNvSpPr>
          <p:nvPr/>
        </p:nvSpPr>
        <p:spPr bwMode="auto">
          <a:xfrm>
            <a:off x="3246438" y="2122488"/>
            <a:ext cx="2578100" cy="2541587"/>
          </a:xfrm>
          <a:custGeom>
            <a:avLst/>
            <a:gdLst>
              <a:gd name="T0" fmla="*/ 1289050 w 1624"/>
              <a:gd name="T1" fmla="*/ 0 h 1601"/>
              <a:gd name="T2" fmla="*/ 0 w 1624"/>
              <a:gd name="T3" fmla="*/ 2541587 h 1601"/>
              <a:gd name="T4" fmla="*/ 2578100 w 1624"/>
              <a:gd name="T5" fmla="*/ 2541587 h 1601"/>
              <a:gd name="T6" fmla="*/ 1289050 w 1624"/>
              <a:gd name="T7" fmla="*/ 0 h 160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 h="1601">
                <a:moveTo>
                  <a:pt x="812" y="0"/>
                </a:moveTo>
                <a:lnTo>
                  <a:pt x="0" y="1601"/>
                </a:lnTo>
                <a:lnTo>
                  <a:pt x="1624" y="1601"/>
                </a:lnTo>
                <a:lnTo>
                  <a:pt x="812" y="0"/>
                </a:lnTo>
                <a:close/>
              </a:path>
            </a:pathLst>
          </a:custGeom>
          <a:solidFill>
            <a:srgbClr val="006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15" name="Freeform 50"/>
          <p:cNvSpPr>
            <a:spLocks/>
          </p:cNvSpPr>
          <p:nvPr/>
        </p:nvSpPr>
        <p:spPr bwMode="auto">
          <a:xfrm>
            <a:off x="3276600" y="2154238"/>
            <a:ext cx="2516188" cy="2479675"/>
          </a:xfrm>
          <a:custGeom>
            <a:avLst/>
            <a:gdLst>
              <a:gd name="T0" fmla="*/ 1257300 w 1585"/>
              <a:gd name="T1" fmla="*/ 0 h 1562"/>
              <a:gd name="T2" fmla="*/ 0 w 1585"/>
              <a:gd name="T3" fmla="*/ 2479675 h 1562"/>
              <a:gd name="T4" fmla="*/ 2516188 w 1585"/>
              <a:gd name="T5" fmla="*/ 2479675 h 1562"/>
              <a:gd name="T6" fmla="*/ 1257300 w 1585"/>
              <a:gd name="T7" fmla="*/ 0 h 156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85" h="1562">
                <a:moveTo>
                  <a:pt x="792" y="0"/>
                </a:moveTo>
                <a:lnTo>
                  <a:pt x="0" y="1562"/>
                </a:lnTo>
                <a:lnTo>
                  <a:pt x="1585" y="1562"/>
                </a:lnTo>
                <a:lnTo>
                  <a:pt x="792" y="0"/>
                </a:lnTo>
                <a:close/>
              </a:path>
            </a:pathLst>
          </a:custGeom>
          <a:solidFill>
            <a:srgbClr val="0062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16" name="Freeform 51"/>
          <p:cNvSpPr>
            <a:spLocks/>
          </p:cNvSpPr>
          <p:nvPr/>
        </p:nvSpPr>
        <p:spPr bwMode="auto">
          <a:xfrm>
            <a:off x="3308350" y="2184400"/>
            <a:ext cx="2454275" cy="2417763"/>
          </a:xfrm>
          <a:custGeom>
            <a:avLst/>
            <a:gdLst>
              <a:gd name="T0" fmla="*/ 1227138 w 1546"/>
              <a:gd name="T1" fmla="*/ 0 h 1523"/>
              <a:gd name="T2" fmla="*/ 0 w 1546"/>
              <a:gd name="T3" fmla="*/ 2417763 h 1523"/>
              <a:gd name="T4" fmla="*/ 2454275 w 1546"/>
              <a:gd name="T5" fmla="*/ 2417763 h 1523"/>
              <a:gd name="T6" fmla="*/ 1227138 w 1546"/>
              <a:gd name="T7" fmla="*/ 0 h 15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46" h="1523">
                <a:moveTo>
                  <a:pt x="773" y="0"/>
                </a:moveTo>
                <a:lnTo>
                  <a:pt x="0" y="1523"/>
                </a:lnTo>
                <a:lnTo>
                  <a:pt x="1546" y="1523"/>
                </a:lnTo>
                <a:lnTo>
                  <a:pt x="773" y="0"/>
                </a:lnTo>
                <a:close/>
              </a:path>
            </a:pathLst>
          </a:custGeom>
          <a:solidFill>
            <a:srgbClr val="006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17" name="Freeform 52"/>
          <p:cNvSpPr>
            <a:spLocks/>
          </p:cNvSpPr>
          <p:nvPr/>
        </p:nvSpPr>
        <p:spPr bwMode="auto">
          <a:xfrm>
            <a:off x="3340100" y="2214563"/>
            <a:ext cx="2390775" cy="2357437"/>
          </a:xfrm>
          <a:custGeom>
            <a:avLst/>
            <a:gdLst>
              <a:gd name="T0" fmla="*/ 1195388 w 1506"/>
              <a:gd name="T1" fmla="*/ 0 h 1485"/>
              <a:gd name="T2" fmla="*/ 0 w 1506"/>
              <a:gd name="T3" fmla="*/ 2357437 h 1485"/>
              <a:gd name="T4" fmla="*/ 2390775 w 1506"/>
              <a:gd name="T5" fmla="*/ 2357437 h 1485"/>
              <a:gd name="T6" fmla="*/ 1195388 w 1506"/>
              <a:gd name="T7" fmla="*/ 0 h 148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06" h="1485">
                <a:moveTo>
                  <a:pt x="753" y="0"/>
                </a:moveTo>
                <a:lnTo>
                  <a:pt x="0" y="1485"/>
                </a:lnTo>
                <a:lnTo>
                  <a:pt x="1506" y="1485"/>
                </a:lnTo>
                <a:lnTo>
                  <a:pt x="753" y="0"/>
                </a:lnTo>
                <a:close/>
              </a:path>
            </a:pathLst>
          </a:custGeom>
          <a:solidFill>
            <a:srgbClr val="006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18" name="Freeform 53"/>
          <p:cNvSpPr>
            <a:spLocks/>
          </p:cNvSpPr>
          <p:nvPr/>
        </p:nvSpPr>
        <p:spPr bwMode="auto">
          <a:xfrm>
            <a:off x="3370263" y="2246313"/>
            <a:ext cx="2328862" cy="2295525"/>
          </a:xfrm>
          <a:custGeom>
            <a:avLst/>
            <a:gdLst>
              <a:gd name="T0" fmla="*/ 1163637 w 1467"/>
              <a:gd name="T1" fmla="*/ 0 h 1446"/>
              <a:gd name="T2" fmla="*/ 0 w 1467"/>
              <a:gd name="T3" fmla="*/ 2295525 h 1446"/>
              <a:gd name="T4" fmla="*/ 2328862 w 1467"/>
              <a:gd name="T5" fmla="*/ 2295525 h 1446"/>
              <a:gd name="T6" fmla="*/ 1163637 w 1467"/>
              <a:gd name="T7" fmla="*/ 0 h 144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67" h="1446">
                <a:moveTo>
                  <a:pt x="733" y="0"/>
                </a:moveTo>
                <a:lnTo>
                  <a:pt x="0" y="1446"/>
                </a:lnTo>
                <a:lnTo>
                  <a:pt x="1467" y="1446"/>
                </a:lnTo>
                <a:lnTo>
                  <a:pt x="733" y="0"/>
                </a:lnTo>
                <a:close/>
              </a:path>
            </a:pathLst>
          </a:custGeom>
          <a:solidFill>
            <a:srgbClr val="0068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19" name="Freeform 54"/>
          <p:cNvSpPr>
            <a:spLocks/>
          </p:cNvSpPr>
          <p:nvPr/>
        </p:nvSpPr>
        <p:spPr bwMode="auto">
          <a:xfrm>
            <a:off x="3402013" y="2276475"/>
            <a:ext cx="2266950" cy="2233613"/>
          </a:xfrm>
          <a:custGeom>
            <a:avLst/>
            <a:gdLst>
              <a:gd name="T0" fmla="*/ 1133475 w 1428"/>
              <a:gd name="T1" fmla="*/ 0 h 1407"/>
              <a:gd name="T2" fmla="*/ 0 w 1428"/>
              <a:gd name="T3" fmla="*/ 2233613 h 1407"/>
              <a:gd name="T4" fmla="*/ 2266950 w 1428"/>
              <a:gd name="T5" fmla="*/ 2233613 h 1407"/>
              <a:gd name="T6" fmla="*/ 1133475 w 1428"/>
              <a:gd name="T7" fmla="*/ 0 h 140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28" h="1407">
                <a:moveTo>
                  <a:pt x="714" y="0"/>
                </a:moveTo>
                <a:lnTo>
                  <a:pt x="0" y="1407"/>
                </a:lnTo>
                <a:lnTo>
                  <a:pt x="1428" y="1407"/>
                </a:lnTo>
                <a:lnTo>
                  <a:pt x="714" y="0"/>
                </a:lnTo>
                <a:close/>
              </a:path>
            </a:pathLst>
          </a:custGeom>
          <a:solidFill>
            <a:srgbClr val="006A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20" name="Freeform 55"/>
          <p:cNvSpPr>
            <a:spLocks/>
          </p:cNvSpPr>
          <p:nvPr/>
        </p:nvSpPr>
        <p:spPr bwMode="auto">
          <a:xfrm>
            <a:off x="3432175" y="2308225"/>
            <a:ext cx="2205038" cy="2171700"/>
          </a:xfrm>
          <a:custGeom>
            <a:avLst/>
            <a:gdLst>
              <a:gd name="T0" fmla="*/ 1101725 w 1389"/>
              <a:gd name="T1" fmla="*/ 0 h 1368"/>
              <a:gd name="T2" fmla="*/ 0 w 1389"/>
              <a:gd name="T3" fmla="*/ 2171700 h 1368"/>
              <a:gd name="T4" fmla="*/ 2205038 w 1389"/>
              <a:gd name="T5" fmla="*/ 2171700 h 1368"/>
              <a:gd name="T6" fmla="*/ 1101725 w 1389"/>
              <a:gd name="T7" fmla="*/ 0 h 13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89" h="1368">
                <a:moveTo>
                  <a:pt x="694" y="0"/>
                </a:moveTo>
                <a:lnTo>
                  <a:pt x="0" y="1368"/>
                </a:lnTo>
                <a:lnTo>
                  <a:pt x="1389" y="1368"/>
                </a:lnTo>
                <a:lnTo>
                  <a:pt x="694" y="0"/>
                </a:lnTo>
                <a:close/>
              </a:path>
            </a:pathLst>
          </a:custGeom>
          <a:solidFill>
            <a:srgbClr val="006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21" name="Freeform 56"/>
          <p:cNvSpPr>
            <a:spLocks/>
          </p:cNvSpPr>
          <p:nvPr/>
        </p:nvSpPr>
        <p:spPr bwMode="auto">
          <a:xfrm>
            <a:off x="3463925" y="2338388"/>
            <a:ext cx="2143125" cy="2111375"/>
          </a:xfrm>
          <a:custGeom>
            <a:avLst/>
            <a:gdLst>
              <a:gd name="T0" fmla="*/ 1071563 w 1350"/>
              <a:gd name="T1" fmla="*/ 0 h 1330"/>
              <a:gd name="T2" fmla="*/ 0 w 1350"/>
              <a:gd name="T3" fmla="*/ 2111375 h 1330"/>
              <a:gd name="T4" fmla="*/ 2143125 w 1350"/>
              <a:gd name="T5" fmla="*/ 2111375 h 1330"/>
              <a:gd name="T6" fmla="*/ 1071563 w 1350"/>
              <a:gd name="T7" fmla="*/ 0 h 13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50" h="1330">
                <a:moveTo>
                  <a:pt x="675" y="0"/>
                </a:moveTo>
                <a:lnTo>
                  <a:pt x="0" y="1330"/>
                </a:lnTo>
                <a:lnTo>
                  <a:pt x="1350" y="1330"/>
                </a:lnTo>
                <a:lnTo>
                  <a:pt x="675" y="0"/>
                </a:lnTo>
                <a:close/>
              </a:path>
            </a:pathLst>
          </a:custGeom>
          <a:solidFill>
            <a:srgbClr val="006E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22" name="Freeform 57"/>
          <p:cNvSpPr>
            <a:spLocks/>
          </p:cNvSpPr>
          <p:nvPr/>
        </p:nvSpPr>
        <p:spPr bwMode="auto">
          <a:xfrm>
            <a:off x="3495675" y="2368550"/>
            <a:ext cx="2079625" cy="2049463"/>
          </a:xfrm>
          <a:custGeom>
            <a:avLst/>
            <a:gdLst>
              <a:gd name="T0" fmla="*/ 1039813 w 1310"/>
              <a:gd name="T1" fmla="*/ 0 h 1291"/>
              <a:gd name="T2" fmla="*/ 0 w 1310"/>
              <a:gd name="T3" fmla="*/ 2049463 h 1291"/>
              <a:gd name="T4" fmla="*/ 2079625 w 1310"/>
              <a:gd name="T5" fmla="*/ 2049463 h 1291"/>
              <a:gd name="T6" fmla="*/ 1039813 w 1310"/>
              <a:gd name="T7" fmla="*/ 0 h 12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10" h="1291">
                <a:moveTo>
                  <a:pt x="655" y="0"/>
                </a:moveTo>
                <a:lnTo>
                  <a:pt x="0" y="1291"/>
                </a:lnTo>
                <a:lnTo>
                  <a:pt x="1310" y="1291"/>
                </a:lnTo>
                <a:lnTo>
                  <a:pt x="655" y="0"/>
                </a:lnTo>
                <a:close/>
              </a:path>
            </a:pathLst>
          </a:custGeom>
          <a:solidFill>
            <a:srgbClr val="007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23" name="Freeform 58"/>
          <p:cNvSpPr>
            <a:spLocks/>
          </p:cNvSpPr>
          <p:nvPr/>
        </p:nvSpPr>
        <p:spPr bwMode="auto">
          <a:xfrm>
            <a:off x="3525838" y="2400300"/>
            <a:ext cx="2017712" cy="1987550"/>
          </a:xfrm>
          <a:custGeom>
            <a:avLst/>
            <a:gdLst>
              <a:gd name="T0" fmla="*/ 1008062 w 1271"/>
              <a:gd name="T1" fmla="*/ 0 h 1252"/>
              <a:gd name="T2" fmla="*/ 0 w 1271"/>
              <a:gd name="T3" fmla="*/ 1987550 h 1252"/>
              <a:gd name="T4" fmla="*/ 2017712 w 1271"/>
              <a:gd name="T5" fmla="*/ 1987550 h 1252"/>
              <a:gd name="T6" fmla="*/ 1008062 w 1271"/>
              <a:gd name="T7" fmla="*/ 0 h 12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71" h="1252">
                <a:moveTo>
                  <a:pt x="635" y="0"/>
                </a:moveTo>
                <a:lnTo>
                  <a:pt x="0" y="1252"/>
                </a:lnTo>
                <a:lnTo>
                  <a:pt x="1271" y="1252"/>
                </a:lnTo>
                <a:lnTo>
                  <a:pt x="635" y="0"/>
                </a:lnTo>
                <a:close/>
              </a:path>
            </a:pathLst>
          </a:custGeom>
          <a:solidFill>
            <a:srgbClr val="0072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24" name="Freeform 59"/>
          <p:cNvSpPr>
            <a:spLocks/>
          </p:cNvSpPr>
          <p:nvPr/>
        </p:nvSpPr>
        <p:spPr bwMode="auto">
          <a:xfrm>
            <a:off x="3557588" y="2430463"/>
            <a:ext cx="1955800" cy="1927225"/>
          </a:xfrm>
          <a:custGeom>
            <a:avLst/>
            <a:gdLst>
              <a:gd name="T0" fmla="*/ 977900 w 1232"/>
              <a:gd name="T1" fmla="*/ 0 h 1214"/>
              <a:gd name="T2" fmla="*/ 0 w 1232"/>
              <a:gd name="T3" fmla="*/ 1927225 h 1214"/>
              <a:gd name="T4" fmla="*/ 1955800 w 1232"/>
              <a:gd name="T5" fmla="*/ 1927225 h 1214"/>
              <a:gd name="T6" fmla="*/ 977900 w 1232"/>
              <a:gd name="T7" fmla="*/ 0 h 121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32" h="1214">
                <a:moveTo>
                  <a:pt x="616" y="0"/>
                </a:moveTo>
                <a:lnTo>
                  <a:pt x="0" y="1214"/>
                </a:lnTo>
                <a:lnTo>
                  <a:pt x="1232" y="1214"/>
                </a:lnTo>
                <a:lnTo>
                  <a:pt x="616" y="0"/>
                </a:lnTo>
                <a:close/>
              </a:path>
            </a:pathLst>
          </a:custGeom>
          <a:solidFill>
            <a:srgbClr val="007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25" name="Freeform 60"/>
          <p:cNvSpPr>
            <a:spLocks/>
          </p:cNvSpPr>
          <p:nvPr/>
        </p:nvSpPr>
        <p:spPr bwMode="auto">
          <a:xfrm>
            <a:off x="3589338" y="2460625"/>
            <a:ext cx="1892300" cy="1865313"/>
          </a:xfrm>
          <a:custGeom>
            <a:avLst/>
            <a:gdLst>
              <a:gd name="T0" fmla="*/ 946150 w 1192"/>
              <a:gd name="T1" fmla="*/ 0 h 1175"/>
              <a:gd name="T2" fmla="*/ 0 w 1192"/>
              <a:gd name="T3" fmla="*/ 1865313 h 1175"/>
              <a:gd name="T4" fmla="*/ 1892300 w 1192"/>
              <a:gd name="T5" fmla="*/ 1865313 h 1175"/>
              <a:gd name="T6" fmla="*/ 946150 w 1192"/>
              <a:gd name="T7" fmla="*/ 0 h 117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92" h="1175">
                <a:moveTo>
                  <a:pt x="596" y="0"/>
                </a:moveTo>
                <a:lnTo>
                  <a:pt x="0" y="1175"/>
                </a:lnTo>
                <a:lnTo>
                  <a:pt x="1192" y="1175"/>
                </a:lnTo>
                <a:lnTo>
                  <a:pt x="596" y="0"/>
                </a:lnTo>
                <a:close/>
              </a:path>
            </a:pathLst>
          </a:custGeom>
          <a:solidFill>
            <a:srgbClr val="007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26" name="Freeform 61"/>
          <p:cNvSpPr>
            <a:spLocks/>
          </p:cNvSpPr>
          <p:nvPr/>
        </p:nvSpPr>
        <p:spPr bwMode="auto">
          <a:xfrm>
            <a:off x="3619500" y="2492375"/>
            <a:ext cx="1830388" cy="1803400"/>
          </a:xfrm>
          <a:custGeom>
            <a:avLst/>
            <a:gdLst>
              <a:gd name="T0" fmla="*/ 914400 w 1153"/>
              <a:gd name="T1" fmla="*/ 0 h 1136"/>
              <a:gd name="T2" fmla="*/ 0 w 1153"/>
              <a:gd name="T3" fmla="*/ 1803400 h 1136"/>
              <a:gd name="T4" fmla="*/ 1830388 w 1153"/>
              <a:gd name="T5" fmla="*/ 1803400 h 1136"/>
              <a:gd name="T6" fmla="*/ 914400 w 1153"/>
              <a:gd name="T7" fmla="*/ 0 h 11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53" h="1136">
                <a:moveTo>
                  <a:pt x="576" y="0"/>
                </a:moveTo>
                <a:lnTo>
                  <a:pt x="0" y="1136"/>
                </a:lnTo>
                <a:lnTo>
                  <a:pt x="1153" y="1136"/>
                </a:lnTo>
                <a:lnTo>
                  <a:pt x="576" y="0"/>
                </a:lnTo>
                <a:close/>
              </a:path>
            </a:pathLst>
          </a:custGeom>
          <a:solidFill>
            <a:srgbClr val="0078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27" name="Freeform 62"/>
          <p:cNvSpPr>
            <a:spLocks/>
          </p:cNvSpPr>
          <p:nvPr/>
        </p:nvSpPr>
        <p:spPr bwMode="auto">
          <a:xfrm>
            <a:off x="3651250" y="2522538"/>
            <a:ext cx="1768475" cy="1743075"/>
          </a:xfrm>
          <a:custGeom>
            <a:avLst/>
            <a:gdLst>
              <a:gd name="T0" fmla="*/ 884238 w 1114"/>
              <a:gd name="T1" fmla="*/ 0 h 1098"/>
              <a:gd name="T2" fmla="*/ 0 w 1114"/>
              <a:gd name="T3" fmla="*/ 1743075 h 1098"/>
              <a:gd name="T4" fmla="*/ 1768475 w 1114"/>
              <a:gd name="T5" fmla="*/ 1743075 h 1098"/>
              <a:gd name="T6" fmla="*/ 884238 w 1114"/>
              <a:gd name="T7" fmla="*/ 0 h 10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14" h="1098">
                <a:moveTo>
                  <a:pt x="557" y="0"/>
                </a:moveTo>
                <a:lnTo>
                  <a:pt x="0" y="1098"/>
                </a:lnTo>
                <a:lnTo>
                  <a:pt x="1114" y="1098"/>
                </a:lnTo>
                <a:lnTo>
                  <a:pt x="557" y="0"/>
                </a:lnTo>
                <a:close/>
              </a:path>
            </a:pathLst>
          </a:custGeom>
          <a:solidFill>
            <a:srgbClr val="007A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28" name="Freeform 63"/>
          <p:cNvSpPr>
            <a:spLocks/>
          </p:cNvSpPr>
          <p:nvPr/>
        </p:nvSpPr>
        <p:spPr bwMode="auto">
          <a:xfrm>
            <a:off x="3683000" y="2552700"/>
            <a:ext cx="1704975" cy="1681163"/>
          </a:xfrm>
          <a:custGeom>
            <a:avLst/>
            <a:gdLst>
              <a:gd name="T0" fmla="*/ 852488 w 1074"/>
              <a:gd name="T1" fmla="*/ 0 h 1059"/>
              <a:gd name="T2" fmla="*/ 0 w 1074"/>
              <a:gd name="T3" fmla="*/ 1681163 h 1059"/>
              <a:gd name="T4" fmla="*/ 1704975 w 1074"/>
              <a:gd name="T5" fmla="*/ 1681163 h 1059"/>
              <a:gd name="T6" fmla="*/ 852488 w 1074"/>
              <a:gd name="T7" fmla="*/ 0 h 10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74" h="1059">
                <a:moveTo>
                  <a:pt x="537" y="0"/>
                </a:moveTo>
                <a:lnTo>
                  <a:pt x="0" y="1059"/>
                </a:lnTo>
                <a:lnTo>
                  <a:pt x="1074" y="1059"/>
                </a:lnTo>
                <a:lnTo>
                  <a:pt x="537" y="0"/>
                </a:lnTo>
                <a:close/>
              </a:path>
            </a:pathLst>
          </a:custGeom>
          <a:solidFill>
            <a:srgbClr val="007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29" name="Freeform 64"/>
          <p:cNvSpPr>
            <a:spLocks/>
          </p:cNvSpPr>
          <p:nvPr/>
        </p:nvSpPr>
        <p:spPr bwMode="auto">
          <a:xfrm>
            <a:off x="3713163" y="2584450"/>
            <a:ext cx="1643062" cy="1619250"/>
          </a:xfrm>
          <a:custGeom>
            <a:avLst/>
            <a:gdLst>
              <a:gd name="T0" fmla="*/ 820737 w 1035"/>
              <a:gd name="T1" fmla="*/ 0 h 1020"/>
              <a:gd name="T2" fmla="*/ 0 w 1035"/>
              <a:gd name="T3" fmla="*/ 1619250 h 1020"/>
              <a:gd name="T4" fmla="*/ 1643062 w 1035"/>
              <a:gd name="T5" fmla="*/ 1619250 h 1020"/>
              <a:gd name="T6" fmla="*/ 820737 w 1035"/>
              <a:gd name="T7" fmla="*/ 0 h 10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35" h="1020">
                <a:moveTo>
                  <a:pt x="517" y="0"/>
                </a:moveTo>
                <a:lnTo>
                  <a:pt x="0" y="1020"/>
                </a:lnTo>
                <a:lnTo>
                  <a:pt x="1035" y="1020"/>
                </a:lnTo>
                <a:lnTo>
                  <a:pt x="517" y="0"/>
                </a:lnTo>
                <a:close/>
              </a:path>
            </a:pathLst>
          </a:custGeom>
          <a:solidFill>
            <a:srgbClr val="007E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30" name="Freeform 65"/>
          <p:cNvSpPr>
            <a:spLocks/>
          </p:cNvSpPr>
          <p:nvPr/>
        </p:nvSpPr>
        <p:spPr bwMode="auto">
          <a:xfrm>
            <a:off x="3744913" y="2614613"/>
            <a:ext cx="1581150" cy="1558925"/>
          </a:xfrm>
          <a:custGeom>
            <a:avLst/>
            <a:gdLst>
              <a:gd name="T0" fmla="*/ 790575 w 996"/>
              <a:gd name="T1" fmla="*/ 0 h 982"/>
              <a:gd name="T2" fmla="*/ 0 w 996"/>
              <a:gd name="T3" fmla="*/ 1558925 h 982"/>
              <a:gd name="T4" fmla="*/ 1581150 w 996"/>
              <a:gd name="T5" fmla="*/ 1558925 h 982"/>
              <a:gd name="T6" fmla="*/ 790575 w 996"/>
              <a:gd name="T7" fmla="*/ 0 h 98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96" h="982">
                <a:moveTo>
                  <a:pt x="498" y="0"/>
                </a:moveTo>
                <a:lnTo>
                  <a:pt x="0" y="982"/>
                </a:lnTo>
                <a:lnTo>
                  <a:pt x="996" y="982"/>
                </a:lnTo>
                <a:lnTo>
                  <a:pt x="498" y="0"/>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31" name="Freeform 66"/>
          <p:cNvSpPr>
            <a:spLocks/>
          </p:cNvSpPr>
          <p:nvPr/>
        </p:nvSpPr>
        <p:spPr bwMode="auto">
          <a:xfrm>
            <a:off x="3776663" y="2644775"/>
            <a:ext cx="1517650" cy="1497013"/>
          </a:xfrm>
          <a:custGeom>
            <a:avLst/>
            <a:gdLst>
              <a:gd name="T0" fmla="*/ 758825 w 956"/>
              <a:gd name="T1" fmla="*/ 0 h 943"/>
              <a:gd name="T2" fmla="*/ 0 w 956"/>
              <a:gd name="T3" fmla="*/ 1497013 h 943"/>
              <a:gd name="T4" fmla="*/ 1517650 w 956"/>
              <a:gd name="T5" fmla="*/ 1497013 h 943"/>
              <a:gd name="T6" fmla="*/ 758825 w 956"/>
              <a:gd name="T7" fmla="*/ 0 h 9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56" h="943">
                <a:moveTo>
                  <a:pt x="478" y="0"/>
                </a:moveTo>
                <a:lnTo>
                  <a:pt x="0" y="943"/>
                </a:lnTo>
                <a:lnTo>
                  <a:pt x="956" y="943"/>
                </a:lnTo>
                <a:lnTo>
                  <a:pt x="478" y="0"/>
                </a:lnTo>
                <a:close/>
              </a:path>
            </a:pathLst>
          </a:custGeom>
          <a:solidFill>
            <a:srgbClr val="0082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32" name="Freeform 67"/>
          <p:cNvSpPr>
            <a:spLocks/>
          </p:cNvSpPr>
          <p:nvPr/>
        </p:nvSpPr>
        <p:spPr bwMode="auto">
          <a:xfrm>
            <a:off x="3806825" y="2676525"/>
            <a:ext cx="1457325" cy="1435100"/>
          </a:xfrm>
          <a:custGeom>
            <a:avLst/>
            <a:gdLst>
              <a:gd name="T0" fmla="*/ 728663 w 918"/>
              <a:gd name="T1" fmla="*/ 0 h 904"/>
              <a:gd name="T2" fmla="*/ 0 w 918"/>
              <a:gd name="T3" fmla="*/ 1435100 h 904"/>
              <a:gd name="T4" fmla="*/ 1457325 w 918"/>
              <a:gd name="T5" fmla="*/ 1435100 h 904"/>
              <a:gd name="T6" fmla="*/ 728663 w 918"/>
              <a:gd name="T7" fmla="*/ 0 h 90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18" h="904">
                <a:moveTo>
                  <a:pt x="459" y="0"/>
                </a:moveTo>
                <a:lnTo>
                  <a:pt x="0" y="904"/>
                </a:lnTo>
                <a:lnTo>
                  <a:pt x="918" y="904"/>
                </a:lnTo>
                <a:lnTo>
                  <a:pt x="459" y="0"/>
                </a:lnTo>
                <a:close/>
              </a:path>
            </a:pathLst>
          </a:custGeom>
          <a:solidFill>
            <a:srgbClr val="008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33" name="Freeform 68"/>
          <p:cNvSpPr>
            <a:spLocks/>
          </p:cNvSpPr>
          <p:nvPr/>
        </p:nvSpPr>
        <p:spPr bwMode="auto">
          <a:xfrm>
            <a:off x="3838575" y="2706688"/>
            <a:ext cx="1393825" cy="1374775"/>
          </a:xfrm>
          <a:custGeom>
            <a:avLst/>
            <a:gdLst>
              <a:gd name="T0" fmla="*/ 696913 w 878"/>
              <a:gd name="T1" fmla="*/ 0 h 866"/>
              <a:gd name="T2" fmla="*/ 0 w 878"/>
              <a:gd name="T3" fmla="*/ 1374775 h 866"/>
              <a:gd name="T4" fmla="*/ 1393825 w 878"/>
              <a:gd name="T5" fmla="*/ 1374775 h 866"/>
              <a:gd name="T6" fmla="*/ 696913 w 878"/>
              <a:gd name="T7" fmla="*/ 0 h 86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78" h="866">
                <a:moveTo>
                  <a:pt x="439" y="0"/>
                </a:moveTo>
                <a:lnTo>
                  <a:pt x="0" y="866"/>
                </a:lnTo>
                <a:lnTo>
                  <a:pt x="878" y="866"/>
                </a:lnTo>
                <a:lnTo>
                  <a:pt x="439" y="0"/>
                </a:lnTo>
                <a:close/>
              </a:path>
            </a:pathLst>
          </a:custGeom>
          <a:solidFill>
            <a:srgbClr val="008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34" name="Freeform 69"/>
          <p:cNvSpPr>
            <a:spLocks/>
          </p:cNvSpPr>
          <p:nvPr/>
        </p:nvSpPr>
        <p:spPr bwMode="auto">
          <a:xfrm>
            <a:off x="3868738" y="2738438"/>
            <a:ext cx="1331912" cy="1311275"/>
          </a:xfrm>
          <a:custGeom>
            <a:avLst/>
            <a:gdLst>
              <a:gd name="T0" fmla="*/ 665162 w 839"/>
              <a:gd name="T1" fmla="*/ 0 h 826"/>
              <a:gd name="T2" fmla="*/ 0 w 839"/>
              <a:gd name="T3" fmla="*/ 1311275 h 826"/>
              <a:gd name="T4" fmla="*/ 1331912 w 839"/>
              <a:gd name="T5" fmla="*/ 1311275 h 826"/>
              <a:gd name="T6" fmla="*/ 665162 w 839"/>
              <a:gd name="T7" fmla="*/ 0 h 8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9" h="826">
                <a:moveTo>
                  <a:pt x="419" y="0"/>
                </a:moveTo>
                <a:lnTo>
                  <a:pt x="0" y="826"/>
                </a:lnTo>
                <a:lnTo>
                  <a:pt x="839" y="826"/>
                </a:lnTo>
                <a:lnTo>
                  <a:pt x="419" y="0"/>
                </a:lnTo>
                <a:close/>
              </a:path>
            </a:pathLst>
          </a:custGeom>
          <a:solidFill>
            <a:srgbClr val="0088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35" name="Freeform 70"/>
          <p:cNvSpPr>
            <a:spLocks/>
          </p:cNvSpPr>
          <p:nvPr/>
        </p:nvSpPr>
        <p:spPr bwMode="auto">
          <a:xfrm>
            <a:off x="3900488" y="2768600"/>
            <a:ext cx="1270000" cy="1250950"/>
          </a:xfrm>
          <a:custGeom>
            <a:avLst/>
            <a:gdLst>
              <a:gd name="T0" fmla="*/ 635000 w 800"/>
              <a:gd name="T1" fmla="*/ 0 h 788"/>
              <a:gd name="T2" fmla="*/ 0 w 800"/>
              <a:gd name="T3" fmla="*/ 1250950 h 788"/>
              <a:gd name="T4" fmla="*/ 1270000 w 800"/>
              <a:gd name="T5" fmla="*/ 1250950 h 788"/>
              <a:gd name="T6" fmla="*/ 635000 w 800"/>
              <a:gd name="T7" fmla="*/ 0 h 7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0" h="788">
                <a:moveTo>
                  <a:pt x="400" y="0"/>
                </a:moveTo>
                <a:lnTo>
                  <a:pt x="0" y="788"/>
                </a:lnTo>
                <a:lnTo>
                  <a:pt x="800" y="788"/>
                </a:lnTo>
                <a:lnTo>
                  <a:pt x="400" y="0"/>
                </a:lnTo>
                <a:close/>
              </a:path>
            </a:pathLst>
          </a:custGeom>
          <a:solidFill>
            <a:srgbClr val="008A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36" name="Freeform 71"/>
          <p:cNvSpPr>
            <a:spLocks/>
          </p:cNvSpPr>
          <p:nvPr/>
        </p:nvSpPr>
        <p:spPr bwMode="auto">
          <a:xfrm>
            <a:off x="3932238" y="2798763"/>
            <a:ext cx="1206500" cy="1190625"/>
          </a:xfrm>
          <a:custGeom>
            <a:avLst/>
            <a:gdLst>
              <a:gd name="T0" fmla="*/ 603250 w 760"/>
              <a:gd name="T1" fmla="*/ 0 h 750"/>
              <a:gd name="T2" fmla="*/ 0 w 760"/>
              <a:gd name="T3" fmla="*/ 1190625 h 750"/>
              <a:gd name="T4" fmla="*/ 1206500 w 760"/>
              <a:gd name="T5" fmla="*/ 1190625 h 750"/>
              <a:gd name="T6" fmla="*/ 603250 w 760"/>
              <a:gd name="T7" fmla="*/ 0 h 7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0" h="750">
                <a:moveTo>
                  <a:pt x="380" y="0"/>
                </a:moveTo>
                <a:lnTo>
                  <a:pt x="0" y="750"/>
                </a:lnTo>
                <a:lnTo>
                  <a:pt x="760" y="750"/>
                </a:lnTo>
                <a:lnTo>
                  <a:pt x="380" y="0"/>
                </a:lnTo>
                <a:close/>
              </a:path>
            </a:pathLst>
          </a:custGeom>
          <a:solidFill>
            <a:srgbClr val="008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37" name="Freeform 72"/>
          <p:cNvSpPr>
            <a:spLocks/>
          </p:cNvSpPr>
          <p:nvPr/>
        </p:nvSpPr>
        <p:spPr bwMode="auto">
          <a:xfrm>
            <a:off x="3962400" y="2830513"/>
            <a:ext cx="1144588" cy="1127125"/>
          </a:xfrm>
          <a:custGeom>
            <a:avLst/>
            <a:gdLst>
              <a:gd name="T0" fmla="*/ 571500 w 721"/>
              <a:gd name="T1" fmla="*/ 0 h 710"/>
              <a:gd name="T2" fmla="*/ 0 w 721"/>
              <a:gd name="T3" fmla="*/ 1127125 h 710"/>
              <a:gd name="T4" fmla="*/ 1144588 w 721"/>
              <a:gd name="T5" fmla="*/ 1127125 h 710"/>
              <a:gd name="T6" fmla="*/ 571500 w 721"/>
              <a:gd name="T7" fmla="*/ 0 h 7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1" h="710">
                <a:moveTo>
                  <a:pt x="360" y="0"/>
                </a:moveTo>
                <a:lnTo>
                  <a:pt x="0" y="710"/>
                </a:lnTo>
                <a:lnTo>
                  <a:pt x="721" y="710"/>
                </a:lnTo>
                <a:lnTo>
                  <a:pt x="360" y="0"/>
                </a:lnTo>
                <a:close/>
              </a:path>
            </a:pathLst>
          </a:custGeom>
          <a:solidFill>
            <a:srgbClr val="008E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38" name="Freeform 73"/>
          <p:cNvSpPr>
            <a:spLocks/>
          </p:cNvSpPr>
          <p:nvPr/>
        </p:nvSpPr>
        <p:spPr bwMode="auto">
          <a:xfrm>
            <a:off x="3994150" y="2860675"/>
            <a:ext cx="1082675" cy="1066800"/>
          </a:xfrm>
          <a:custGeom>
            <a:avLst/>
            <a:gdLst>
              <a:gd name="T0" fmla="*/ 541338 w 682"/>
              <a:gd name="T1" fmla="*/ 0 h 672"/>
              <a:gd name="T2" fmla="*/ 0 w 682"/>
              <a:gd name="T3" fmla="*/ 1066800 h 672"/>
              <a:gd name="T4" fmla="*/ 1082675 w 682"/>
              <a:gd name="T5" fmla="*/ 1066800 h 672"/>
              <a:gd name="T6" fmla="*/ 541338 w 682"/>
              <a:gd name="T7" fmla="*/ 0 h 6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82" h="672">
                <a:moveTo>
                  <a:pt x="341" y="0"/>
                </a:moveTo>
                <a:lnTo>
                  <a:pt x="0" y="672"/>
                </a:lnTo>
                <a:lnTo>
                  <a:pt x="682" y="672"/>
                </a:lnTo>
                <a:lnTo>
                  <a:pt x="341" y="0"/>
                </a:lnTo>
                <a:close/>
              </a:path>
            </a:pathLst>
          </a:custGeom>
          <a:solidFill>
            <a:srgbClr val="009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39" name="Freeform 74"/>
          <p:cNvSpPr>
            <a:spLocks/>
          </p:cNvSpPr>
          <p:nvPr/>
        </p:nvSpPr>
        <p:spPr bwMode="auto">
          <a:xfrm>
            <a:off x="4025900" y="2890838"/>
            <a:ext cx="1019175" cy="1004887"/>
          </a:xfrm>
          <a:custGeom>
            <a:avLst/>
            <a:gdLst>
              <a:gd name="T0" fmla="*/ 509588 w 642"/>
              <a:gd name="T1" fmla="*/ 0 h 633"/>
              <a:gd name="T2" fmla="*/ 0 w 642"/>
              <a:gd name="T3" fmla="*/ 1004887 h 633"/>
              <a:gd name="T4" fmla="*/ 1019175 w 642"/>
              <a:gd name="T5" fmla="*/ 1004887 h 633"/>
              <a:gd name="T6" fmla="*/ 509588 w 642"/>
              <a:gd name="T7" fmla="*/ 0 h 6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42" h="633">
                <a:moveTo>
                  <a:pt x="321" y="0"/>
                </a:moveTo>
                <a:lnTo>
                  <a:pt x="0" y="633"/>
                </a:lnTo>
                <a:lnTo>
                  <a:pt x="642" y="633"/>
                </a:lnTo>
                <a:lnTo>
                  <a:pt x="321" y="0"/>
                </a:lnTo>
                <a:close/>
              </a:path>
            </a:pathLst>
          </a:custGeom>
          <a:solidFill>
            <a:srgbClr val="0092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40" name="Freeform 75"/>
          <p:cNvSpPr>
            <a:spLocks/>
          </p:cNvSpPr>
          <p:nvPr/>
        </p:nvSpPr>
        <p:spPr bwMode="auto">
          <a:xfrm>
            <a:off x="4056063" y="2922588"/>
            <a:ext cx="958850" cy="942975"/>
          </a:xfrm>
          <a:custGeom>
            <a:avLst/>
            <a:gdLst>
              <a:gd name="T0" fmla="*/ 479425 w 604"/>
              <a:gd name="T1" fmla="*/ 0 h 594"/>
              <a:gd name="T2" fmla="*/ 0 w 604"/>
              <a:gd name="T3" fmla="*/ 942975 h 594"/>
              <a:gd name="T4" fmla="*/ 958850 w 604"/>
              <a:gd name="T5" fmla="*/ 942975 h 594"/>
              <a:gd name="T6" fmla="*/ 479425 w 604"/>
              <a:gd name="T7" fmla="*/ 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04" h="594">
                <a:moveTo>
                  <a:pt x="302" y="0"/>
                </a:moveTo>
                <a:lnTo>
                  <a:pt x="0" y="594"/>
                </a:lnTo>
                <a:lnTo>
                  <a:pt x="604" y="594"/>
                </a:lnTo>
                <a:lnTo>
                  <a:pt x="302" y="0"/>
                </a:lnTo>
                <a:close/>
              </a:path>
            </a:pathLst>
          </a:custGeom>
          <a:solidFill>
            <a:srgbClr val="009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41" name="Freeform 76"/>
          <p:cNvSpPr>
            <a:spLocks/>
          </p:cNvSpPr>
          <p:nvPr/>
        </p:nvSpPr>
        <p:spPr bwMode="auto">
          <a:xfrm>
            <a:off x="4087813" y="2952750"/>
            <a:ext cx="895350" cy="882650"/>
          </a:xfrm>
          <a:custGeom>
            <a:avLst/>
            <a:gdLst>
              <a:gd name="T0" fmla="*/ 447675 w 564"/>
              <a:gd name="T1" fmla="*/ 0 h 556"/>
              <a:gd name="T2" fmla="*/ 0 w 564"/>
              <a:gd name="T3" fmla="*/ 882650 h 556"/>
              <a:gd name="T4" fmla="*/ 895350 w 564"/>
              <a:gd name="T5" fmla="*/ 882650 h 556"/>
              <a:gd name="T6" fmla="*/ 447675 w 564"/>
              <a:gd name="T7" fmla="*/ 0 h 55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4" h="556">
                <a:moveTo>
                  <a:pt x="282" y="0"/>
                </a:moveTo>
                <a:lnTo>
                  <a:pt x="0" y="556"/>
                </a:lnTo>
                <a:lnTo>
                  <a:pt x="564" y="556"/>
                </a:lnTo>
                <a:lnTo>
                  <a:pt x="282" y="0"/>
                </a:lnTo>
                <a:close/>
              </a:path>
            </a:pathLst>
          </a:custGeom>
          <a:solidFill>
            <a:srgbClr val="009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42" name="Freeform 77"/>
          <p:cNvSpPr>
            <a:spLocks/>
          </p:cNvSpPr>
          <p:nvPr/>
        </p:nvSpPr>
        <p:spPr bwMode="auto">
          <a:xfrm>
            <a:off x="4119563" y="2982913"/>
            <a:ext cx="831850" cy="820737"/>
          </a:xfrm>
          <a:custGeom>
            <a:avLst/>
            <a:gdLst>
              <a:gd name="T0" fmla="*/ 415925 w 524"/>
              <a:gd name="T1" fmla="*/ 0 h 517"/>
              <a:gd name="T2" fmla="*/ 0 w 524"/>
              <a:gd name="T3" fmla="*/ 820737 h 517"/>
              <a:gd name="T4" fmla="*/ 831850 w 524"/>
              <a:gd name="T5" fmla="*/ 820737 h 517"/>
              <a:gd name="T6" fmla="*/ 415925 w 524"/>
              <a:gd name="T7" fmla="*/ 0 h 5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4" h="517">
                <a:moveTo>
                  <a:pt x="262" y="0"/>
                </a:moveTo>
                <a:lnTo>
                  <a:pt x="0" y="517"/>
                </a:lnTo>
                <a:lnTo>
                  <a:pt x="524" y="517"/>
                </a:lnTo>
                <a:lnTo>
                  <a:pt x="262" y="0"/>
                </a:lnTo>
                <a:close/>
              </a:path>
            </a:pathLst>
          </a:custGeom>
          <a:solidFill>
            <a:srgbClr val="0098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43" name="Freeform 78"/>
          <p:cNvSpPr>
            <a:spLocks/>
          </p:cNvSpPr>
          <p:nvPr/>
        </p:nvSpPr>
        <p:spPr bwMode="auto">
          <a:xfrm>
            <a:off x="4149725" y="3014663"/>
            <a:ext cx="771525" cy="758825"/>
          </a:xfrm>
          <a:custGeom>
            <a:avLst/>
            <a:gdLst>
              <a:gd name="T0" fmla="*/ 385763 w 486"/>
              <a:gd name="T1" fmla="*/ 0 h 478"/>
              <a:gd name="T2" fmla="*/ 0 w 486"/>
              <a:gd name="T3" fmla="*/ 758825 h 478"/>
              <a:gd name="T4" fmla="*/ 771525 w 486"/>
              <a:gd name="T5" fmla="*/ 758825 h 478"/>
              <a:gd name="T6" fmla="*/ 385763 w 486"/>
              <a:gd name="T7" fmla="*/ 0 h 4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6" h="478">
                <a:moveTo>
                  <a:pt x="243" y="0"/>
                </a:moveTo>
                <a:lnTo>
                  <a:pt x="0" y="478"/>
                </a:lnTo>
                <a:lnTo>
                  <a:pt x="486" y="478"/>
                </a:lnTo>
                <a:lnTo>
                  <a:pt x="243" y="0"/>
                </a:lnTo>
                <a:close/>
              </a:path>
            </a:pathLst>
          </a:custGeom>
          <a:solidFill>
            <a:srgbClr val="009A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44" name="Freeform 79"/>
          <p:cNvSpPr>
            <a:spLocks/>
          </p:cNvSpPr>
          <p:nvPr/>
        </p:nvSpPr>
        <p:spPr bwMode="auto">
          <a:xfrm>
            <a:off x="4181475" y="3044825"/>
            <a:ext cx="708025" cy="698500"/>
          </a:xfrm>
          <a:custGeom>
            <a:avLst/>
            <a:gdLst>
              <a:gd name="T0" fmla="*/ 354013 w 446"/>
              <a:gd name="T1" fmla="*/ 0 h 440"/>
              <a:gd name="T2" fmla="*/ 0 w 446"/>
              <a:gd name="T3" fmla="*/ 698500 h 440"/>
              <a:gd name="T4" fmla="*/ 708025 w 446"/>
              <a:gd name="T5" fmla="*/ 698500 h 440"/>
              <a:gd name="T6" fmla="*/ 354013 w 446"/>
              <a:gd name="T7" fmla="*/ 0 h 4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46" h="440">
                <a:moveTo>
                  <a:pt x="223" y="0"/>
                </a:moveTo>
                <a:lnTo>
                  <a:pt x="0" y="440"/>
                </a:lnTo>
                <a:lnTo>
                  <a:pt x="446" y="440"/>
                </a:lnTo>
                <a:lnTo>
                  <a:pt x="223" y="0"/>
                </a:lnTo>
                <a:close/>
              </a:path>
            </a:pathLst>
          </a:custGeom>
          <a:solidFill>
            <a:srgbClr val="009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45" name="Freeform 80"/>
          <p:cNvSpPr>
            <a:spLocks/>
          </p:cNvSpPr>
          <p:nvPr/>
        </p:nvSpPr>
        <p:spPr bwMode="auto">
          <a:xfrm>
            <a:off x="4213225" y="3074988"/>
            <a:ext cx="644525" cy="636587"/>
          </a:xfrm>
          <a:custGeom>
            <a:avLst/>
            <a:gdLst>
              <a:gd name="T0" fmla="*/ 322263 w 406"/>
              <a:gd name="T1" fmla="*/ 0 h 401"/>
              <a:gd name="T2" fmla="*/ 0 w 406"/>
              <a:gd name="T3" fmla="*/ 636587 h 401"/>
              <a:gd name="T4" fmla="*/ 644525 w 406"/>
              <a:gd name="T5" fmla="*/ 636587 h 401"/>
              <a:gd name="T6" fmla="*/ 322263 w 406"/>
              <a:gd name="T7" fmla="*/ 0 h 40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6" h="401">
                <a:moveTo>
                  <a:pt x="203" y="0"/>
                </a:moveTo>
                <a:lnTo>
                  <a:pt x="0" y="401"/>
                </a:lnTo>
                <a:lnTo>
                  <a:pt x="406" y="401"/>
                </a:lnTo>
                <a:lnTo>
                  <a:pt x="203" y="0"/>
                </a:lnTo>
                <a:close/>
              </a:path>
            </a:pathLst>
          </a:custGeom>
          <a:solidFill>
            <a:srgbClr val="009E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46" name="Freeform 81"/>
          <p:cNvSpPr>
            <a:spLocks/>
          </p:cNvSpPr>
          <p:nvPr/>
        </p:nvSpPr>
        <p:spPr bwMode="auto">
          <a:xfrm>
            <a:off x="4243388" y="3106738"/>
            <a:ext cx="584200" cy="574675"/>
          </a:xfrm>
          <a:custGeom>
            <a:avLst/>
            <a:gdLst>
              <a:gd name="T0" fmla="*/ 292100 w 368"/>
              <a:gd name="T1" fmla="*/ 0 h 362"/>
              <a:gd name="T2" fmla="*/ 0 w 368"/>
              <a:gd name="T3" fmla="*/ 574675 h 362"/>
              <a:gd name="T4" fmla="*/ 584200 w 368"/>
              <a:gd name="T5" fmla="*/ 574675 h 362"/>
              <a:gd name="T6" fmla="*/ 292100 w 368"/>
              <a:gd name="T7" fmla="*/ 0 h 36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68" h="362">
                <a:moveTo>
                  <a:pt x="184" y="0"/>
                </a:moveTo>
                <a:lnTo>
                  <a:pt x="0" y="362"/>
                </a:lnTo>
                <a:lnTo>
                  <a:pt x="368" y="362"/>
                </a:lnTo>
                <a:lnTo>
                  <a:pt x="184" y="0"/>
                </a:lnTo>
                <a:close/>
              </a:path>
            </a:pathLst>
          </a:custGeom>
          <a:solidFill>
            <a:srgbClr val="00A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47" name="Freeform 82"/>
          <p:cNvSpPr>
            <a:spLocks/>
          </p:cNvSpPr>
          <p:nvPr/>
        </p:nvSpPr>
        <p:spPr bwMode="auto">
          <a:xfrm>
            <a:off x="4275138" y="3136900"/>
            <a:ext cx="520700" cy="514350"/>
          </a:xfrm>
          <a:custGeom>
            <a:avLst/>
            <a:gdLst>
              <a:gd name="T0" fmla="*/ 260350 w 328"/>
              <a:gd name="T1" fmla="*/ 0 h 324"/>
              <a:gd name="T2" fmla="*/ 0 w 328"/>
              <a:gd name="T3" fmla="*/ 514350 h 324"/>
              <a:gd name="T4" fmla="*/ 520700 w 328"/>
              <a:gd name="T5" fmla="*/ 514350 h 324"/>
              <a:gd name="T6" fmla="*/ 260350 w 328"/>
              <a:gd name="T7" fmla="*/ 0 h 3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8" h="324">
                <a:moveTo>
                  <a:pt x="164" y="0"/>
                </a:moveTo>
                <a:lnTo>
                  <a:pt x="0" y="324"/>
                </a:lnTo>
                <a:lnTo>
                  <a:pt x="328" y="324"/>
                </a:lnTo>
                <a:lnTo>
                  <a:pt x="164" y="0"/>
                </a:lnTo>
                <a:close/>
              </a:path>
            </a:pathLst>
          </a:custGeom>
          <a:solidFill>
            <a:srgbClr val="00A2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48" name="Freeform 83"/>
          <p:cNvSpPr>
            <a:spLocks/>
          </p:cNvSpPr>
          <p:nvPr/>
        </p:nvSpPr>
        <p:spPr bwMode="auto">
          <a:xfrm>
            <a:off x="4305300" y="3168650"/>
            <a:ext cx="460375" cy="450850"/>
          </a:xfrm>
          <a:custGeom>
            <a:avLst/>
            <a:gdLst>
              <a:gd name="T0" fmla="*/ 230188 w 290"/>
              <a:gd name="T1" fmla="*/ 0 h 284"/>
              <a:gd name="T2" fmla="*/ 0 w 290"/>
              <a:gd name="T3" fmla="*/ 450850 h 284"/>
              <a:gd name="T4" fmla="*/ 460375 w 290"/>
              <a:gd name="T5" fmla="*/ 450850 h 284"/>
              <a:gd name="T6" fmla="*/ 230188 w 290"/>
              <a:gd name="T7" fmla="*/ 0 h 2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0" h="284">
                <a:moveTo>
                  <a:pt x="145" y="0"/>
                </a:moveTo>
                <a:lnTo>
                  <a:pt x="0" y="284"/>
                </a:lnTo>
                <a:lnTo>
                  <a:pt x="290" y="284"/>
                </a:lnTo>
                <a:lnTo>
                  <a:pt x="145" y="0"/>
                </a:lnTo>
                <a:close/>
              </a:path>
            </a:pathLst>
          </a:custGeom>
          <a:solidFill>
            <a:srgbClr val="00A4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49" name="Freeform 84"/>
          <p:cNvSpPr>
            <a:spLocks/>
          </p:cNvSpPr>
          <p:nvPr/>
        </p:nvSpPr>
        <p:spPr bwMode="auto">
          <a:xfrm>
            <a:off x="4337050" y="3198813"/>
            <a:ext cx="396875" cy="390525"/>
          </a:xfrm>
          <a:custGeom>
            <a:avLst/>
            <a:gdLst>
              <a:gd name="T0" fmla="*/ 198438 w 250"/>
              <a:gd name="T1" fmla="*/ 0 h 246"/>
              <a:gd name="T2" fmla="*/ 0 w 250"/>
              <a:gd name="T3" fmla="*/ 390525 h 246"/>
              <a:gd name="T4" fmla="*/ 396875 w 250"/>
              <a:gd name="T5" fmla="*/ 390525 h 246"/>
              <a:gd name="T6" fmla="*/ 198438 w 250"/>
              <a:gd name="T7" fmla="*/ 0 h 24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0" h="246">
                <a:moveTo>
                  <a:pt x="125" y="0"/>
                </a:moveTo>
                <a:lnTo>
                  <a:pt x="0" y="246"/>
                </a:lnTo>
                <a:lnTo>
                  <a:pt x="250" y="246"/>
                </a:lnTo>
                <a:lnTo>
                  <a:pt x="125" y="0"/>
                </a:lnTo>
                <a:close/>
              </a:path>
            </a:pathLst>
          </a:custGeom>
          <a:solidFill>
            <a:srgbClr val="00A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50" name="Freeform 85"/>
          <p:cNvSpPr>
            <a:spLocks/>
          </p:cNvSpPr>
          <p:nvPr/>
        </p:nvSpPr>
        <p:spPr bwMode="auto">
          <a:xfrm>
            <a:off x="4368800" y="3228975"/>
            <a:ext cx="333375" cy="330200"/>
          </a:xfrm>
          <a:custGeom>
            <a:avLst/>
            <a:gdLst>
              <a:gd name="T0" fmla="*/ 166688 w 210"/>
              <a:gd name="T1" fmla="*/ 0 h 208"/>
              <a:gd name="T2" fmla="*/ 0 w 210"/>
              <a:gd name="T3" fmla="*/ 330200 h 208"/>
              <a:gd name="T4" fmla="*/ 333375 w 210"/>
              <a:gd name="T5" fmla="*/ 330200 h 208"/>
              <a:gd name="T6" fmla="*/ 166688 w 210"/>
              <a:gd name="T7" fmla="*/ 0 h 20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0" h="208">
                <a:moveTo>
                  <a:pt x="105" y="0"/>
                </a:moveTo>
                <a:lnTo>
                  <a:pt x="0" y="208"/>
                </a:lnTo>
                <a:lnTo>
                  <a:pt x="210" y="208"/>
                </a:lnTo>
                <a:lnTo>
                  <a:pt x="105" y="0"/>
                </a:lnTo>
                <a:close/>
              </a:path>
            </a:pathLst>
          </a:custGeom>
          <a:solidFill>
            <a:srgbClr val="00A8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51" name="Freeform 86"/>
          <p:cNvSpPr>
            <a:spLocks/>
          </p:cNvSpPr>
          <p:nvPr/>
        </p:nvSpPr>
        <p:spPr bwMode="auto">
          <a:xfrm>
            <a:off x="4398963" y="3260725"/>
            <a:ext cx="273050" cy="266700"/>
          </a:xfrm>
          <a:custGeom>
            <a:avLst/>
            <a:gdLst>
              <a:gd name="T0" fmla="*/ 136525 w 172"/>
              <a:gd name="T1" fmla="*/ 0 h 168"/>
              <a:gd name="T2" fmla="*/ 0 w 172"/>
              <a:gd name="T3" fmla="*/ 266700 h 168"/>
              <a:gd name="T4" fmla="*/ 273050 w 172"/>
              <a:gd name="T5" fmla="*/ 266700 h 168"/>
              <a:gd name="T6" fmla="*/ 136525 w 172"/>
              <a:gd name="T7" fmla="*/ 0 h 1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2" h="168">
                <a:moveTo>
                  <a:pt x="86" y="0"/>
                </a:moveTo>
                <a:lnTo>
                  <a:pt x="0" y="168"/>
                </a:lnTo>
                <a:lnTo>
                  <a:pt x="172" y="168"/>
                </a:lnTo>
                <a:lnTo>
                  <a:pt x="86" y="0"/>
                </a:lnTo>
                <a:close/>
              </a:path>
            </a:pathLst>
          </a:custGeom>
          <a:solidFill>
            <a:srgbClr val="00AA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52" name="Freeform 87"/>
          <p:cNvSpPr>
            <a:spLocks/>
          </p:cNvSpPr>
          <p:nvPr/>
        </p:nvSpPr>
        <p:spPr bwMode="auto">
          <a:xfrm>
            <a:off x="4430713" y="3290888"/>
            <a:ext cx="209550" cy="206375"/>
          </a:xfrm>
          <a:custGeom>
            <a:avLst/>
            <a:gdLst>
              <a:gd name="T0" fmla="*/ 104775 w 132"/>
              <a:gd name="T1" fmla="*/ 0 h 130"/>
              <a:gd name="T2" fmla="*/ 0 w 132"/>
              <a:gd name="T3" fmla="*/ 206375 h 130"/>
              <a:gd name="T4" fmla="*/ 209550 w 132"/>
              <a:gd name="T5" fmla="*/ 206375 h 130"/>
              <a:gd name="T6" fmla="*/ 104775 w 132"/>
              <a:gd name="T7" fmla="*/ 0 h 1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2" h="130">
                <a:moveTo>
                  <a:pt x="66" y="0"/>
                </a:moveTo>
                <a:lnTo>
                  <a:pt x="0" y="130"/>
                </a:lnTo>
                <a:lnTo>
                  <a:pt x="132" y="130"/>
                </a:lnTo>
                <a:lnTo>
                  <a:pt x="66" y="0"/>
                </a:lnTo>
                <a:close/>
              </a:path>
            </a:pathLst>
          </a:custGeom>
          <a:solidFill>
            <a:srgbClr val="02A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53" name="Freeform 88"/>
          <p:cNvSpPr>
            <a:spLocks/>
          </p:cNvSpPr>
          <p:nvPr/>
        </p:nvSpPr>
        <p:spPr bwMode="auto">
          <a:xfrm>
            <a:off x="4430713" y="3290888"/>
            <a:ext cx="209550" cy="206375"/>
          </a:xfrm>
          <a:custGeom>
            <a:avLst/>
            <a:gdLst>
              <a:gd name="T0" fmla="*/ 104775 w 132"/>
              <a:gd name="T1" fmla="*/ 0 h 130"/>
              <a:gd name="T2" fmla="*/ 0 w 132"/>
              <a:gd name="T3" fmla="*/ 206375 h 130"/>
              <a:gd name="T4" fmla="*/ 209550 w 132"/>
              <a:gd name="T5" fmla="*/ 206375 h 130"/>
              <a:gd name="T6" fmla="*/ 104775 w 132"/>
              <a:gd name="T7" fmla="*/ 0 h 1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2" h="130">
                <a:moveTo>
                  <a:pt x="66" y="0"/>
                </a:moveTo>
                <a:lnTo>
                  <a:pt x="0" y="130"/>
                </a:lnTo>
                <a:lnTo>
                  <a:pt x="132" y="130"/>
                </a:lnTo>
                <a:lnTo>
                  <a:pt x="66" y="0"/>
                </a:lnTo>
                <a:close/>
              </a:path>
            </a:pathLst>
          </a:custGeom>
          <a:solidFill>
            <a:srgbClr val="00AE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latin typeface="Cambria" panose="02040503050406030204" pitchFamily="18" charset="0"/>
            </a:endParaRPr>
          </a:p>
        </p:txBody>
      </p:sp>
      <p:sp>
        <p:nvSpPr>
          <p:cNvPr id="7254" name="Freeform 89"/>
          <p:cNvSpPr>
            <a:spLocks/>
          </p:cNvSpPr>
          <p:nvPr/>
        </p:nvSpPr>
        <p:spPr bwMode="auto">
          <a:xfrm>
            <a:off x="1911350" y="808038"/>
            <a:ext cx="5246688" cy="5170487"/>
          </a:xfrm>
          <a:custGeom>
            <a:avLst/>
            <a:gdLst>
              <a:gd name="T0" fmla="*/ 2624138 w 3305"/>
              <a:gd name="T1" fmla="*/ 0 h 3257"/>
              <a:gd name="T2" fmla="*/ 0 w 3305"/>
              <a:gd name="T3" fmla="*/ 5170487 h 3257"/>
              <a:gd name="T4" fmla="*/ 5246688 w 3305"/>
              <a:gd name="T5" fmla="*/ 5170487 h 3257"/>
              <a:gd name="T6" fmla="*/ 2624138 w 3305"/>
              <a:gd name="T7" fmla="*/ 0 h 32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305" h="3257">
                <a:moveTo>
                  <a:pt x="1653" y="0"/>
                </a:moveTo>
                <a:lnTo>
                  <a:pt x="0" y="3257"/>
                </a:lnTo>
                <a:lnTo>
                  <a:pt x="3305" y="3257"/>
                </a:lnTo>
                <a:lnTo>
                  <a:pt x="1653" y="0"/>
                </a:lnTo>
                <a:close/>
              </a:path>
            </a:pathLst>
          </a:custGeom>
          <a:ln>
            <a:headEnd/>
            <a:tailEnd/>
          </a:ln>
        </p:spPr>
        <p:style>
          <a:lnRef idx="0">
            <a:schemeClr val="accent3"/>
          </a:lnRef>
          <a:fillRef idx="3">
            <a:schemeClr val="accent3"/>
          </a:fillRef>
          <a:effectRef idx="3">
            <a:schemeClr val="accent3"/>
          </a:effectRef>
          <a:fontRef idx="minor">
            <a:schemeClr val="lt1"/>
          </a:fontRef>
        </p:style>
        <p:txBody>
          <a:bodyPr/>
          <a:lstStyle/>
          <a:p>
            <a:endParaRPr lang="tr-TR">
              <a:latin typeface="Cambria" panose="02040503050406030204" pitchFamily="18" charset="0"/>
            </a:endParaRPr>
          </a:p>
        </p:txBody>
      </p:sp>
      <p:sp>
        <p:nvSpPr>
          <p:cNvPr id="7255" name="Rectangle 91"/>
          <p:cNvSpPr>
            <a:spLocks noChangeArrowheads="1"/>
          </p:cNvSpPr>
          <p:nvPr/>
        </p:nvSpPr>
        <p:spPr bwMode="auto">
          <a:xfrm>
            <a:off x="2903537" y="85724"/>
            <a:ext cx="525488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eaLnBrk="0" hangingPunct="0"/>
            <a:r>
              <a:rPr lang="tr-TR" sz="3200" b="1" dirty="0" smtClean="0">
                <a:latin typeface="Cambria" panose="02040503050406030204" pitchFamily="18" charset="0"/>
              </a:rPr>
              <a:t>Hiyerarşik Yapı ve ES</a:t>
            </a:r>
            <a:endParaRPr lang="en-US" sz="2000" dirty="0">
              <a:latin typeface="Cambria" panose="02040503050406030204" pitchFamily="18" charset="0"/>
            </a:endParaRPr>
          </a:p>
        </p:txBody>
      </p:sp>
      <p:sp>
        <p:nvSpPr>
          <p:cNvPr id="7256" name="Rectangle 92"/>
          <p:cNvSpPr>
            <a:spLocks noChangeArrowheads="1"/>
          </p:cNvSpPr>
          <p:nvPr/>
        </p:nvSpPr>
        <p:spPr bwMode="auto">
          <a:xfrm>
            <a:off x="1624013" y="6093876"/>
            <a:ext cx="56861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tr-TR" sz="1400" b="1" dirty="0" smtClean="0">
                <a:latin typeface="Cambria" panose="02040503050406030204" pitchFamily="18" charset="0"/>
              </a:rPr>
              <a:t>         Satış</a:t>
            </a:r>
            <a:r>
              <a:rPr lang="en-US" sz="1400" b="1" dirty="0" smtClean="0">
                <a:latin typeface="Cambria" panose="02040503050406030204" pitchFamily="18" charset="0"/>
              </a:rPr>
              <a:t>&amp;   </a:t>
            </a:r>
            <a:r>
              <a:rPr lang="tr-TR" sz="1400" b="1" dirty="0" smtClean="0">
                <a:latin typeface="Cambria" panose="02040503050406030204" pitchFamily="18" charset="0"/>
              </a:rPr>
              <a:t>             </a:t>
            </a:r>
            <a:r>
              <a:rPr lang="en-US" sz="1400" b="1" dirty="0" smtClean="0">
                <a:latin typeface="Cambria" panose="02040503050406030204" pitchFamily="18" charset="0"/>
              </a:rPr>
              <a:t> </a:t>
            </a:r>
            <a:r>
              <a:rPr lang="tr-TR" sz="1400" b="1" dirty="0" smtClean="0">
                <a:latin typeface="Cambria" panose="02040503050406030204" pitchFamily="18" charset="0"/>
              </a:rPr>
              <a:t>Üretim                       Finans             Muhasebe             IK</a:t>
            </a:r>
            <a:endParaRPr lang="en-US" dirty="0">
              <a:latin typeface="Cambria" panose="02040503050406030204" pitchFamily="18" charset="0"/>
            </a:endParaRPr>
          </a:p>
        </p:txBody>
      </p:sp>
      <p:sp>
        <p:nvSpPr>
          <p:cNvPr id="7258" name="Rectangle 96"/>
          <p:cNvSpPr>
            <a:spLocks noChangeArrowheads="1"/>
          </p:cNvSpPr>
          <p:nvPr/>
        </p:nvSpPr>
        <p:spPr bwMode="auto">
          <a:xfrm>
            <a:off x="762000" y="1484784"/>
            <a:ext cx="645054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sz="1600" b="1" dirty="0">
                <a:latin typeface="Cambria" panose="02040503050406030204" pitchFamily="18" charset="0"/>
              </a:rPr>
              <a:t>               </a:t>
            </a:r>
            <a:r>
              <a:rPr lang="tr-TR" sz="1600" b="1" dirty="0" smtClean="0">
                <a:solidFill>
                  <a:srgbClr val="FF0000"/>
                </a:solidFill>
                <a:latin typeface="Cambria" panose="02040503050406030204" pitchFamily="18" charset="0"/>
              </a:rPr>
              <a:t>Stratejik Seviye </a:t>
            </a:r>
            <a:r>
              <a:rPr lang="tr-TR" sz="1600" b="1" dirty="0" smtClean="0">
                <a:latin typeface="Cambria" panose="02040503050406030204" pitchFamily="18" charset="0"/>
              </a:rPr>
              <a:t>			  Üst Düzey Yönetici</a:t>
            </a:r>
            <a:endParaRPr lang="en-US" dirty="0">
              <a:latin typeface="Cambria" panose="02040503050406030204" pitchFamily="18" charset="0"/>
            </a:endParaRPr>
          </a:p>
        </p:txBody>
      </p:sp>
      <p:sp>
        <p:nvSpPr>
          <p:cNvPr id="7259" name="Rectangle 98"/>
          <p:cNvSpPr>
            <a:spLocks noChangeArrowheads="1"/>
          </p:cNvSpPr>
          <p:nvPr/>
        </p:nvSpPr>
        <p:spPr bwMode="auto">
          <a:xfrm>
            <a:off x="785813" y="3136900"/>
            <a:ext cx="718632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tr-TR" sz="1600" b="1" dirty="0" smtClean="0">
                <a:latin typeface="Cambria" panose="02040503050406030204" pitchFamily="18" charset="0"/>
              </a:rPr>
              <a:t>Yönetim Seviyesi          </a:t>
            </a:r>
            <a:r>
              <a:rPr lang="en-US" sz="1600" b="1" dirty="0" smtClean="0">
                <a:latin typeface="Cambria" panose="02040503050406030204" pitchFamily="18" charset="0"/>
              </a:rPr>
              <a:t> </a:t>
            </a:r>
            <a:r>
              <a:rPr lang="tr-TR" sz="1600" b="1" dirty="0" smtClean="0">
                <a:latin typeface="Cambria" panose="02040503050406030204" pitchFamily="18" charset="0"/>
              </a:rPr>
              <a:t>	</a:t>
            </a:r>
            <a:r>
              <a:rPr lang="en-US" sz="1600" b="1" dirty="0" smtClean="0">
                <a:latin typeface="Cambria" panose="02040503050406030204" pitchFamily="18" charset="0"/>
              </a:rPr>
              <a:t>                                                     </a:t>
            </a:r>
            <a:r>
              <a:rPr lang="tr-TR" sz="1600" b="1" dirty="0">
                <a:latin typeface="Cambria" panose="02040503050406030204" pitchFamily="18" charset="0"/>
              </a:rPr>
              <a:t> </a:t>
            </a:r>
            <a:r>
              <a:rPr lang="tr-TR" sz="1600" b="1" dirty="0" smtClean="0">
                <a:latin typeface="Cambria" panose="02040503050406030204" pitchFamily="18" charset="0"/>
              </a:rPr>
              <a:t>  Orta Düzey Yönetici </a:t>
            </a:r>
            <a:endParaRPr lang="en-US" dirty="0">
              <a:latin typeface="Cambria" panose="02040503050406030204" pitchFamily="18" charset="0"/>
            </a:endParaRPr>
          </a:p>
        </p:txBody>
      </p:sp>
      <p:sp>
        <p:nvSpPr>
          <p:cNvPr id="7260" name="Rectangle 100"/>
          <p:cNvSpPr>
            <a:spLocks noChangeArrowheads="1"/>
          </p:cNvSpPr>
          <p:nvPr/>
        </p:nvSpPr>
        <p:spPr bwMode="auto">
          <a:xfrm>
            <a:off x="404813" y="5398930"/>
            <a:ext cx="118340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tr-TR" sz="1600" b="1" dirty="0" smtClean="0">
                <a:solidFill>
                  <a:srgbClr val="FF0000"/>
                </a:solidFill>
                <a:latin typeface="Cambria" panose="02040503050406030204" pitchFamily="18" charset="0"/>
              </a:rPr>
              <a:t>Operasyonel</a:t>
            </a:r>
          </a:p>
          <a:p>
            <a:pPr algn="ctr" eaLnBrk="0" hangingPunct="0"/>
            <a:r>
              <a:rPr lang="tr-TR" sz="1600" b="1" dirty="0">
                <a:solidFill>
                  <a:srgbClr val="FF0000"/>
                </a:solidFill>
                <a:latin typeface="Cambria" panose="02040503050406030204" pitchFamily="18" charset="0"/>
              </a:rPr>
              <a:t>Seviye</a:t>
            </a:r>
            <a:r>
              <a:rPr lang="tr-TR" sz="1600" b="1" dirty="0" smtClean="0">
                <a:solidFill>
                  <a:srgbClr val="FF0000"/>
                </a:solidFill>
                <a:latin typeface="Cambria" panose="02040503050406030204" pitchFamily="18" charset="0"/>
              </a:rPr>
              <a:t> </a:t>
            </a:r>
            <a:endParaRPr lang="en-US" dirty="0">
              <a:solidFill>
                <a:srgbClr val="FF0000"/>
              </a:solidFill>
              <a:latin typeface="Cambria" panose="02040503050406030204" pitchFamily="18" charset="0"/>
            </a:endParaRPr>
          </a:p>
        </p:txBody>
      </p:sp>
      <p:sp>
        <p:nvSpPr>
          <p:cNvPr id="7261" name="Rectangle 102"/>
          <p:cNvSpPr>
            <a:spLocks noChangeArrowheads="1"/>
          </p:cNvSpPr>
          <p:nvPr/>
        </p:nvSpPr>
        <p:spPr bwMode="auto">
          <a:xfrm>
            <a:off x="1820863" y="5341938"/>
            <a:ext cx="44884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sz="1400" b="1">
                <a:latin typeface="Cambria" panose="02040503050406030204" pitchFamily="18" charset="0"/>
              </a:rPr>
              <a:t>                                                                                                                </a:t>
            </a:r>
            <a:endParaRPr lang="en-US">
              <a:latin typeface="Cambria" panose="02040503050406030204" pitchFamily="18" charset="0"/>
            </a:endParaRPr>
          </a:p>
        </p:txBody>
      </p:sp>
      <p:sp>
        <p:nvSpPr>
          <p:cNvPr id="7262" name="Rectangle 103"/>
          <p:cNvSpPr>
            <a:spLocks noChangeArrowheads="1"/>
          </p:cNvSpPr>
          <p:nvPr/>
        </p:nvSpPr>
        <p:spPr bwMode="auto">
          <a:xfrm>
            <a:off x="1812925" y="5334000"/>
            <a:ext cx="44884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sz="1400" b="1" dirty="0">
                <a:latin typeface="Cambria" panose="02040503050406030204" pitchFamily="18" charset="0"/>
              </a:rPr>
              <a:t>                                                                                                                </a:t>
            </a:r>
            <a:endParaRPr lang="en-US" dirty="0">
              <a:latin typeface="Cambria" panose="02040503050406030204" pitchFamily="18" charset="0"/>
            </a:endParaRPr>
          </a:p>
        </p:txBody>
      </p:sp>
      <p:sp>
        <p:nvSpPr>
          <p:cNvPr id="7263" name="Rectangle 104"/>
          <p:cNvSpPr>
            <a:spLocks noChangeArrowheads="1"/>
          </p:cNvSpPr>
          <p:nvPr/>
        </p:nvSpPr>
        <p:spPr bwMode="auto">
          <a:xfrm>
            <a:off x="7283170" y="5278120"/>
            <a:ext cx="122828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tr-TR" sz="1600" b="1" dirty="0" smtClean="0">
                <a:latin typeface="Cambria" panose="02040503050406030204" pitchFamily="18" charset="0"/>
              </a:rPr>
              <a:t>Operasyonel </a:t>
            </a:r>
          </a:p>
          <a:p>
            <a:pPr eaLnBrk="0" hangingPunct="0"/>
            <a:r>
              <a:rPr lang="tr-TR" sz="1600" b="1" dirty="0" smtClean="0">
                <a:latin typeface="Cambria" panose="02040503050406030204" pitchFamily="18" charset="0"/>
              </a:rPr>
              <a:t>Çalışanlar</a:t>
            </a:r>
            <a:endParaRPr lang="en-US" dirty="0">
              <a:latin typeface="Cambria" panose="02040503050406030204" pitchFamily="18" charset="0"/>
            </a:endParaRPr>
          </a:p>
        </p:txBody>
      </p:sp>
      <p:sp>
        <p:nvSpPr>
          <p:cNvPr id="7266" name="Rectangle 110"/>
          <p:cNvSpPr>
            <a:spLocks noChangeArrowheads="1"/>
          </p:cNvSpPr>
          <p:nvPr/>
        </p:nvSpPr>
        <p:spPr bwMode="auto">
          <a:xfrm>
            <a:off x="404813" y="4432300"/>
            <a:ext cx="709168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tr-TR" sz="1600" b="1" dirty="0" smtClean="0">
                <a:latin typeface="Cambria" panose="02040503050406030204" pitchFamily="18" charset="0"/>
              </a:rPr>
              <a:t>Bilgi Seviyesi 						Bilgi </a:t>
            </a:r>
            <a:r>
              <a:rPr lang="en-US" sz="1600" b="1" dirty="0" smtClean="0">
                <a:latin typeface="Cambria" panose="02040503050406030204" pitchFamily="18" charset="0"/>
              </a:rPr>
              <a:t>&amp;</a:t>
            </a:r>
            <a:endParaRPr lang="en-US" dirty="0">
              <a:latin typeface="Cambria" panose="02040503050406030204" pitchFamily="18" charset="0"/>
            </a:endParaRPr>
          </a:p>
        </p:txBody>
      </p:sp>
      <p:sp>
        <p:nvSpPr>
          <p:cNvPr id="7267" name="Rectangle 112"/>
          <p:cNvSpPr>
            <a:spLocks noChangeArrowheads="1"/>
          </p:cNvSpPr>
          <p:nvPr/>
        </p:nvSpPr>
        <p:spPr bwMode="auto">
          <a:xfrm>
            <a:off x="7400164" y="4448017"/>
            <a:ext cx="108414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tr-TR" sz="1600" b="1" dirty="0" smtClean="0">
                <a:latin typeface="Cambria" panose="02040503050406030204" pitchFamily="18" charset="0"/>
              </a:rPr>
              <a:t>Veri İşçileri</a:t>
            </a:r>
            <a:endParaRPr lang="en-US" dirty="0">
              <a:latin typeface="Cambria" panose="02040503050406030204" pitchFamily="18" charset="0"/>
            </a:endParaRPr>
          </a:p>
        </p:txBody>
      </p:sp>
      <p:sp>
        <p:nvSpPr>
          <p:cNvPr id="7268" name="Line 114"/>
          <p:cNvSpPr>
            <a:spLocks noChangeShapeType="1"/>
          </p:cNvSpPr>
          <p:nvPr/>
        </p:nvSpPr>
        <p:spPr bwMode="auto">
          <a:xfrm flipH="1">
            <a:off x="2840038" y="801688"/>
            <a:ext cx="1694656" cy="5153025"/>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tr-TR">
              <a:latin typeface="Cambria" panose="02040503050406030204" pitchFamily="18" charset="0"/>
            </a:endParaRPr>
          </a:p>
        </p:txBody>
      </p:sp>
      <p:sp>
        <p:nvSpPr>
          <p:cNvPr id="7269" name="Line 115"/>
          <p:cNvSpPr>
            <a:spLocks noChangeShapeType="1"/>
          </p:cNvSpPr>
          <p:nvPr/>
        </p:nvSpPr>
        <p:spPr bwMode="auto">
          <a:xfrm flipH="1">
            <a:off x="4067944" y="863600"/>
            <a:ext cx="467544" cy="5114925"/>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tr-TR">
              <a:latin typeface="Cambria" panose="02040503050406030204" pitchFamily="18" charset="0"/>
            </a:endParaRPr>
          </a:p>
        </p:txBody>
      </p:sp>
      <p:sp>
        <p:nvSpPr>
          <p:cNvPr id="7270" name="Line 116"/>
          <p:cNvSpPr>
            <a:spLocks noChangeShapeType="1"/>
          </p:cNvSpPr>
          <p:nvPr/>
        </p:nvSpPr>
        <p:spPr bwMode="auto">
          <a:xfrm>
            <a:off x="4572000" y="877888"/>
            <a:ext cx="754064" cy="5106987"/>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tr-TR">
              <a:latin typeface="Cambria" panose="02040503050406030204" pitchFamily="18" charset="0"/>
            </a:endParaRPr>
          </a:p>
        </p:txBody>
      </p:sp>
      <p:sp>
        <p:nvSpPr>
          <p:cNvPr id="7271" name="Line 117"/>
          <p:cNvSpPr>
            <a:spLocks noChangeShapeType="1"/>
          </p:cNvSpPr>
          <p:nvPr/>
        </p:nvSpPr>
        <p:spPr bwMode="auto">
          <a:xfrm>
            <a:off x="4535488" y="808038"/>
            <a:ext cx="1849437" cy="5146675"/>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tr-TR">
              <a:latin typeface="Cambria" panose="02040503050406030204" pitchFamily="18" charset="0"/>
            </a:endParaRPr>
          </a:p>
        </p:txBody>
      </p:sp>
      <p:sp>
        <p:nvSpPr>
          <p:cNvPr id="7277" name="Rectangle 124"/>
          <p:cNvSpPr>
            <a:spLocks noChangeArrowheads="1"/>
          </p:cNvSpPr>
          <p:nvPr/>
        </p:nvSpPr>
        <p:spPr bwMode="auto">
          <a:xfrm>
            <a:off x="1852531" y="6309320"/>
            <a:ext cx="8763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tr-TR" sz="1400" b="1" dirty="0" smtClean="0">
                <a:latin typeface="Cambria" panose="02040503050406030204" pitchFamily="18" charset="0"/>
              </a:rPr>
              <a:t>Pazarlama</a:t>
            </a:r>
            <a:endParaRPr lang="en-US" dirty="0">
              <a:latin typeface="Cambria" panose="02040503050406030204" pitchFamily="18" charset="0"/>
            </a:endParaRPr>
          </a:p>
        </p:txBody>
      </p:sp>
      <p:sp>
        <p:nvSpPr>
          <p:cNvPr id="7278" name="Line 126"/>
          <p:cNvSpPr>
            <a:spLocks noChangeShapeType="1"/>
          </p:cNvSpPr>
          <p:nvPr/>
        </p:nvSpPr>
        <p:spPr bwMode="auto">
          <a:xfrm>
            <a:off x="2971800" y="3849688"/>
            <a:ext cx="3127375" cy="1587"/>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tr-TR">
              <a:latin typeface="Cambria" panose="02040503050406030204" pitchFamily="18" charset="0"/>
            </a:endParaRPr>
          </a:p>
        </p:txBody>
      </p:sp>
      <p:sp>
        <p:nvSpPr>
          <p:cNvPr id="7279" name="Line 127"/>
          <p:cNvSpPr>
            <a:spLocks noChangeShapeType="1"/>
          </p:cNvSpPr>
          <p:nvPr/>
        </p:nvSpPr>
        <p:spPr bwMode="auto">
          <a:xfrm>
            <a:off x="2362200" y="5068888"/>
            <a:ext cx="4346575" cy="1587"/>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tr-TR">
              <a:latin typeface="Cambria" panose="02040503050406030204" pitchFamily="18" charset="0"/>
            </a:endParaRPr>
          </a:p>
        </p:txBody>
      </p:sp>
      <p:sp>
        <p:nvSpPr>
          <p:cNvPr id="7280" name="Line 128"/>
          <p:cNvSpPr>
            <a:spLocks noChangeShapeType="1"/>
          </p:cNvSpPr>
          <p:nvPr/>
        </p:nvSpPr>
        <p:spPr bwMode="auto">
          <a:xfrm>
            <a:off x="3581400" y="2706688"/>
            <a:ext cx="1908175" cy="1587"/>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tr-TR">
              <a:latin typeface="Cambria" panose="02040503050406030204" pitchFamily="18" charset="0"/>
            </a:endParaRPr>
          </a:p>
        </p:txBody>
      </p:sp>
      <p:sp>
        <p:nvSpPr>
          <p:cNvPr id="3" name="Metin kutusu 2"/>
          <p:cNvSpPr txBox="1"/>
          <p:nvPr/>
        </p:nvSpPr>
        <p:spPr>
          <a:xfrm>
            <a:off x="746175" y="2092523"/>
            <a:ext cx="1931938" cy="307777"/>
          </a:xfrm>
          <a:prstGeom prst="rect">
            <a:avLst/>
          </a:prstGeom>
          <a:noFill/>
        </p:spPr>
        <p:txBody>
          <a:bodyPr wrap="square" rtlCol="0">
            <a:spAutoFit/>
          </a:bodyPr>
          <a:lstStyle/>
          <a:p>
            <a:r>
              <a:rPr lang="tr-TR" sz="1400" b="1" dirty="0" smtClean="0">
                <a:solidFill>
                  <a:srgbClr val="FF0000"/>
                </a:solidFill>
                <a:latin typeface="Cambria" panose="02040503050406030204" pitchFamily="18" charset="0"/>
              </a:rPr>
              <a:t>Taktiksel Seviye</a:t>
            </a:r>
            <a:endParaRPr lang="tr-TR" sz="1400" dirty="0">
              <a:solidFill>
                <a:srgbClr val="FF0000"/>
              </a:solidFill>
              <a:latin typeface="Cambria" panose="02040503050406030204" pitchFamily="18" charset="0"/>
            </a:endParaRPr>
          </a:p>
        </p:txBody>
      </p:sp>
    </p:spTree>
    <p:extLst>
      <p:ext uri="{BB962C8B-B14F-4D97-AF65-F5344CB8AC3E}">
        <p14:creationId xmlns:p14="http://schemas.microsoft.com/office/powerpoint/2010/main" val="17941023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7466"/>
            <a:ext cx="8074144" cy="1045270"/>
          </a:xfrm>
        </p:spPr>
        <p:txBody>
          <a:bodyPr>
            <a:normAutofit/>
          </a:bodyPr>
          <a:lstStyle/>
          <a:p>
            <a:r>
              <a:rPr lang="tr-TR" sz="2800" b="1" dirty="0" smtClean="0">
                <a:solidFill>
                  <a:schemeClr val="tx1"/>
                </a:solidFill>
                <a:effectLst/>
                <a:latin typeface="Cambria" panose="02040503050406030204" pitchFamily="18" charset="0"/>
              </a:rPr>
              <a:t>Organizasyonel Kültür ve YBS</a:t>
            </a:r>
            <a:endParaRPr lang="tr-TR" sz="2800" b="1"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395536" y="1916832"/>
            <a:ext cx="8218160" cy="3456384"/>
          </a:xfrm>
        </p:spPr>
        <p:txBody>
          <a:bodyPr>
            <a:normAutofit/>
          </a:bodyPr>
          <a:lstStyle/>
          <a:p>
            <a:pPr algn="just"/>
            <a:r>
              <a:rPr lang="tr-TR" sz="2000" dirty="0" smtClean="0">
                <a:latin typeface="Calibri" pitchFamily="34" charset="0"/>
              </a:rPr>
              <a:t>Her örgütün kendine has bir kültürü ve iş yapma şekli vardır.</a:t>
            </a:r>
          </a:p>
          <a:p>
            <a:pPr algn="just"/>
            <a:r>
              <a:rPr lang="tr-TR" sz="2000" dirty="0" smtClean="0">
                <a:latin typeface="Calibri" pitchFamily="34" charset="0"/>
              </a:rPr>
              <a:t>Enformasyon sistemlerinin bu kültürle çatışması söz konusu olabilmektedir. </a:t>
            </a:r>
          </a:p>
          <a:p>
            <a:pPr algn="just"/>
            <a:r>
              <a:rPr lang="tr-TR" sz="2000" dirty="0" smtClean="0">
                <a:latin typeface="Calibri" pitchFamily="34" charset="0"/>
              </a:rPr>
              <a:t>Fakat bu çatışmalar yeni iş politikalarının üretilmesini sağlamaktadır.</a:t>
            </a:r>
            <a:endParaRPr lang="tr-TR" sz="2000" dirty="0">
              <a:latin typeface="Calibri" pitchFamily="34" charset="0"/>
            </a:endParaRPr>
          </a:p>
        </p:txBody>
      </p:sp>
      <p:sp>
        <p:nvSpPr>
          <p:cNvPr id="4" name="Metin kutusu 3"/>
          <p:cNvSpPr txBox="1"/>
          <p:nvPr/>
        </p:nvSpPr>
        <p:spPr>
          <a:xfrm>
            <a:off x="502173" y="1115452"/>
            <a:ext cx="3911589" cy="369332"/>
          </a:xfrm>
          <a:prstGeom prst="rect">
            <a:avLst/>
          </a:prstGeom>
          <a:solidFill>
            <a:schemeClr val="bg1">
              <a:lumMod val="95000"/>
            </a:schemeClr>
          </a:solidFill>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tr-TR" b="1" dirty="0" smtClean="0">
                <a:solidFill>
                  <a:schemeClr val="tx1"/>
                </a:solidFill>
                <a:latin typeface="Cambria" panose="02040503050406030204" pitchFamily="18" charset="0"/>
              </a:rPr>
              <a:t>Medeniyetlerin Çatışması…</a:t>
            </a:r>
            <a:endParaRPr lang="tr-TR" b="1" dirty="0">
              <a:solidFill>
                <a:schemeClr val="tx1"/>
              </a:solidFill>
              <a:latin typeface="Cambria" panose="02040503050406030204" pitchFamily="18" charset="0"/>
            </a:endParaRPr>
          </a:p>
        </p:txBody>
      </p:sp>
    </p:spTree>
    <p:extLst>
      <p:ext uri="{BB962C8B-B14F-4D97-AF65-F5344CB8AC3E}">
        <p14:creationId xmlns:p14="http://schemas.microsoft.com/office/powerpoint/2010/main" val="6405746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260648"/>
            <a:ext cx="5832648" cy="620688"/>
          </a:xfrm>
        </p:spPr>
        <p:txBody>
          <a:bodyPr>
            <a:normAutofit/>
          </a:bodyPr>
          <a:lstStyle/>
          <a:p>
            <a:r>
              <a:rPr lang="tr-TR" sz="2800" b="1" dirty="0" smtClean="0">
                <a:solidFill>
                  <a:schemeClr val="tx1"/>
                </a:solidFill>
                <a:effectLst/>
                <a:latin typeface="Cambria" panose="02040503050406030204" pitchFamily="18" charset="0"/>
              </a:rPr>
              <a:t>2. Yönetim</a:t>
            </a:r>
            <a:endParaRPr lang="tr-TR" sz="2800" b="1"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251520" y="1196752"/>
            <a:ext cx="8352928" cy="5051648"/>
          </a:xfrm>
        </p:spPr>
        <p:txBody>
          <a:bodyPr>
            <a:normAutofit/>
          </a:bodyPr>
          <a:lstStyle/>
          <a:p>
            <a:pPr algn="just"/>
            <a:r>
              <a:rPr lang="tr-TR" sz="1800" dirty="0" smtClean="0">
                <a:latin typeface="Cambria" panose="02040503050406030204" pitchFamily="18" charset="0"/>
              </a:rPr>
              <a:t>Yönetimin görevi, işletmelerin karşı karşıya kalabilecekleri durumları keşfetmek, karar vermek ve örgüt problemlerini çözmek için hareket planları hazırlamaktır. </a:t>
            </a:r>
          </a:p>
          <a:p>
            <a:pPr algn="just"/>
            <a:r>
              <a:rPr lang="tr-TR" sz="1800" dirty="0" smtClean="0">
                <a:latin typeface="Cambria" panose="02040503050406030204" pitchFamily="18" charset="0"/>
              </a:rPr>
              <a:t>Yöneticiler vakitlerinin </a:t>
            </a:r>
            <a:r>
              <a:rPr lang="tr-TR" sz="1800" dirty="0">
                <a:latin typeface="Cambria" panose="02040503050406030204" pitchFamily="18" charset="0"/>
              </a:rPr>
              <a:t>büyük kısmını yeni iş, hizmet ve stratejiler geliştirmekle harcamaktadırlar.</a:t>
            </a:r>
          </a:p>
          <a:p>
            <a:pPr algn="just"/>
            <a:r>
              <a:rPr lang="tr-TR" sz="1800" dirty="0" smtClean="0">
                <a:latin typeface="Cambria" panose="02040503050406030204" pitchFamily="18" charset="0"/>
              </a:rPr>
              <a:t>Her şeyin çok hızlı değiştiği günümüz dünyasında ise eskiye nazaran </a:t>
            </a:r>
            <a:r>
              <a:rPr lang="tr-TR" sz="1800" b="1" dirty="0" smtClean="0">
                <a:latin typeface="Cambria" panose="02040503050406030204" pitchFamily="18" charset="0"/>
              </a:rPr>
              <a:t>karar aşamasını negatif etkileyecek olan belirsizlikler büyük rol oynamaktadır.</a:t>
            </a:r>
          </a:p>
          <a:p>
            <a:pPr algn="just"/>
            <a:r>
              <a:rPr lang="tr-TR" sz="1800" dirty="0" smtClean="0">
                <a:latin typeface="Cambria" panose="02040503050406030204" pitchFamily="18" charset="0"/>
              </a:rPr>
              <a:t>Böyle bir durumda ise yöneticilerin bilgi eksikliklerinin giderilip etkili karar vermelerinde enformasyon sistemlerinin rolü çok büyük olmaktadır.</a:t>
            </a:r>
          </a:p>
        </p:txBody>
      </p:sp>
    </p:spTree>
    <p:extLst>
      <p:ext uri="{BB962C8B-B14F-4D97-AF65-F5344CB8AC3E}">
        <p14:creationId xmlns:p14="http://schemas.microsoft.com/office/powerpoint/2010/main" val="20071335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188640"/>
            <a:ext cx="8964488" cy="677788"/>
          </a:xfrm>
        </p:spPr>
        <p:txBody>
          <a:bodyPr>
            <a:normAutofit/>
          </a:bodyPr>
          <a:lstStyle/>
          <a:p>
            <a:r>
              <a:rPr lang="tr-TR" sz="2800" b="1" dirty="0" smtClean="0">
                <a:solidFill>
                  <a:schemeClr val="tx1"/>
                </a:solidFill>
                <a:effectLst/>
                <a:latin typeface="Cambria" panose="02040503050406030204" pitchFamily="18" charset="0"/>
              </a:rPr>
              <a:t>3. Enformasyon Teknolojisi</a:t>
            </a:r>
            <a:endParaRPr lang="tr-TR" sz="2800" b="1"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179512" y="1052736"/>
            <a:ext cx="8280920" cy="5661248"/>
          </a:xfrm>
        </p:spPr>
        <p:txBody>
          <a:bodyPr>
            <a:noAutofit/>
          </a:bodyPr>
          <a:lstStyle/>
          <a:p>
            <a:pPr algn="just"/>
            <a:r>
              <a:rPr lang="tr-TR" sz="1800" b="1" dirty="0" smtClean="0">
                <a:latin typeface="Cambria" panose="02040503050406030204" pitchFamily="18" charset="0"/>
              </a:rPr>
              <a:t>Donanım: </a:t>
            </a:r>
            <a:r>
              <a:rPr lang="tr-TR" sz="1800" dirty="0" smtClean="0">
                <a:latin typeface="Cambria" panose="02040503050406030204" pitchFamily="18" charset="0"/>
              </a:rPr>
              <a:t>Bir enformasyon sisteminde girdi, süreç ve çıktı faaliyetleri için kullanılan fiziksel ekipmandır. (Bilgisayar, depolama aygıtları ve telekomünikasyon cihazları)</a:t>
            </a:r>
          </a:p>
          <a:p>
            <a:pPr algn="just"/>
            <a:r>
              <a:rPr lang="tr-TR" sz="1800" b="1" dirty="0" smtClean="0">
                <a:latin typeface="Cambria" panose="02040503050406030204" pitchFamily="18" charset="0"/>
              </a:rPr>
              <a:t>Yazılım: </a:t>
            </a:r>
            <a:r>
              <a:rPr lang="tr-TR" sz="1800" dirty="0" smtClean="0">
                <a:latin typeface="Cambria" panose="02040503050406030204" pitchFamily="18" charset="0"/>
              </a:rPr>
              <a:t>Bilgisayar donanımı bileşenlerini kontrol ve koordine eden detaylı, daha önceden programlanmış komutlardır. </a:t>
            </a:r>
          </a:p>
          <a:p>
            <a:pPr algn="just"/>
            <a:r>
              <a:rPr lang="tr-TR" sz="1800" b="1" dirty="0" smtClean="0">
                <a:latin typeface="Cambria" panose="02040503050406030204" pitchFamily="18" charset="0"/>
              </a:rPr>
              <a:t>Veri Yönetim Teknolojisi: </a:t>
            </a:r>
            <a:r>
              <a:rPr lang="tr-TR" sz="1800" dirty="0" smtClean="0">
                <a:latin typeface="Cambria" panose="02040503050406030204" pitchFamily="18" charset="0"/>
              </a:rPr>
              <a:t>Fiziksel depolama ortamında verinin düzenlenmesini yöneten yazılımı içermektedir.</a:t>
            </a:r>
          </a:p>
          <a:p>
            <a:pPr algn="just"/>
            <a:r>
              <a:rPr lang="tr-TR" sz="1800" b="1" dirty="0" smtClean="0">
                <a:latin typeface="Cambria" panose="02040503050406030204" pitchFamily="18" charset="0"/>
              </a:rPr>
              <a:t>Ağ ve Telekomünikasyon Teknolojisi: </a:t>
            </a:r>
            <a:r>
              <a:rPr lang="tr-TR" sz="1800" dirty="0" smtClean="0">
                <a:latin typeface="Cambria" panose="02040503050406030204" pitchFamily="18" charset="0"/>
              </a:rPr>
              <a:t>Fiziksel aygıt ve yazılımların tümünü içermekte ve donanımın farklı parçalarını bağlamakta, veri bir fiziksel konumdan diğerine aktarmaktadır.</a:t>
            </a:r>
          </a:p>
          <a:p>
            <a:pPr algn="just"/>
            <a:r>
              <a:rPr lang="tr-TR" sz="1800" dirty="0" smtClean="0">
                <a:latin typeface="Cambria" panose="02040503050406030204" pitchFamily="18" charset="0"/>
              </a:rPr>
              <a:t>Bilgisayarlar arasında veri, görüntü, ses vs. ağlar üzerinden aktarılmaktadır.</a:t>
            </a:r>
          </a:p>
          <a:p>
            <a:pPr algn="just"/>
            <a:r>
              <a:rPr lang="tr-TR" sz="1800" b="1" dirty="0" smtClean="0">
                <a:latin typeface="Cambria" panose="02040503050406030204" pitchFamily="18" charset="0"/>
              </a:rPr>
              <a:t>Dünyanın en büyük ve en çok kullanılan ağı internettir.</a:t>
            </a:r>
          </a:p>
          <a:p>
            <a:pPr algn="just"/>
            <a:r>
              <a:rPr lang="tr-TR" sz="1800" dirty="0" smtClean="0">
                <a:latin typeface="Cambria" panose="02040503050406030204" pitchFamily="18" charset="0"/>
              </a:rPr>
              <a:t>İnternet 230’dan fazla ülkede 1,4 milyardan fazla kullanıcıyı birbirine bağlamaktadır.</a:t>
            </a:r>
          </a:p>
          <a:p>
            <a:pPr algn="just"/>
            <a:r>
              <a:rPr lang="tr-TR" sz="1800" dirty="0" smtClean="0">
                <a:latin typeface="Cambria" panose="02040503050406030204" pitchFamily="18" charset="0"/>
              </a:rPr>
              <a:t>İnternetin işletme içi kullanılan sınırlı versiyonu </a:t>
            </a:r>
            <a:r>
              <a:rPr lang="tr-TR" sz="1800" b="1" dirty="0" smtClean="0">
                <a:latin typeface="Cambria" panose="02040503050406030204" pitchFamily="18" charset="0"/>
              </a:rPr>
              <a:t>intranettir</a:t>
            </a:r>
            <a:r>
              <a:rPr lang="tr-TR" sz="1800" dirty="0" smtClean="0">
                <a:latin typeface="Cambria" panose="02040503050406030204" pitchFamily="18" charset="0"/>
              </a:rPr>
              <a:t>. Kullanıcılar arasına işletmenin tedarikçi ve müşteriler de eklenip ağ dışa açılırsa buna </a:t>
            </a:r>
            <a:r>
              <a:rPr lang="tr-TR" sz="1800" b="1" dirty="0" err="1" smtClean="0">
                <a:latin typeface="Cambria" panose="02040503050406030204" pitchFamily="18" charset="0"/>
              </a:rPr>
              <a:t>exranet</a:t>
            </a:r>
            <a:r>
              <a:rPr lang="tr-TR" sz="1800" dirty="0" smtClean="0">
                <a:latin typeface="Cambria" panose="02040503050406030204" pitchFamily="18" charset="0"/>
              </a:rPr>
              <a:t> adı verilir. </a:t>
            </a:r>
          </a:p>
          <a:p>
            <a:pPr algn="just"/>
            <a:endParaRPr lang="tr-TR" sz="1800" dirty="0" smtClean="0">
              <a:latin typeface="Cambria" panose="02040503050406030204" pitchFamily="18" charset="0"/>
            </a:endParaRPr>
          </a:p>
          <a:p>
            <a:pPr algn="just"/>
            <a:endParaRPr lang="tr-TR" sz="1800" b="1" dirty="0" smtClean="0">
              <a:latin typeface="Cambria" panose="02040503050406030204" pitchFamily="18" charset="0"/>
            </a:endParaRPr>
          </a:p>
          <a:p>
            <a:pPr algn="just"/>
            <a:endParaRPr lang="tr-TR" sz="1800" dirty="0">
              <a:latin typeface="Cambria" panose="02040503050406030204" pitchFamily="18" charset="0"/>
            </a:endParaRPr>
          </a:p>
        </p:txBody>
      </p:sp>
    </p:spTree>
    <p:extLst>
      <p:ext uri="{BB962C8B-B14F-4D97-AF65-F5344CB8AC3E}">
        <p14:creationId xmlns:p14="http://schemas.microsoft.com/office/powerpoint/2010/main" val="16963017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260648"/>
            <a:ext cx="7416824" cy="576064"/>
          </a:xfrm>
        </p:spPr>
        <p:txBody>
          <a:bodyPr>
            <a:noAutofit/>
          </a:bodyPr>
          <a:lstStyle/>
          <a:p>
            <a:r>
              <a:rPr lang="tr-TR" sz="3200" b="1" dirty="0" smtClean="0">
                <a:solidFill>
                  <a:schemeClr val="tx1"/>
                </a:solidFill>
                <a:effectLst/>
                <a:latin typeface="Cambria" panose="02040503050406030204" pitchFamily="18" charset="0"/>
              </a:rPr>
              <a:t>3. Enformasyon Teknolojisi (devamı)</a:t>
            </a:r>
            <a:endParaRPr lang="tr-TR" sz="3200" b="1"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251520" y="1340768"/>
            <a:ext cx="8682168" cy="4907632"/>
          </a:xfrm>
        </p:spPr>
        <p:txBody>
          <a:bodyPr>
            <a:normAutofit/>
          </a:bodyPr>
          <a:lstStyle/>
          <a:p>
            <a:pPr algn="just"/>
            <a:r>
              <a:rPr lang="tr-TR" sz="2000" b="1" dirty="0" smtClean="0">
                <a:latin typeface="Cambria" panose="02040503050406030204" pitchFamily="18" charset="0"/>
              </a:rPr>
              <a:t>World </a:t>
            </a:r>
            <a:r>
              <a:rPr lang="tr-TR" sz="2000" b="1" dirty="0" err="1" smtClean="0">
                <a:latin typeface="Cambria" panose="02040503050406030204" pitchFamily="18" charset="0"/>
              </a:rPr>
              <a:t>Wide</a:t>
            </a:r>
            <a:r>
              <a:rPr lang="tr-TR" sz="2000" b="1" dirty="0" smtClean="0">
                <a:latin typeface="Cambria" panose="02040503050406030204" pitchFamily="18" charset="0"/>
              </a:rPr>
              <a:t> Web: </a:t>
            </a:r>
            <a:r>
              <a:rPr lang="tr-TR" sz="2000" dirty="0" smtClean="0">
                <a:latin typeface="Cambria" panose="02040503050406030204" pitchFamily="18" charset="0"/>
              </a:rPr>
              <a:t>İnternette enformasyonun bir sayfa düzeninde depolanması, elde edilmesi, düzenlenmesi ve görüntülenmesi için evrensel olarak kabul gören standartlar kullanan ve internet tarafından sağlanan bir hizmettir.</a:t>
            </a:r>
          </a:p>
          <a:p>
            <a:pPr algn="just"/>
            <a:r>
              <a:rPr lang="tr-TR" sz="2000" dirty="0" smtClean="0">
                <a:latin typeface="Cambria" panose="02040503050406030204" pitchFamily="18" charset="0"/>
              </a:rPr>
              <a:t>Bir işletmenin etkili bir enformasyon sistemine sahip olması için enformasyon teknolojisi alt yapısının iyi bir şekilde tasarlanması gerekmektedir.</a:t>
            </a:r>
          </a:p>
          <a:p>
            <a:pPr algn="just"/>
            <a:endParaRPr lang="tr-TR" sz="2000" dirty="0">
              <a:latin typeface="Cambria" panose="02040503050406030204" pitchFamily="18" charset="0"/>
            </a:endParaRPr>
          </a:p>
        </p:txBody>
      </p:sp>
    </p:spTree>
    <p:extLst>
      <p:ext uri="{BB962C8B-B14F-4D97-AF65-F5344CB8AC3E}">
        <p14:creationId xmlns:p14="http://schemas.microsoft.com/office/powerpoint/2010/main" val="6773522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0"/>
            <a:ext cx="7920880" cy="980728"/>
          </a:xfrm>
        </p:spPr>
        <p:txBody>
          <a:bodyPr>
            <a:noAutofit/>
          </a:bodyPr>
          <a:lstStyle/>
          <a:p>
            <a:pPr algn="ctr"/>
            <a:r>
              <a:rPr lang="tr-TR" sz="2800" b="1" dirty="0" smtClean="0">
                <a:solidFill>
                  <a:schemeClr val="tx1"/>
                </a:solidFill>
                <a:effectLst/>
                <a:latin typeface="Cambria" panose="02040503050406030204" pitchFamily="18" charset="0"/>
              </a:rPr>
              <a:t>Enformasyon Sistemlerine Yönelik İşletme Bakış Açısı</a:t>
            </a:r>
            <a:endParaRPr lang="tr-TR" sz="2800" b="1"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323528" y="1340768"/>
            <a:ext cx="8610160" cy="3600400"/>
          </a:xfrm>
        </p:spPr>
        <p:txBody>
          <a:bodyPr>
            <a:noAutofit/>
          </a:bodyPr>
          <a:lstStyle/>
          <a:p>
            <a:pPr algn="just"/>
            <a:r>
              <a:rPr lang="tr-TR" sz="2000" b="1" dirty="0" smtClean="0">
                <a:latin typeface="Cambria" panose="02040503050406030204" pitchFamily="18" charset="0"/>
              </a:rPr>
              <a:t>İşletmelerin enformasyon sistemlerine yatırım yapmalarının sebebi ekonomik fayda sağlamaktır.</a:t>
            </a:r>
          </a:p>
          <a:p>
            <a:pPr algn="just"/>
            <a:r>
              <a:rPr lang="tr-TR" sz="2000" dirty="0" smtClean="0">
                <a:latin typeface="Cambria" panose="02040503050406030204" pitchFamily="18" charset="0"/>
              </a:rPr>
              <a:t>İşletme enformasyon sistem ve teknolojilerine yatırım kararı alırken geri dönüş oranının yüksek olmasını ummaktadır.</a:t>
            </a:r>
          </a:p>
          <a:p>
            <a:pPr algn="just"/>
            <a:r>
              <a:rPr lang="tr-TR" sz="2000" dirty="0" smtClean="0">
                <a:latin typeface="Cambria" panose="02040503050406030204" pitchFamily="18" charset="0"/>
              </a:rPr>
              <a:t>Yüksek geri dönüş, verimlilik artışı, kâr artışı, pazar payında büyüme gibi performans kriterlerinde artış şeklinde kendisini gösterebilir.</a:t>
            </a:r>
          </a:p>
          <a:p>
            <a:pPr algn="just"/>
            <a:r>
              <a:rPr lang="tr-TR" sz="2000" dirty="0" smtClean="0">
                <a:latin typeface="Cambria" panose="02040503050406030204" pitchFamily="18" charset="0"/>
              </a:rPr>
              <a:t>Enformasyon sistemleri yöneticilerin daha iyi karar vermelerinde gerekli enformasyon desteği ile yardımcı olarak işletmelerin kârlarının artmasına, maliyetlerinin azalmasına yardım ederler.</a:t>
            </a:r>
          </a:p>
          <a:p>
            <a:pPr algn="just"/>
            <a:endParaRPr lang="tr-TR" sz="2000" dirty="0" smtClean="0">
              <a:latin typeface="Cambria" panose="02040503050406030204" pitchFamily="18" charset="0"/>
            </a:endParaRPr>
          </a:p>
          <a:p>
            <a:pPr algn="just"/>
            <a:endParaRPr lang="tr-TR" sz="2000" dirty="0">
              <a:latin typeface="Cambria" panose="02040503050406030204" pitchFamily="18" charset="0"/>
            </a:endParaRPr>
          </a:p>
        </p:txBody>
      </p:sp>
    </p:spTree>
    <p:extLst>
      <p:ext uri="{BB962C8B-B14F-4D97-AF65-F5344CB8AC3E}">
        <p14:creationId xmlns:p14="http://schemas.microsoft.com/office/powerpoint/2010/main" val="243223571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0"/>
            <a:ext cx="7776864" cy="765844"/>
          </a:xfrm>
        </p:spPr>
        <p:txBody>
          <a:bodyPr>
            <a:normAutofit/>
          </a:bodyPr>
          <a:lstStyle/>
          <a:p>
            <a:r>
              <a:rPr lang="tr-TR" sz="3200" b="1" dirty="0" smtClean="0">
                <a:solidFill>
                  <a:schemeClr val="tx1"/>
                </a:solidFill>
                <a:effectLst/>
                <a:latin typeface="Cambria" panose="02040503050406030204" pitchFamily="18" charset="0"/>
              </a:rPr>
              <a:t>Enformasyon Değer Zinciri</a:t>
            </a:r>
            <a:endParaRPr lang="tr-TR" sz="3200" dirty="0">
              <a:solidFill>
                <a:schemeClr val="tx1"/>
              </a:solidFill>
              <a:latin typeface="Cambria" panose="02040503050406030204" pitchFamily="18" charset="0"/>
            </a:endParaRPr>
          </a:p>
        </p:txBody>
      </p:sp>
      <p:sp>
        <p:nvSpPr>
          <p:cNvPr id="3" name="İçerik Yer Tutucusu 2"/>
          <p:cNvSpPr>
            <a:spLocks noGrp="1"/>
          </p:cNvSpPr>
          <p:nvPr>
            <p:ph idx="1"/>
          </p:nvPr>
        </p:nvSpPr>
        <p:spPr>
          <a:xfrm>
            <a:off x="251520" y="5024717"/>
            <a:ext cx="8574732" cy="1801493"/>
          </a:xfrm>
        </p:spPr>
        <p:txBody>
          <a:bodyPr>
            <a:normAutofit/>
          </a:bodyPr>
          <a:lstStyle/>
          <a:p>
            <a:pPr marL="0" indent="0" algn="just">
              <a:buNone/>
            </a:pPr>
            <a:r>
              <a:rPr lang="tr-TR" sz="2000" b="1" dirty="0" smtClean="0">
                <a:latin typeface="Cambria" panose="02040503050406030204" pitchFamily="18" charset="0"/>
              </a:rPr>
              <a:t>İşletme bakış açısına göre enformasyon sistemleri, </a:t>
            </a:r>
            <a:r>
              <a:rPr lang="tr-TR" sz="2000" dirty="0" smtClean="0">
                <a:latin typeface="Cambria" panose="02040503050406030204" pitchFamily="18" charset="0"/>
              </a:rPr>
              <a:t>yöneticilerin karar vermelerini etkinleştirmek, örgüt performansını artırmak ve sonuç olarak işletme kârını artırmak için enformasyon elde edilen, dönüştüren, dağıtan ve değer katan bir faaliyetler serisinin parçasıdır.</a:t>
            </a:r>
            <a:endParaRPr lang="tr-TR" sz="2000" dirty="0">
              <a:latin typeface="Cambria" panose="02040503050406030204" pitchFamily="18" charset="0"/>
            </a:endParaRP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7746" b="7448"/>
          <a:stretch/>
        </p:blipFill>
        <p:spPr bwMode="auto">
          <a:xfrm>
            <a:off x="1214021" y="908720"/>
            <a:ext cx="7303194" cy="3973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36899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0"/>
            <a:ext cx="8820472" cy="836712"/>
          </a:xfrm>
        </p:spPr>
        <p:txBody>
          <a:bodyPr>
            <a:normAutofit/>
          </a:bodyPr>
          <a:lstStyle/>
          <a:p>
            <a:r>
              <a:rPr lang="tr-TR" sz="3200" b="1" dirty="0" smtClean="0">
                <a:solidFill>
                  <a:schemeClr val="tx1"/>
                </a:solidFill>
                <a:effectLst/>
                <a:latin typeface="Cambria" panose="02040503050406030204" pitchFamily="18" charset="0"/>
              </a:rPr>
              <a:t>Tamamlayıcı Varlıklar</a:t>
            </a:r>
            <a:endParaRPr lang="tr-TR" sz="3200" b="1"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251520" y="1052736"/>
            <a:ext cx="8682168" cy="1224136"/>
          </a:xfrm>
        </p:spPr>
        <p:txBody>
          <a:bodyPr>
            <a:normAutofit/>
          </a:bodyPr>
          <a:lstStyle/>
          <a:p>
            <a:pPr marL="0" indent="0" algn="just">
              <a:buNone/>
            </a:pPr>
            <a:r>
              <a:rPr lang="tr-TR" sz="2000" dirty="0" smtClean="0">
                <a:latin typeface="Cambria" panose="02040503050406030204" pitchFamily="18" charset="0"/>
              </a:rPr>
              <a:t>Enformasyon teknolojilerinin geri dönüşü ile ilgili çalışmalar işletmelerin bu yatırımlardan elde ettikleri geri dönüşlerin farklılık gösterdiğini ortaya koymaktadır.</a:t>
            </a:r>
          </a:p>
        </p:txBody>
      </p:sp>
      <p:pic>
        <p:nvPicPr>
          <p:cNvPr id="4099" name="Picture 3"/>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aturation sat="200000"/>
                    </a14:imgEffect>
                    <a14:imgEffect>
                      <a14:brightnessContrast bright="20000" contrast="40000"/>
                    </a14:imgEffect>
                  </a14:imgLayer>
                </a14:imgProps>
              </a:ext>
              <a:ext uri="{28A0092B-C50C-407E-A947-70E740481C1C}">
                <a14:useLocalDpi xmlns:a14="http://schemas.microsoft.com/office/drawing/2010/main" val="0"/>
              </a:ext>
            </a:extLst>
          </a:blip>
          <a:srcRect l="37727" t="22734" r="24306" b="8188"/>
          <a:stretch/>
        </p:blipFill>
        <p:spPr bwMode="auto">
          <a:xfrm rot="5400000">
            <a:off x="2526528" y="1549456"/>
            <a:ext cx="4250361" cy="5776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22195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0"/>
            <a:ext cx="7848872" cy="764704"/>
          </a:xfrm>
        </p:spPr>
        <p:txBody>
          <a:bodyPr>
            <a:noAutofit/>
          </a:bodyPr>
          <a:lstStyle/>
          <a:p>
            <a:r>
              <a:rPr lang="tr-TR" sz="3200" b="1" dirty="0">
                <a:solidFill>
                  <a:schemeClr val="tx1"/>
                </a:solidFill>
                <a:effectLst/>
                <a:latin typeface="Cambria" panose="02040503050406030204" pitchFamily="18" charset="0"/>
              </a:rPr>
              <a:t>Tamamlayıcı Varlıklar</a:t>
            </a:r>
            <a:endParaRPr lang="tr-TR" sz="3200" dirty="0">
              <a:solidFill>
                <a:schemeClr val="tx1"/>
              </a:solidFill>
              <a:latin typeface="Cambria" panose="02040503050406030204" pitchFamily="18" charset="0"/>
            </a:endParaRPr>
          </a:p>
        </p:txBody>
      </p:sp>
      <p:sp>
        <p:nvSpPr>
          <p:cNvPr id="3" name="İçerik Yer Tutucusu 2"/>
          <p:cNvSpPr>
            <a:spLocks noGrp="1"/>
          </p:cNvSpPr>
          <p:nvPr>
            <p:ph idx="1"/>
          </p:nvPr>
        </p:nvSpPr>
        <p:spPr>
          <a:xfrm>
            <a:off x="251520" y="1052736"/>
            <a:ext cx="8682168" cy="4464496"/>
          </a:xfrm>
        </p:spPr>
        <p:txBody>
          <a:bodyPr>
            <a:noAutofit/>
          </a:bodyPr>
          <a:lstStyle/>
          <a:p>
            <a:pPr algn="just"/>
            <a:r>
              <a:rPr lang="tr-TR" sz="2000" b="1" dirty="0" smtClean="0">
                <a:latin typeface="Cambria" panose="02040503050406030204" pitchFamily="18" charset="0"/>
              </a:rPr>
              <a:t>İşletmeler arasındaki bu farklılığın sebebi nedir?</a:t>
            </a:r>
          </a:p>
          <a:p>
            <a:pPr algn="just"/>
            <a:r>
              <a:rPr lang="tr-TR" sz="2000" dirty="0" smtClean="0">
                <a:latin typeface="Cambria" panose="02040503050406030204" pitchFamily="18" charset="0"/>
              </a:rPr>
              <a:t>Enformasyon teknolojisi yatırımları destekleyici değerler, yapılar, örgütteki davranış yolları ve diğer tamamlayıcı varlıklarla tamamlanmadığında istenen başarıyı sağlayamazlar.</a:t>
            </a:r>
          </a:p>
          <a:p>
            <a:pPr algn="just"/>
            <a:r>
              <a:rPr lang="tr-TR" sz="2000" dirty="0" smtClean="0">
                <a:latin typeface="Cambria" panose="02040503050406030204" pitchFamily="18" charset="0"/>
              </a:rPr>
              <a:t>İşletmeler enformasyon sistemlerini uygulamaya geçirdiklerinde eski iş yapış şekillerini değiştirmek zorunda kalırlar.</a:t>
            </a:r>
          </a:p>
          <a:p>
            <a:pPr algn="just"/>
            <a:r>
              <a:rPr lang="tr-TR" sz="2000" dirty="0" smtClean="0">
                <a:latin typeface="Cambria" panose="02040503050406030204" pitchFamily="18" charset="0"/>
              </a:rPr>
              <a:t>Bazı işletmeler yeni teknolojiye uygun iş modelini geliştiremediklerinden başarısız olurlar.</a:t>
            </a:r>
          </a:p>
          <a:p>
            <a:pPr algn="just"/>
            <a:r>
              <a:rPr lang="tr-TR" sz="2000" b="1" dirty="0" smtClean="0">
                <a:latin typeface="Cambria" panose="02040503050406030204" pitchFamily="18" charset="0"/>
              </a:rPr>
              <a:t>Tamamlayıcı varlıklar, herhangi bir yatırımdan değer elde etmek için gerekli varlıklardır.</a:t>
            </a:r>
          </a:p>
          <a:p>
            <a:pPr algn="just"/>
            <a:r>
              <a:rPr lang="tr-TR" sz="2000" dirty="0" smtClean="0">
                <a:latin typeface="Cambria" panose="02040503050406030204" pitchFamily="18" charset="0"/>
              </a:rPr>
              <a:t>Örneğin otomobilden değer elde etmek için yol, benzin istasyonu, servis vs. tamamlayıcı varlıklara ihtiyaç duyulur. </a:t>
            </a:r>
            <a:endParaRPr lang="tr-TR" sz="2000" dirty="0">
              <a:latin typeface="Cambria" panose="02040503050406030204" pitchFamily="18" charset="0"/>
            </a:endParaRPr>
          </a:p>
        </p:txBody>
      </p:sp>
      <p:sp>
        <p:nvSpPr>
          <p:cNvPr id="4" name="Metin kutusu 3"/>
          <p:cNvSpPr txBox="1"/>
          <p:nvPr/>
        </p:nvSpPr>
        <p:spPr>
          <a:xfrm>
            <a:off x="251520" y="5373216"/>
            <a:ext cx="8640960" cy="923330"/>
          </a:xfrm>
          <a:prstGeom prst="rect">
            <a:avLst/>
          </a:prstGeom>
          <a:solidFill>
            <a:schemeClr val="bg1">
              <a:lumMod val="95000"/>
            </a:schemeClr>
          </a:solidFill>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just"/>
            <a:r>
              <a:rPr lang="tr-TR" dirty="0" smtClean="0">
                <a:solidFill>
                  <a:schemeClr val="tx1"/>
                </a:solidFill>
                <a:latin typeface="Cambria" panose="02040503050406030204" pitchFamily="18" charset="0"/>
              </a:rPr>
              <a:t>Çınar ağacını saksıya dikerseniz o ağaç büyümez bodur kalır. Çünkü büyümesi için tek başına tohum ekmek, sulamak yetmez. O tohumu saksıya değil de geniş bir verimli araziye dikmek gerekir.</a:t>
            </a:r>
            <a:endParaRPr lang="tr-TR" dirty="0">
              <a:solidFill>
                <a:schemeClr val="tx1"/>
              </a:solidFill>
              <a:latin typeface="Cambria" panose="02040503050406030204" pitchFamily="18" charset="0"/>
            </a:endParaRPr>
          </a:p>
        </p:txBody>
      </p:sp>
    </p:spTree>
    <p:extLst>
      <p:ext uri="{BB962C8B-B14F-4D97-AF65-F5344CB8AC3E}">
        <p14:creationId xmlns:p14="http://schemas.microsoft.com/office/powerpoint/2010/main" val="15212569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0"/>
            <a:ext cx="8146152" cy="836712"/>
          </a:xfrm>
        </p:spPr>
        <p:txBody>
          <a:bodyPr>
            <a:normAutofit/>
          </a:bodyPr>
          <a:lstStyle/>
          <a:p>
            <a:r>
              <a:rPr lang="tr-TR" sz="3200" b="1" dirty="0">
                <a:solidFill>
                  <a:schemeClr val="tx1"/>
                </a:solidFill>
                <a:effectLst/>
                <a:latin typeface="Cambria" panose="02040503050406030204" pitchFamily="18" charset="0"/>
              </a:rPr>
              <a:t>Tamamlayıcı Varlıklar</a:t>
            </a:r>
            <a:endParaRPr lang="tr-TR" sz="3600" dirty="0">
              <a:solidFill>
                <a:schemeClr val="tx1"/>
              </a:solidFill>
              <a:latin typeface="Cambria" panose="02040503050406030204" pitchFamily="18" charset="0"/>
            </a:endParaRPr>
          </a:p>
        </p:txBody>
      </p:sp>
      <p:sp>
        <p:nvSpPr>
          <p:cNvPr id="3" name="İçerik Yer Tutucusu 2"/>
          <p:cNvSpPr>
            <a:spLocks noGrp="1"/>
          </p:cNvSpPr>
          <p:nvPr>
            <p:ph idx="1"/>
          </p:nvPr>
        </p:nvSpPr>
        <p:spPr>
          <a:xfrm>
            <a:off x="395536" y="1268760"/>
            <a:ext cx="8146152" cy="4728592"/>
          </a:xfrm>
        </p:spPr>
        <p:txBody>
          <a:bodyPr>
            <a:normAutofit/>
          </a:bodyPr>
          <a:lstStyle/>
          <a:p>
            <a:pPr algn="just"/>
            <a:r>
              <a:rPr lang="tr-TR" sz="2000" dirty="0" smtClean="0">
                <a:latin typeface="Cambria" panose="02040503050406030204" pitchFamily="18" charset="0"/>
              </a:rPr>
              <a:t>İşletme enformasyon teknolojisi yatırımları konusunda yapılan araştırmalar teknoloji yatırımlarını, </a:t>
            </a:r>
          </a:p>
          <a:p>
            <a:pPr lvl="1" algn="just"/>
            <a:r>
              <a:rPr lang="tr-TR" sz="2000" b="1" dirty="0" smtClean="0">
                <a:latin typeface="Cambria" panose="02040503050406030204" pitchFamily="18" charset="0"/>
              </a:rPr>
              <a:t>yeni iş modelleri</a:t>
            </a:r>
            <a:r>
              <a:rPr lang="tr-TR" sz="2000" dirty="0" smtClean="0">
                <a:latin typeface="Cambria" panose="02040503050406030204" pitchFamily="18" charset="0"/>
              </a:rPr>
              <a:t>, </a:t>
            </a:r>
          </a:p>
          <a:p>
            <a:pPr lvl="1" algn="just"/>
            <a:r>
              <a:rPr lang="tr-TR" sz="2000" dirty="0" smtClean="0">
                <a:latin typeface="Cambria" panose="02040503050406030204" pitchFamily="18" charset="0"/>
              </a:rPr>
              <a:t>y</a:t>
            </a:r>
            <a:r>
              <a:rPr lang="tr-TR" sz="2000" b="1" dirty="0" smtClean="0">
                <a:latin typeface="Cambria" panose="02040503050406030204" pitchFamily="18" charset="0"/>
              </a:rPr>
              <a:t>eni işletme süreçleri</a:t>
            </a:r>
            <a:r>
              <a:rPr lang="tr-TR" sz="2000" dirty="0" smtClean="0">
                <a:latin typeface="Cambria" panose="02040503050406030204" pitchFamily="18" charset="0"/>
              </a:rPr>
              <a:t>, </a:t>
            </a:r>
          </a:p>
          <a:p>
            <a:pPr lvl="1" algn="just"/>
            <a:r>
              <a:rPr lang="tr-TR" sz="2000" b="1" dirty="0" smtClean="0">
                <a:latin typeface="Cambria" panose="02040503050406030204" pitchFamily="18" charset="0"/>
              </a:rPr>
              <a:t>yönetim davranışı</a:t>
            </a:r>
            <a:r>
              <a:rPr lang="tr-TR" sz="2000" dirty="0" smtClean="0">
                <a:latin typeface="Cambria" panose="02040503050406030204" pitchFamily="18" charset="0"/>
              </a:rPr>
              <a:t>, </a:t>
            </a:r>
          </a:p>
          <a:p>
            <a:pPr lvl="1" algn="just"/>
            <a:r>
              <a:rPr lang="tr-TR" sz="2000" b="1" dirty="0" smtClean="0">
                <a:latin typeface="Cambria" panose="02040503050406030204" pitchFamily="18" charset="0"/>
              </a:rPr>
              <a:t>örgüt kültürü veya eğitime </a:t>
            </a:r>
            <a:r>
              <a:rPr lang="tr-TR" sz="2000" dirty="0" smtClean="0">
                <a:latin typeface="Cambria" panose="02040503050406030204" pitchFamily="18" charset="0"/>
              </a:rPr>
              <a:t>yatırım ile tamamlayan işletmelerin yüksek miktarda getiri elde ettiklerini göstermektedir. </a:t>
            </a:r>
          </a:p>
          <a:p>
            <a:pPr algn="just"/>
            <a:r>
              <a:rPr lang="tr-TR" sz="2000" dirty="0" smtClean="0">
                <a:solidFill>
                  <a:srgbClr val="C00000"/>
                </a:solidFill>
                <a:latin typeface="Cambria" panose="02040503050406030204" pitchFamily="18" charset="0"/>
              </a:rPr>
              <a:t>Bu yatırımlar kısaca </a:t>
            </a:r>
            <a:r>
              <a:rPr lang="tr-TR" sz="2000" b="1" u="sng" dirty="0" smtClean="0">
                <a:solidFill>
                  <a:srgbClr val="C00000"/>
                </a:solidFill>
                <a:latin typeface="Cambria" panose="02040503050406030204" pitchFamily="18" charset="0"/>
              </a:rPr>
              <a:t>örgüt ve yönetim sermayesi</a:t>
            </a:r>
            <a:r>
              <a:rPr lang="tr-TR" sz="2000" u="sng" dirty="0" smtClean="0">
                <a:solidFill>
                  <a:srgbClr val="C00000"/>
                </a:solidFill>
                <a:latin typeface="Cambria" panose="02040503050406030204" pitchFamily="18" charset="0"/>
              </a:rPr>
              <a:t> </a:t>
            </a:r>
            <a:r>
              <a:rPr lang="tr-TR" sz="2000" dirty="0" smtClean="0">
                <a:solidFill>
                  <a:srgbClr val="C00000"/>
                </a:solidFill>
                <a:latin typeface="Cambria" panose="02040503050406030204" pitchFamily="18" charset="0"/>
              </a:rPr>
              <a:t>olarak bilinmektedir.</a:t>
            </a:r>
            <a:endParaRPr lang="tr-TR" sz="2000" dirty="0">
              <a:solidFill>
                <a:srgbClr val="C00000"/>
              </a:solidFill>
              <a:latin typeface="Cambria" panose="02040503050406030204" pitchFamily="18" charset="0"/>
            </a:endParaRPr>
          </a:p>
        </p:txBody>
      </p:sp>
    </p:spTree>
    <p:extLst>
      <p:ext uri="{BB962C8B-B14F-4D97-AF65-F5344CB8AC3E}">
        <p14:creationId xmlns:p14="http://schemas.microsoft.com/office/powerpoint/2010/main" val="33096460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0"/>
            <a:ext cx="7890080" cy="764704"/>
          </a:xfrm>
        </p:spPr>
        <p:txBody>
          <a:bodyPr>
            <a:normAutofit/>
          </a:bodyPr>
          <a:lstStyle/>
          <a:p>
            <a:r>
              <a:rPr lang="tr-TR" sz="3200" b="1" dirty="0">
                <a:solidFill>
                  <a:schemeClr val="tx1"/>
                </a:solidFill>
                <a:effectLst/>
                <a:latin typeface="Cambria" panose="02040503050406030204" pitchFamily="18" charset="0"/>
              </a:rPr>
              <a:t>Tamamlayıcı Varlıklar</a:t>
            </a:r>
            <a:endParaRPr lang="tr-TR" sz="3200" dirty="0">
              <a:solidFill>
                <a:schemeClr val="tx1"/>
              </a:solidFill>
              <a:latin typeface="Cambria" panose="02040503050406030204" pitchFamily="18" charset="0"/>
            </a:endParaRPr>
          </a:p>
        </p:txBody>
      </p:sp>
      <p:pic>
        <p:nvPicPr>
          <p:cNvPr id="5122"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30217" t="4185" r="31876" b="2865"/>
          <a:stretch/>
        </p:blipFill>
        <p:spPr bwMode="auto">
          <a:xfrm rot="5400000">
            <a:off x="2275508" y="-35148"/>
            <a:ext cx="4896545" cy="7360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5036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3473"/>
            <a:ext cx="9143999" cy="689223"/>
          </a:xfrm>
        </p:spPr>
        <p:txBody>
          <a:bodyPr>
            <a:normAutofit/>
          </a:bodyPr>
          <a:lstStyle/>
          <a:p>
            <a:pPr algn="ctr"/>
            <a:r>
              <a:rPr lang="tr-TR" sz="2800" b="1" dirty="0" smtClean="0">
                <a:solidFill>
                  <a:schemeClr val="tx1"/>
                </a:solidFill>
                <a:effectLst/>
                <a:latin typeface="Cambria" panose="02040503050406030204" pitchFamily="18" charset="0"/>
              </a:rPr>
              <a:t>Enformasyon Sistemlerine Çağdaş Yaklaşımlar</a:t>
            </a:r>
            <a:endParaRPr lang="tr-TR" sz="2800" b="1"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rot="10800000" flipV="1">
            <a:off x="251520" y="5373216"/>
            <a:ext cx="8640960" cy="792088"/>
          </a:xfrm>
        </p:spPr>
        <p:txBody>
          <a:bodyPr>
            <a:noAutofit/>
          </a:bodyPr>
          <a:lstStyle/>
          <a:p>
            <a:pPr marL="0" indent="0">
              <a:buNone/>
            </a:pPr>
            <a:r>
              <a:rPr lang="tr-TR" sz="2000" dirty="0" smtClean="0">
                <a:latin typeface="Cambria" panose="02040503050406030204" pitchFamily="18" charset="0"/>
              </a:rPr>
              <a:t>Enformasyon sistemleri sadece teknik değil sosyal kavramları da içeren </a:t>
            </a:r>
            <a:r>
              <a:rPr lang="tr-TR" sz="2000" b="1" u="sng" dirty="0" err="1" smtClean="0">
                <a:latin typeface="Cambria" panose="02040503050406030204" pitchFamily="18" charset="0"/>
              </a:rPr>
              <a:t>sosyo</a:t>
            </a:r>
            <a:r>
              <a:rPr lang="tr-TR" sz="2000" b="1" u="sng" dirty="0" smtClean="0">
                <a:latin typeface="Cambria" panose="02040503050406030204" pitchFamily="18" charset="0"/>
              </a:rPr>
              <a:t>-teknik sistemlerdir</a:t>
            </a:r>
            <a:r>
              <a:rPr lang="tr-TR" sz="2000" dirty="0" smtClean="0">
                <a:latin typeface="Cambria" panose="02040503050406030204" pitchFamily="18" charset="0"/>
              </a:rPr>
              <a:t>.</a:t>
            </a:r>
          </a:p>
          <a:p>
            <a:endParaRPr lang="tr-TR" sz="2000" dirty="0">
              <a:latin typeface="Cambria" panose="02040503050406030204" pitchFamily="18" charset="0"/>
            </a:endParaRPr>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702" t="24072" r="9860" b="7548"/>
          <a:stretch/>
        </p:blipFill>
        <p:spPr bwMode="auto">
          <a:xfrm>
            <a:off x="1627943" y="1052736"/>
            <a:ext cx="5888111" cy="3711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03516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0"/>
            <a:ext cx="8604448" cy="1052736"/>
          </a:xfrm>
        </p:spPr>
        <p:txBody>
          <a:bodyPr>
            <a:normAutofit/>
          </a:bodyPr>
          <a:lstStyle/>
          <a:p>
            <a:r>
              <a:rPr lang="tr-TR" sz="3200" b="1" dirty="0" smtClean="0">
                <a:solidFill>
                  <a:schemeClr val="tx1"/>
                </a:solidFill>
                <a:effectLst/>
                <a:latin typeface="Cambria" panose="02040503050406030204" pitchFamily="18" charset="0"/>
              </a:rPr>
              <a:t>Teknik Yaklaşım</a:t>
            </a:r>
            <a:endParaRPr lang="tr-TR" sz="3200" b="1"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539552" y="1268760"/>
            <a:ext cx="7992888" cy="4979640"/>
          </a:xfrm>
        </p:spPr>
        <p:txBody>
          <a:bodyPr>
            <a:normAutofit/>
          </a:bodyPr>
          <a:lstStyle/>
          <a:p>
            <a:pPr algn="just"/>
            <a:r>
              <a:rPr lang="tr-TR" sz="2000" dirty="0" smtClean="0">
                <a:latin typeface="Cambria" panose="02040503050406030204" pitchFamily="18" charset="0"/>
              </a:rPr>
              <a:t>Matematik tabanlı modeli vurgulamanın yanında sistemin fiziksel teknoloji ve biçimsel kapasitesi ile ilgilenir. </a:t>
            </a:r>
          </a:p>
          <a:p>
            <a:pPr algn="just"/>
            <a:r>
              <a:rPr lang="tr-TR" sz="2000" dirty="0" smtClean="0">
                <a:latin typeface="Cambria" panose="02040503050406030204" pitchFamily="18" charset="0"/>
              </a:rPr>
              <a:t>Teknik yaklaşıma katkısı olan birimler: </a:t>
            </a:r>
          </a:p>
          <a:p>
            <a:pPr marL="870966" lvl="1" indent="-514350" algn="just">
              <a:buFont typeface="+mj-lt"/>
              <a:buAutoNum type="arabicPeriod"/>
            </a:pPr>
            <a:r>
              <a:rPr lang="tr-TR" sz="2000" b="1" dirty="0">
                <a:latin typeface="Cambria" panose="02040503050406030204" pitchFamily="18" charset="0"/>
              </a:rPr>
              <a:t>B</a:t>
            </a:r>
            <a:r>
              <a:rPr lang="tr-TR" sz="2000" b="1" dirty="0" smtClean="0">
                <a:latin typeface="Cambria" panose="02040503050406030204" pitchFamily="18" charset="0"/>
              </a:rPr>
              <a:t>ilgisayar bilimi: </a:t>
            </a:r>
            <a:r>
              <a:rPr lang="tr-TR" sz="2000" dirty="0" smtClean="0">
                <a:latin typeface="Cambria" panose="02040503050406030204" pitchFamily="18" charset="0"/>
              </a:rPr>
              <a:t>Bilgisayar ile işlem yapma, hesaplama teorileri, etkin veri depolama ve erişim yöntemleri uygulamak ile ilgilenir.</a:t>
            </a:r>
          </a:p>
          <a:p>
            <a:pPr marL="870966" lvl="1" indent="-514350" algn="just">
              <a:buFont typeface="+mj-lt"/>
              <a:buAutoNum type="arabicPeriod"/>
            </a:pPr>
            <a:r>
              <a:rPr lang="tr-TR" sz="2000" b="1" dirty="0" smtClean="0">
                <a:latin typeface="Cambria" panose="02040503050406030204" pitchFamily="18" charset="0"/>
              </a:rPr>
              <a:t>Yönetim bilimi: </a:t>
            </a:r>
            <a:r>
              <a:rPr lang="tr-TR" sz="2000" dirty="0" smtClean="0">
                <a:latin typeface="Cambria" panose="02040503050406030204" pitchFamily="18" charset="0"/>
              </a:rPr>
              <a:t>Karar verme ve yönetim uygulamaları ile ilgili model geliştirmeyi vurgular.</a:t>
            </a:r>
          </a:p>
          <a:p>
            <a:pPr marL="870966" lvl="1" indent="-514350" algn="just">
              <a:buFont typeface="+mj-lt"/>
              <a:buAutoNum type="arabicPeriod"/>
            </a:pPr>
            <a:r>
              <a:rPr lang="tr-TR" sz="2000" b="1" dirty="0" smtClean="0">
                <a:latin typeface="Cambria" panose="02040503050406030204" pitchFamily="18" charset="0"/>
              </a:rPr>
              <a:t>Yöneylem araştırması: </a:t>
            </a:r>
            <a:r>
              <a:rPr lang="tr-TR" sz="2000" dirty="0" smtClean="0">
                <a:latin typeface="Cambria" panose="02040503050406030204" pitchFamily="18" charset="0"/>
              </a:rPr>
              <a:t>Örgütlerin taşıma, stok kontrol, işlem maliyetleri vb. optimizasyon modelleri üzerine odaklanır.</a:t>
            </a:r>
            <a:endParaRPr lang="tr-TR" sz="2000" dirty="0">
              <a:latin typeface="Cambria" panose="02040503050406030204" pitchFamily="18" charset="0"/>
            </a:endParaRPr>
          </a:p>
        </p:txBody>
      </p:sp>
    </p:spTree>
    <p:extLst>
      <p:ext uri="{BB962C8B-B14F-4D97-AF65-F5344CB8AC3E}">
        <p14:creationId xmlns:p14="http://schemas.microsoft.com/office/powerpoint/2010/main" val="39055977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17760"/>
            <a:ext cx="8290168" cy="752680"/>
          </a:xfrm>
        </p:spPr>
        <p:txBody>
          <a:bodyPr>
            <a:normAutofit/>
          </a:bodyPr>
          <a:lstStyle/>
          <a:p>
            <a:r>
              <a:rPr lang="tr-TR" sz="3200" b="1" dirty="0" smtClean="0">
                <a:solidFill>
                  <a:schemeClr val="tx1"/>
                </a:solidFill>
                <a:effectLst/>
                <a:latin typeface="Cambria" panose="02040503050406030204" pitchFamily="18" charset="0"/>
              </a:rPr>
              <a:t>Davranışsal Yaklaşım</a:t>
            </a:r>
            <a:endParaRPr lang="tr-TR" sz="3200" b="1"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179512" y="980728"/>
            <a:ext cx="8712968" cy="3744416"/>
          </a:xfrm>
        </p:spPr>
        <p:txBody>
          <a:bodyPr>
            <a:normAutofit/>
          </a:bodyPr>
          <a:lstStyle/>
          <a:p>
            <a:pPr algn="just"/>
            <a:r>
              <a:rPr lang="tr-TR" sz="2000" dirty="0" smtClean="0">
                <a:latin typeface="Cambria" panose="02040503050406030204" pitchFamily="18" charset="0"/>
              </a:rPr>
              <a:t>Enformasyon sistemleri, geliştirilme ve uzun dönemli bakımında ortaya çıkan davranışsal konuları da içermektedir.</a:t>
            </a:r>
          </a:p>
          <a:p>
            <a:pPr algn="just"/>
            <a:r>
              <a:rPr lang="tr-TR" sz="2000" b="1" dirty="0" smtClean="0">
                <a:latin typeface="Cambria" panose="02040503050406030204" pitchFamily="18" charset="0"/>
              </a:rPr>
              <a:t>Sosyologlar</a:t>
            </a:r>
            <a:r>
              <a:rPr lang="tr-TR" sz="2000" dirty="0" smtClean="0">
                <a:latin typeface="Cambria" panose="02040503050406030204" pitchFamily="18" charset="0"/>
              </a:rPr>
              <a:t> grup ve örgütlerin sistem geliştirmeyi nasıl etkilediği ve bunun yanında sistemlerin birey, grup ve örgütleri nasıl etkilediğini inceler.</a:t>
            </a:r>
          </a:p>
          <a:p>
            <a:pPr algn="just"/>
            <a:r>
              <a:rPr lang="tr-TR" sz="2000" b="1" dirty="0" smtClean="0">
                <a:latin typeface="Cambria" panose="02040503050406030204" pitchFamily="18" charset="0"/>
              </a:rPr>
              <a:t>Psikologlar</a:t>
            </a:r>
            <a:r>
              <a:rPr lang="tr-TR" sz="2000" dirty="0" smtClean="0">
                <a:latin typeface="Cambria" panose="02040503050406030204" pitchFamily="18" charset="0"/>
              </a:rPr>
              <a:t>, karar vericilerin resmi enformasyonu nasıl algıladığı ve kullandığı konusu ile ilgilenir. </a:t>
            </a:r>
          </a:p>
          <a:p>
            <a:pPr algn="just"/>
            <a:r>
              <a:rPr lang="tr-TR" sz="2000" b="1" dirty="0" smtClean="0">
                <a:latin typeface="Cambria" panose="02040503050406030204" pitchFamily="18" charset="0"/>
              </a:rPr>
              <a:t>Ekonomistler</a:t>
            </a:r>
            <a:r>
              <a:rPr lang="tr-TR" sz="2000" dirty="0" smtClean="0">
                <a:latin typeface="Cambria" panose="02040503050406030204" pitchFamily="18" charset="0"/>
              </a:rPr>
              <a:t>, enformasyon sistemlerinin dijital ürünler, dijital pazarların dinamikleri ve yeni enformasyon sistemlerinin işletmede kontrol ve maliyet yapılarını nasıl değiştirdiği ile ilgilenirler.</a:t>
            </a:r>
          </a:p>
          <a:p>
            <a:pPr algn="just"/>
            <a:r>
              <a:rPr lang="tr-TR" sz="2000" b="1" dirty="0" smtClean="0">
                <a:latin typeface="Cambria" panose="02040503050406030204" pitchFamily="18" charset="0"/>
              </a:rPr>
              <a:t>Enformasyon sistem teknolojisi çoğunlukla davranışsal bir problem ortaya çıkarmaktadır. </a:t>
            </a:r>
          </a:p>
          <a:p>
            <a:pPr algn="just"/>
            <a:endParaRPr lang="tr-TR" sz="2000" b="1" dirty="0">
              <a:latin typeface="Cambria" panose="02040503050406030204" pitchFamily="18" charset="0"/>
            </a:endParaRPr>
          </a:p>
        </p:txBody>
      </p:sp>
      <p:sp>
        <p:nvSpPr>
          <p:cNvPr id="4" name="Metin kutusu 3"/>
          <p:cNvSpPr txBox="1"/>
          <p:nvPr/>
        </p:nvSpPr>
        <p:spPr>
          <a:xfrm>
            <a:off x="321216" y="4935432"/>
            <a:ext cx="8429560" cy="400110"/>
          </a:xfrm>
          <a:prstGeom prst="rect">
            <a:avLst/>
          </a:prstGeom>
          <a:solidFill>
            <a:schemeClr val="bg1">
              <a:lumMod val="95000"/>
            </a:schemeClr>
          </a:solidFill>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tr-TR" sz="2000" dirty="0" smtClean="0">
                <a:solidFill>
                  <a:schemeClr val="tx1"/>
                </a:solidFill>
                <a:latin typeface="Cambria" panose="02040503050406030204" pitchFamily="18" charset="0"/>
              </a:rPr>
              <a:t>Kişi ne kadar bilse  de anlattıkları karşındakinin anlayabildiği kadardır.</a:t>
            </a:r>
            <a:endParaRPr lang="tr-TR" sz="2000" dirty="0">
              <a:solidFill>
                <a:schemeClr val="tx1"/>
              </a:solidFill>
              <a:latin typeface="Cambria" panose="02040503050406030204" pitchFamily="18" charset="0"/>
            </a:endParaRPr>
          </a:p>
        </p:txBody>
      </p:sp>
    </p:spTree>
    <p:extLst>
      <p:ext uri="{BB962C8B-B14F-4D97-AF65-F5344CB8AC3E}">
        <p14:creationId xmlns:p14="http://schemas.microsoft.com/office/powerpoint/2010/main" val="41945704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00934" y="0"/>
            <a:ext cx="7498080" cy="908720"/>
          </a:xfrm>
        </p:spPr>
        <p:txBody>
          <a:bodyPr>
            <a:normAutofit/>
          </a:bodyPr>
          <a:lstStyle/>
          <a:p>
            <a:pPr algn="ctr"/>
            <a:r>
              <a:rPr lang="tr-TR" sz="3600" b="1" dirty="0" err="1">
                <a:solidFill>
                  <a:schemeClr val="tx1"/>
                </a:solidFill>
                <a:effectLst/>
                <a:latin typeface="Calibri" pitchFamily="34" charset="0"/>
              </a:rPr>
              <a:t>Sosyo</a:t>
            </a:r>
            <a:r>
              <a:rPr lang="tr-TR" sz="3600" b="1" dirty="0">
                <a:solidFill>
                  <a:schemeClr val="tx1"/>
                </a:solidFill>
                <a:effectLst/>
                <a:latin typeface="Calibri" pitchFamily="34" charset="0"/>
              </a:rPr>
              <a:t>-Teknik Sistemler</a:t>
            </a:r>
            <a:endParaRPr lang="tr-TR" sz="3600" dirty="0">
              <a:solidFill>
                <a:schemeClr val="tx1"/>
              </a:solidFill>
            </a:endParaRP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1422" b="12673"/>
          <a:stretch/>
        </p:blipFill>
        <p:spPr bwMode="auto">
          <a:xfrm>
            <a:off x="1132618" y="1700808"/>
            <a:ext cx="7615846"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57498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88640"/>
            <a:ext cx="8074144" cy="761231"/>
          </a:xfrm>
        </p:spPr>
        <p:txBody>
          <a:bodyPr>
            <a:normAutofit/>
          </a:bodyPr>
          <a:lstStyle/>
          <a:p>
            <a:r>
              <a:rPr lang="tr-TR" sz="3200" b="1" dirty="0">
                <a:latin typeface="Cambria" panose="02040503050406030204" pitchFamily="18" charset="0"/>
              </a:rPr>
              <a:t>Yönetim bilişim </a:t>
            </a:r>
            <a:r>
              <a:rPr lang="tr-TR" sz="3200" b="1" dirty="0" smtClean="0">
                <a:latin typeface="Cambria" panose="02040503050406030204" pitchFamily="18" charset="0"/>
              </a:rPr>
              <a:t>sistemlerindeki aktörler </a:t>
            </a:r>
            <a:endParaRPr lang="tr-TR" sz="3200" b="1" dirty="0">
              <a:solidFill>
                <a:schemeClr val="tx1"/>
              </a:solidFill>
              <a:effectLst/>
              <a:latin typeface="Cambria" panose="02040503050406030204" pitchFamily="18" charset="0"/>
            </a:endParaRPr>
          </a:p>
        </p:txBody>
      </p:sp>
      <p:sp>
        <p:nvSpPr>
          <p:cNvPr id="3" name="İçerik Yer Tutucusu 2"/>
          <p:cNvSpPr>
            <a:spLocks noGrp="1"/>
          </p:cNvSpPr>
          <p:nvPr>
            <p:ph idx="1"/>
          </p:nvPr>
        </p:nvSpPr>
        <p:spPr>
          <a:xfrm>
            <a:off x="467544" y="1196752"/>
            <a:ext cx="8074144" cy="4968552"/>
          </a:xfrm>
        </p:spPr>
        <p:txBody>
          <a:bodyPr>
            <a:normAutofit/>
          </a:bodyPr>
          <a:lstStyle/>
          <a:p>
            <a:pPr algn="just"/>
            <a:r>
              <a:rPr lang="tr-TR" sz="2000" dirty="0" smtClean="0">
                <a:latin typeface="Cambria" panose="02040503050406030204" pitchFamily="18" charset="0"/>
              </a:rPr>
              <a:t>Yönetim bilişim sistemlerinde </a:t>
            </a:r>
            <a:r>
              <a:rPr lang="tr-TR" sz="2000" b="1" u="sng" dirty="0" smtClean="0">
                <a:latin typeface="Cambria" panose="02040503050406030204" pitchFamily="18" charset="0"/>
              </a:rPr>
              <a:t>yönetici ve çalışanlar, yasal, sosyal ve kültürel</a:t>
            </a:r>
            <a:r>
              <a:rPr lang="tr-TR" sz="2000" u="sng" dirty="0" smtClean="0">
                <a:latin typeface="Cambria" panose="02040503050406030204" pitchFamily="18" charset="0"/>
              </a:rPr>
              <a:t> </a:t>
            </a:r>
            <a:r>
              <a:rPr lang="tr-TR" sz="2000" dirty="0" smtClean="0">
                <a:latin typeface="Cambria" panose="02040503050406030204" pitchFamily="18" charset="0"/>
              </a:rPr>
              <a:t>kapsam olmak üzere 4 aktör bulunmaktadır.</a:t>
            </a:r>
          </a:p>
          <a:p>
            <a:pPr algn="just"/>
            <a:r>
              <a:rPr lang="tr-TR" sz="2000" b="1" dirty="0">
                <a:solidFill>
                  <a:srgbClr val="FF0000"/>
                </a:solidFill>
                <a:latin typeface="Cambria" panose="02040503050406030204" pitchFamily="18" charset="0"/>
              </a:rPr>
              <a:t>Yönetim bilişim </a:t>
            </a:r>
            <a:r>
              <a:rPr lang="tr-TR" sz="2000" b="1" dirty="0" smtClean="0">
                <a:solidFill>
                  <a:srgbClr val="FF0000"/>
                </a:solidFill>
                <a:latin typeface="Cambria" panose="02040503050406030204" pitchFamily="18" charset="0"/>
              </a:rPr>
              <a:t>sistemleri, </a:t>
            </a:r>
            <a:r>
              <a:rPr lang="tr-TR" sz="2000" dirty="0" smtClean="0">
                <a:latin typeface="Cambria" panose="02040503050406030204" pitchFamily="18" charset="0"/>
              </a:rPr>
              <a:t>bilgisayar bilimi, yönetim bilimi ve yöneylem araştırmasını biraraya getirerek gerçek problemlere ve enformasyon teknolojisi kaynaklarını yönetmeye yönelik uygulamalı sistem geliştirme çözümleri sunar.</a:t>
            </a:r>
          </a:p>
          <a:p>
            <a:pPr algn="just"/>
            <a:r>
              <a:rPr lang="tr-TR" sz="2000" dirty="0" smtClean="0">
                <a:latin typeface="Cambria" panose="02040503050406030204" pitchFamily="18" charset="0"/>
              </a:rPr>
              <a:t>Aynı zamanda enformasyon sistemlerinin geliştirilmesi, kullanımı, etkisi ve tipik olarak sosyoloji, ekonomi ve psikoloji alanlarında tartışılan davranış konuları ile ilgilenir.</a:t>
            </a:r>
          </a:p>
          <a:p>
            <a:pPr algn="just"/>
            <a:r>
              <a:rPr lang="tr-TR" sz="2000" dirty="0" err="1" smtClean="0">
                <a:latin typeface="Cambria" panose="02040503050406030204" pitchFamily="18" charset="0"/>
              </a:rPr>
              <a:t>Sosyo</a:t>
            </a:r>
            <a:r>
              <a:rPr lang="tr-TR" sz="2000" dirty="0" smtClean="0">
                <a:latin typeface="Cambria" panose="02040503050406030204" pitchFamily="18" charset="0"/>
              </a:rPr>
              <a:t>-teknik bakış açısına göre enformasyon teknolojisi maliyetlerin hızla düşmesi ve verimlilik ve kâr artışı sonucunu getirmeyebilir.  Enformasyon sisteminin iyi olması işletmede bunun etkin kullanılacağı anlamına gelmemektedir. </a:t>
            </a:r>
          </a:p>
          <a:p>
            <a:pPr algn="just"/>
            <a:r>
              <a:rPr lang="tr-TR" sz="2000" dirty="0" smtClean="0">
                <a:latin typeface="Cambria" panose="02040503050406030204" pitchFamily="18" charset="0"/>
              </a:rPr>
              <a:t>Dolayısıyla sistemin teknik ve sosyal boyutların her ikisini de göz önüne alarak geliştirilmesi gerekmektedir.</a:t>
            </a:r>
            <a:endParaRPr lang="tr-TR" sz="2000" dirty="0">
              <a:latin typeface="Cambria" panose="02040503050406030204" pitchFamily="18" charset="0"/>
            </a:endParaRPr>
          </a:p>
        </p:txBody>
      </p:sp>
    </p:spTree>
    <p:extLst>
      <p:ext uri="{BB962C8B-B14F-4D97-AF65-F5344CB8AC3E}">
        <p14:creationId xmlns:p14="http://schemas.microsoft.com/office/powerpoint/2010/main" val="8549851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28650" y="365126"/>
            <a:ext cx="7886700" cy="1325563"/>
          </a:xfrm>
        </p:spPr>
        <p:txBody>
          <a:bodyPr>
            <a:normAutofit/>
          </a:bodyPr>
          <a:lstStyle/>
          <a:p>
            <a:r>
              <a:rPr lang="tr-TR" sz="2800" b="1" dirty="0" smtClean="0">
                <a:latin typeface="Cambria" panose="02040503050406030204" pitchFamily="18" charset="0"/>
              </a:rPr>
              <a:t>Tavsiye Edilen İnternet Siteleri</a:t>
            </a:r>
            <a:endParaRPr lang="tr-TR" sz="2800" b="1" dirty="0">
              <a:latin typeface="Cambria" panose="02040503050406030204" pitchFamily="18" charset="0"/>
            </a:endParaRPr>
          </a:p>
        </p:txBody>
      </p:sp>
      <p:sp>
        <p:nvSpPr>
          <p:cNvPr id="3" name="İçerik Yer Tutucusu 2"/>
          <p:cNvSpPr>
            <a:spLocks noGrp="1"/>
          </p:cNvSpPr>
          <p:nvPr>
            <p:ph idx="1"/>
          </p:nvPr>
        </p:nvSpPr>
        <p:spPr/>
        <p:txBody>
          <a:bodyPr>
            <a:normAutofit/>
          </a:bodyPr>
          <a:lstStyle/>
          <a:p>
            <a:pPr marL="0" indent="0">
              <a:buNone/>
            </a:pPr>
            <a:r>
              <a:rPr lang="tr-TR" sz="1800" dirty="0">
                <a:latin typeface="Cambria" panose="02040503050406030204" pitchFamily="18" charset="0"/>
                <a:hlinkClick r:id="rId2"/>
              </a:rPr>
              <a:t>http://mis.sadievrenseker.com</a:t>
            </a:r>
            <a:r>
              <a:rPr lang="tr-TR" sz="1800" dirty="0" smtClean="0">
                <a:latin typeface="Cambria" panose="02040503050406030204" pitchFamily="18" charset="0"/>
                <a:hlinkClick r:id="rId2"/>
              </a:rPr>
              <a:t>/</a:t>
            </a:r>
            <a:endParaRPr lang="tr-TR" sz="1800" dirty="0" smtClean="0">
              <a:latin typeface="Cambria" panose="02040503050406030204" pitchFamily="18" charset="0"/>
            </a:endParaRPr>
          </a:p>
          <a:p>
            <a:pPr marL="0" indent="0">
              <a:buNone/>
            </a:pPr>
            <a:r>
              <a:rPr lang="tr-TR" sz="1800" dirty="0">
                <a:latin typeface="Cambria" panose="02040503050406030204" pitchFamily="18" charset="0"/>
                <a:hlinkClick r:id="rId3"/>
              </a:rPr>
              <a:t>http://ybsansiklopedi.com</a:t>
            </a:r>
            <a:r>
              <a:rPr lang="tr-TR" sz="1800" dirty="0" smtClean="0">
                <a:latin typeface="Cambria" panose="02040503050406030204" pitchFamily="18" charset="0"/>
                <a:hlinkClick r:id="rId3"/>
              </a:rPr>
              <a:t>/</a:t>
            </a:r>
            <a:endParaRPr lang="tr-TR" sz="1800" dirty="0" smtClean="0">
              <a:latin typeface="Cambria" panose="02040503050406030204" pitchFamily="18" charset="0"/>
            </a:endParaRPr>
          </a:p>
          <a:p>
            <a:pPr marL="0" indent="0">
              <a:buNone/>
            </a:pPr>
            <a:r>
              <a:rPr lang="tr-TR" sz="1800" dirty="0">
                <a:latin typeface="Cambria" panose="02040503050406030204" pitchFamily="18" charset="0"/>
                <a:hlinkClick r:id="rId4"/>
              </a:rPr>
              <a:t>https://</a:t>
            </a:r>
            <a:r>
              <a:rPr lang="tr-TR" sz="1800" dirty="0" smtClean="0">
                <a:latin typeface="Cambria" panose="02040503050406030204" pitchFamily="18" charset="0"/>
                <a:hlinkClick r:id="rId4"/>
              </a:rPr>
              <a:t>www.youtube.com/channel/UCkkgrhDCJheXQNIFqUVw0_g</a:t>
            </a:r>
            <a:endParaRPr lang="tr-TR" sz="1800" dirty="0" smtClean="0">
              <a:latin typeface="Cambria" panose="02040503050406030204" pitchFamily="18" charset="0"/>
            </a:endParaRPr>
          </a:p>
          <a:p>
            <a:pPr marL="0" indent="0">
              <a:buNone/>
            </a:pPr>
            <a:r>
              <a:rPr lang="tr-TR" sz="1800" dirty="0">
                <a:latin typeface="Cambria" panose="02040503050406030204" pitchFamily="18" charset="0"/>
                <a:hlinkClick r:id="rId5"/>
              </a:rPr>
              <a:t>https://</a:t>
            </a:r>
            <a:r>
              <a:rPr lang="tr-TR" sz="1800" dirty="0" smtClean="0">
                <a:latin typeface="Cambria" panose="02040503050406030204" pitchFamily="18" charset="0"/>
                <a:hlinkClick r:id="rId5"/>
              </a:rPr>
              <a:t>www.youtube.com/watch?v=5s8IgMfH698&amp;list=PLh9ECzBB8tJP8vpIM91W1k_qoGI10ikh1</a:t>
            </a:r>
            <a:endParaRPr lang="tr-TR" sz="1800" dirty="0" smtClean="0">
              <a:latin typeface="Cambria" panose="02040503050406030204" pitchFamily="18" charset="0"/>
            </a:endParaRPr>
          </a:p>
          <a:p>
            <a:pPr marL="0" indent="0">
              <a:buNone/>
            </a:pPr>
            <a:endParaRPr lang="tr-TR" sz="1800" dirty="0" smtClean="0">
              <a:latin typeface="Cambria" panose="02040503050406030204" pitchFamily="18" charset="0"/>
            </a:endParaRPr>
          </a:p>
          <a:p>
            <a:pPr marL="0" indent="0">
              <a:buNone/>
            </a:pPr>
            <a:endParaRPr lang="tr-TR" sz="1800" dirty="0" smtClean="0">
              <a:latin typeface="Cambria" panose="02040503050406030204" pitchFamily="18" charset="0"/>
            </a:endParaRPr>
          </a:p>
          <a:p>
            <a:pPr marL="0" indent="0">
              <a:buNone/>
            </a:pPr>
            <a:endParaRPr lang="tr-TR" sz="1800" dirty="0">
              <a:latin typeface="Cambria" panose="02040503050406030204" pitchFamily="18" charset="0"/>
            </a:endParaRPr>
          </a:p>
        </p:txBody>
      </p:sp>
    </p:spTree>
    <p:extLst>
      <p:ext uri="{BB962C8B-B14F-4D97-AF65-F5344CB8AC3E}">
        <p14:creationId xmlns:p14="http://schemas.microsoft.com/office/powerpoint/2010/main" val="93827932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912</TotalTime>
  <Words>2906</Words>
  <Application>Microsoft Office PowerPoint</Application>
  <PresentationFormat>Ekran Gösterisi (4:3)</PresentationFormat>
  <Paragraphs>306</Paragraphs>
  <Slides>45</Slides>
  <Notes>0</Notes>
  <HiddenSlides>0</HiddenSlides>
  <MMClips>0</MMClips>
  <ScaleCrop>false</ScaleCrop>
  <HeadingPairs>
    <vt:vector size="8" baseType="variant">
      <vt:variant>
        <vt:lpstr>Kullanılan Yazı Tipleri</vt:lpstr>
      </vt:variant>
      <vt:variant>
        <vt:i4>6</vt:i4>
      </vt:variant>
      <vt:variant>
        <vt:lpstr>Tema</vt:lpstr>
      </vt:variant>
      <vt:variant>
        <vt:i4>1</vt:i4>
      </vt:variant>
      <vt:variant>
        <vt:lpstr>Eklenmiş OLE Hizmet Programları</vt:lpstr>
      </vt:variant>
      <vt:variant>
        <vt:i4>1</vt:i4>
      </vt:variant>
      <vt:variant>
        <vt:lpstr>Slayt Başlıkları</vt:lpstr>
      </vt:variant>
      <vt:variant>
        <vt:i4>45</vt:i4>
      </vt:variant>
    </vt:vector>
  </HeadingPairs>
  <TitlesOfParts>
    <vt:vector size="53" baseType="lpstr">
      <vt:lpstr>Arial</vt:lpstr>
      <vt:lpstr>Calibri</vt:lpstr>
      <vt:lpstr>Calibri Light</vt:lpstr>
      <vt:lpstr>Cambria</vt:lpstr>
      <vt:lpstr>Verdana</vt:lpstr>
      <vt:lpstr>Wingdings 2</vt:lpstr>
      <vt:lpstr>Office Teması</vt:lpstr>
      <vt:lpstr>Photo Editor Fotoğrafı</vt:lpstr>
      <vt:lpstr>ENM 320  Yönetim Bilişim Sistemleri</vt:lpstr>
      <vt:lpstr>Bilgi Çağı…</vt:lpstr>
      <vt:lpstr>Günümüz İşletmelerinde Yönetim Bilişim Sistemlerinin Rolü</vt:lpstr>
      <vt:lpstr>Günümüz İşletmelerinde Yönetim Bilişim Sistemlerinin Rolü</vt:lpstr>
      <vt:lpstr>Facebook’un Chief Creative Officer’ı Mark D’Arcy, Cannes’da sınırlı katılımcıya özel toplantıda dikkat çeken detaylar paylaştı.</vt:lpstr>
      <vt:lpstr>Günümüz İşletmelerinde Yönetim Bilişim Sistemlerinin Rolü</vt:lpstr>
      <vt:lpstr>Yönetim Bilişim Sistemlerindeki Yenilikler</vt:lpstr>
      <vt:lpstr>Küreselleşme ile beraber düzleşen Dünya</vt:lpstr>
      <vt:lpstr>Küreselleşmenin YBS ile ilişkisi nedir?</vt:lpstr>
      <vt:lpstr>Dijital İşletme</vt:lpstr>
      <vt:lpstr>Dijital İşletme ve Klasik İşletme Arasındaki Farklar</vt:lpstr>
      <vt:lpstr>Enformasyon Sistemlerinin Stratejik İşletme Amaçları</vt:lpstr>
      <vt:lpstr>İşletmelerin Enformasyon sistemlerini kullanma sebepleri</vt:lpstr>
      <vt:lpstr>1. Yüksek Verimlilik</vt:lpstr>
      <vt:lpstr>2. Yeni ürün, Hizmet ve İş Modelleri</vt:lpstr>
      <vt:lpstr>3. Müşteri ve Tedarikçilerle İlişkiler</vt:lpstr>
      <vt:lpstr>4. Etkinleştirilmiş Karar Verme</vt:lpstr>
      <vt:lpstr>5. Rekabetçi Avantaj</vt:lpstr>
      <vt:lpstr>6. Ayakta kalabilmek</vt:lpstr>
      <vt:lpstr>Enformasyon Teknolojisi (ET) Nedir?</vt:lpstr>
      <vt:lpstr>Veri-Enformasyon-Bilgi-Hikmet</vt:lpstr>
      <vt:lpstr>Bilgi Piramidi</vt:lpstr>
      <vt:lpstr>Sistem Nedir?</vt:lpstr>
      <vt:lpstr>Enformasyon Sistemi Nedir?</vt:lpstr>
      <vt:lpstr>Enformasyon Sistemlerinin Temel Faaliyetleri</vt:lpstr>
      <vt:lpstr>Enformasyon Sistemlerinin (ES) Boyutları</vt:lpstr>
      <vt:lpstr>Enformasyon Sistemlerinin (ES) Boyutları</vt:lpstr>
      <vt:lpstr>1. Organizasyon </vt:lpstr>
      <vt:lpstr>PowerPoint Sunusu</vt:lpstr>
      <vt:lpstr>Organizasyonel Kültür ve YBS</vt:lpstr>
      <vt:lpstr>2. Yönetim</vt:lpstr>
      <vt:lpstr>3. Enformasyon Teknolojisi</vt:lpstr>
      <vt:lpstr>3. Enformasyon Teknolojisi (devamı)</vt:lpstr>
      <vt:lpstr>Enformasyon Sistemlerine Yönelik İşletme Bakış Açısı</vt:lpstr>
      <vt:lpstr>Enformasyon Değer Zinciri</vt:lpstr>
      <vt:lpstr>Tamamlayıcı Varlıklar</vt:lpstr>
      <vt:lpstr>Tamamlayıcı Varlıklar</vt:lpstr>
      <vt:lpstr>Tamamlayıcı Varlıklar</vt:lpstr>
      <vt:lpstr>Tamamlayıcı Varlıklar</vt:lpstr>
      <vt:lpstr>Enformasyon Sistemlerine Çağdaş Yaklaşımlar</vt:lpstr>
      <vt:lpstr>Teknik Yaklaşım</vt:lpstr>
      <vt:lpstr>Davranışsal Yaklaşım</vt:lpstr>
      <vt:lpstr>Sosyo-Teknik Sistemler</vt:lpstr>
      <vt:lpstr>Yönetim bilişim sistemlerindeki aktörler </vt:lpstr>
      <vt:lpstr>Tavsiye Edilen İnternet Siteleri</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Yönetim Bilişim Sistemleri</dc:title>
  <dc:creator>user</dc:creator>
  <cp:lastModifiedBy>Berk AYVAZ</cp:lastModifiedBy>
  <cp:revision>189</cp:revision>
  <dcterms:created xsi:type="dcterms:W3CDTF">2013-02-11T07:02:15Z</dcterms:created>
  <dcterms:modified xsi:type="dcterms:W3CDTF">2016-02-10T06:50:22Z</dcterms:modified>
</cp:coreProperties>
</file>