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46"/>
  </p:notesMasterIdLst>
  <p:sldIdLst>
    <p:sldId id="295" r:id="rId2"/>
    <p:sldId id="296" r:id="rId3"/>
    <p:sldId id="258" r:id="rId4"/>
    <p:sldId id="259" r:id="rId5"/>
    <p:sldId id="260" r:id="rId6"/>
    <p:sldId id="261" r:id="rId7"/>
    <p:sldId id="292" r:id="rId8"/>
    <p:sldId id="297" r:id="rId9"/>
    <p:sldId id="263" r:id="rId10"/>
    <p:sldId id="283" r:id="rId11"/>
    <p:sldId id="298" r:id="rId12"/>
    <p:sldId id="264" r:id="rId13"/>
    <p:sldId id="265" r:id="rId14"/>
    <p:sldId id="299" r:id="rId15"/>
    <p:sldId id="266" r:id="rId16"/>
    <p:sldId id="300" r:id="rId17"/>
    <p:sldId id="267" r:id="rId18"/>
    <p:sldId id="302" r:id="rId19"/>
    <p:sldId id="293" r:id="rId20"/>
    <p:sldId id="301" r:id="rId21"/>
    <p:sldId id="268" r:id="rId22"/>
    <p:sldId id="269" r:id="rId23"/>
    <p:sldId id="303" r:id="rId24"/>
    <p:sldId id="270" r:id="rId25"/>
    <p:sldId id="271" r:id="rId26"/>
    <p:sldId id="272" r:id="rId27"/>
    <p:sldId id="290" r:id="rId28"/>
    <p:sldId id="305" r:id="rId29"/>
    <p:sldId id="306" r:id="rId30"/>
    <p:sldId id="307" r:id="rId31"/>
    <p:sldId id="291" r:id="rId32"/>
    <p:sldId id="273" r:id="rId33"/>
    <p:sldId id="282" r:id="rId34"/>
    <p:sldId id="274" r:id="rId35"/>
    <p:sldId id="275" r:id="rId36"/>
    <p:sldId id="276" r:id="rId37"/>
    <p:sldId id="277" r:id="rId38"/>
    <p:sldId id="280" r:id="rId39"/>
    <p:sldId id="304" r:id="rId40"/>
    <p:sldId id="281" r:id="rId41"/>
    <p:sldId id="285" r:id="rId42"/>
    <p:sldId id="286" r:id="rId43"/>
    <p:sldId id="287" r:id="rId44"/>
    <p:sldId id="288"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86387" autoAdjust="0"/>
  </p:normalViewPr>
  <p:slideViewPr>
    <p:cSldViewPr>
      <p:cViewPr varScale="1">
        <p:scale>
          <a:sx n="74" d="100"/>
          <a:sy n="74" d="100"/>
        </p:scale>
        <p:origin x="1434" y="72"/>
      </p:cViewPr>
      <p:guideLst>
        <p:guide orient="horz" pos="2160"/>
        <p:guide pos="2880"/>
      </p:guideLst>
    </p:cSldViewPr>
  </p:slideViewPr>
  <p:outlineViewPr>
    <p:cViewPr>
      <p:scale>
        <a:sx n="33" d="100"/>
        <a:sy n="33" d="100"/>
      </p:scale>
      <p:origin x="0" y="356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5FEB88-8AA9-464B-A165-0B07F87DC469}" type="datetimeFigureOut">
              <a:rPr lang="tr-TR" smtClean="0"/>
              <a:t>17.02.2016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756AFD-BEB8-4B7C-B065-C986BFD5F2A5}" type="slidenum">
              <a:rPr lang="tr-TR" smtClean="0"/>
              <a:t>‹#›</a:t>
            </a:fld>
            <a:endParaRPr lang="tr-TR"/>
          </a:p>
        </p:txBody>
      </p:sp>
    </p:spTree>
    <p:extLst>
      <p:ext uri="{BB962C8B-B14F-4D97-AF65-F5344CB8AC3E}">
        <p14:creationId xmlns:p14="http://schemas.microsoft.com/office/powerpoint/2010/main" val="216521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867417B-558D-4B74-A56D-F5CDF585AE13}" type="datetime1">
              <a:rPr lang="tr-TR" smtClean="0"/>
              <a:t>17.02.2016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169704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04E3D02-E984-49EA-B5A6-63D27D167340}" type="datetime1">
              <a:rPr lang="tr-TR" smtClean="0"/>
              <a:t>17.02.2016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2590332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B4E4D71-3C37-41C1-A889-43D02262560D}" type="datetime1">
              <a:rPr lang="tr-TR" smtClean="0"/>
              <a:t>17.02.2016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16067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AA189E7-8489-4864-8F8B-46E6B60E2372}" type="datetime1">
              <a:rPr lang="tr-TR" smtClean="0"/>
              <a:t>17.02.2016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14980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EF01E2F-48C8-4FA0-86B8-BCAB2CC0A82C}" type="datetime1">
              <a:rPr lang="tr-TR" smtClean="0"/>
              <a:t>17.02.2016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3414855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5A62D22-48F4-45C6-AFD7-3113AD02863F}" type="datetime1">
              <a:rPr lang="tr-TR" smtClean="0"/>
              <a:t>17.02.2016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4283755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01E4194-2987-4D6D-907C-4D3A5EAD4356}" type="datetime1">
              <a:rPr lang="tr-TR" smtClean="0"/>
              <a:t>17.02.2016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309812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6AEBBE7-7E35-4DDE-A9A7-B8FEC251611D}" type="datetime1">
              <a:rPr lang="tr-TR" smtClean="0"/>
              <a:t>17.02.2016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598457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6D4AD4A-A019-4D51-844F-086F1BB021CC}" type="datetime1">
              <a:rPr lang="tr-TR" smtClean="0"/>
              <a:t>17.02.2016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852824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7E4B236-199B-414B-BD46-9D9607B75310}" type="datetime1">
              <a:rPr lang="tr-TR" smtClean="0"/>
              <a:t>17.02.2016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3728966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8EC59B6-A763-4C93-8B90-8DE344308D84}" type="datetime1">
              <a:rPr lang="tr-TR" smtClean="0"/>
              <a:t>17.02.2016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285E7F5-1B07-41B2-A703-EA656F0A7767}" type="slidenum">
              <a:rPr lang="tr-TR" smtClean="0"/>
              <a:t>‹#›</a:t>
            </a:fld>
            <a:endParaRPr lang="tr-TR"/>
          </a:p>
        </p:txBody>
      </p:sp>
    </p:spTree>
    <p:extLst>
      <p:ext uri="{BB962C8B-B14F-4D97-AF65-F5344CB8AC3E}">
        <p14:creationId xmlns:p14="http://schemas.microsoft.com/office/powerpoint/2010/main" val="45352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9F98E13-C3A9-447C-9F54-4953A6EE7C3B}" type="datetime1">
              <a:rPr lang="tr-TR" smtClean="0"/>
              <a:t>17.02.2016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285E7F5-1B07-41B2-A703-EA656F0A7767}" type="slidenum">
              <a:rPr lang="tr-TR" smtClean="0"/>
              <a:t>‹#›</a:t>
            </a:fld>
            <a:endParaRPr lang="tr-TR"/>
          </a:p>
        </p:txBody>
      </p:sp>
    </p:spTree>
    <p:extLst>
      <p:ext uri="{BB962C8B-B14F-4D97-AF65-F5344CB8AC3E}">
        <p14:creationId xmlns:p14="http://schemas.microsoft.com/office/powerpoint/2010/main" val="289040337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962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5285E7F5-1B07-41B2-A703-EA656F0A7767}" type="slidenum">
              <a:rPr lang="tr-TR" smtClean="0"/>
              <a:t>2</a:t>
            </a:fld>
            <a:endParaRPr lang="tr-TR"/>
          </a:p>
        </p:txBody>
      </p:sp>
      <p:sp>
        <p:nvSpPr>
          <p:cNvPr id="5" name="Unvan 4"/>
          <p:cNvSpPr>
            <a:spLocks noGrp="1"/>
          </p:cNvSpPr>
          <p:nvPr>
            <p:ph type="title"/>
          </p:nvPr>
        </p:nvSpPr>
        <p:spPr>
          <a:xfrm>
            <a:off x="6721" y="852263"/>
            <a:ext cx="6797527" cy="1006429"/>
          </a:xfrm>
          <a:prstGeom prst="rect">
            <a:avLst/>
          </a:prstGeom>
          <a:solidFill>
            <a:schemeClr val="bg1">
              <a:lumMod val="95000"/>
            </a:schemeClr>
          </a:solidFill>
        </p:spPr>
        <p:txBody>
          <a:bodyPr wrap="square">
            <a:spAutoFit/>
          </a:bodyPr>
          <a:lstStyle/>
          <a:p>
            <a:pPr algn="ctr"/>
            <a:r>
              <a:rPr lang="tr-TR" sz="3200" b="1" dirty="0">
                <a:ln w="0"/>
                <a:effectLst>
                  <a:outerShdw blurRad="38100" dist="19050" dir="2700000" algn="tl" rotWithShape="0">
                    <a:schemeClr val="dk1">
                      <a:alpha val="40000"/>
                    </a:schemeClr>
                  </a:outerShdw>
                </a:effectLst>
                <a:latin typeface="Calibri" pitchFamily="34" charset="0"/>
              </a:rPr>
              <a:t>Günümüz İş Dünyasında Telekomünikasyon ve Ağ Oluşumları</a:t>
            </a:r>
          </a:p>
        </p:txBody>
      </p:sp>
    </p:spTree>
    <p:extLst>
      <p:ext uri="{BB962C8B-B14F-4D97-AF65-F5344CB8AC3E}">
        <p14:creationId xmlns:p14="http://schemas.microsoft.com/office/powerpoint/2010/main" val="4193215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3905"/>
            <a:ext cx="9144000" cy="1182847"/>
          </a:xfrm>
        </p:spPr>
        <p:txBody>
          <a:bodyPr>
            <a:normAutofit/>
          </a:bodyPr>
          <a:lstStyle/>
          <a:p>
            <a:pPr algn="ctr"/>
            <a:r>
              <a:rPr lang="tr-TR" sz="2800" b="1" dirty="0" smtClean="0">
                <a:effectLst/>
                <a:latin typeface="Calibri" pitchFamily="34" charset="0"/>
              </a:rPr>
              <a:t>İş Süreçleri ve Enformasyon Sistemleri</a:t>
            </a:r>
            <a:endParaRPr lang="tr-TR" sz="2800" b="1" dirty="0">
              <a:effectLst/>
              <a:latin typeface="Calibri" pitchFamily="34" charset="0"/>
            </a:endParaRPr>
          </a:p>
        </p:txBody>
      </p:sp>
      <p:sp>
        <p:nvSpPr>
          <p:cNvPr id="3" name="İçerik Yer Tutucusu 2"/>
          <p:cNvSpPr>
            <a:spLocks noGrp="1"/>
          </p:cNvSpPr>
          <p:nvPr>
            <p:ph idx="1"/>
          </p:nvPr>
        </p:nvSpPr>
        <p:spPr>
          <a:xfrm>
            <a:off x="611560" y="1340768"/>
            <a:ext cx="7903790" cy="4835624"/>
          </a:xfrm>
        </p:spPr>
        <p:txBody>
          <a:bodyPr>
            <a:normAutofit/>
          </a:bodyPr>
          <a:lstStyle/>
          <a:p>
            <a:pPr algn="just"/>
            <a:r>
              <a:rPr lang="tr-TR" sz="1800" dirty="0" smtClean="0">
                <a:latin typeface="Calibri" pitchFamily="34" charset="0"/>
              </a:rPr>
              <a:t>Enformasyon sistemleri, işletmelere iş süreçlerinde aşağıdaki katkıları sağlamaktadır:</a:t>
            </a:r>
          </a:p>
          <a:p>
            <a:pPr marL="736092" lvl="1" indent="-342900" algn="just">
              <a:buFont typeface="+mj-lt"/>
              <a:buAutoNum type="arabicPeriod"/>
            </a:pPr>
            <a:r>
              <a:rPr lang="tr-TR" sz="1600" dirty="0" smtClean="0">
                <a:latin typeface="Calibri" pitchFamily="34" charset="0"/>
              </a:rPr>
              <a:t>genel performanslarını artırmak</a:t>
            </a:r>
          </a:p>
          <a:p>
            <a:pPr marL="736092" lvl="1" indent="-342900" algn="just">
              <a:buFont typeface="+mj-lt"/>
              <a:buAutoNum type="arabicPeriod"/>
            </a:pPr>
            <a:r>
              <a:rPr lang="tr-TR" sz="1600" dirty="0" smtClean="0">
                <a:latin typeface="Calibri" pitchFamily="34" charset="0"/>
              </a:rPr>
              <a:t>etkili bir iş süreci yönetimi sağlamak</a:t>
            </a:r>
          </a:p>
          <a:p>
            <a:pPr marL="736092" lvl="1" indent="-342900" algn="just">
              <a:buFont typeface="+mj-lt"/>
              <a:buAutoNum type="arabicPeriod"/>
            </a:pPr>
            <a:r>
              <a:rPr lang="tr-TR" sz="1600" dirty="0" smtClean="0">
                <a:latin typeface="Calibri" pitchFamily="34" charset="0"/>
              </a:rPr>
              <a:t>iç faaliyetlerinde enformasyon kullanılan işleri düzenlemeleri konusunda destek vermek.</a:t>
            </a:r>
          </a:p>
          <a:p>
            <a:pPr marL="736092" lvl="1" indent="-342900" algn="just">
              <a:buFont typeface="+mj-lt"/>
              <a:buAutoNum type="arabicPeriod"/>
            </a:pPr>
            <a:r>
              <a:rPr lang="tr-TR" sz="1600" dirty="0" smtClean="0">
                <a:latin typeface="Calibri" pitchFamily="34" charset="0"/>
              </a:rPr>
              <a:t>bütün enformasyonu yönetmek, </a:t>
            </a:r>
          </a:p>
          <a:p>
            <a:pPr marL="736092" lvl="1" indent="-342900" algn="just">
              <a:buFont typeface="+mj-lt"/>
              <a:buAutoNum type="arabicPeriod"/>
            </a:pPr>
            <a:r>
              <a:rPr lang="tr-TR" sz="1600" dirty="0" smtClean="0">
                <a:latin typeface="Calibri" pitchFamily="34" charset="0"/>
              </a:rPr>
              <a:t>daha etkili karar vermek </a:t>
            </a:r>
          </a:p>
          <a:p>
            <a:pPr marL="736092" lvl="1" indent="-342900" algn="just">
              <a:buFont typeface="+mj-lt"/>
              <a:buAutoNum type="arabicPeriod"/>
            </a:pPr>
            <a:r>
              <a:rPr lang="tr-TR" sz="1600" dirty="0" smtClean="0">
                <a:latin typeface="Calibri" pitchFamily="34" charset="0"/>
              </a:rPr>
              <a:t>iş süreçlerini geliştirmeyi mümkün kılmak.</a:t>
            </a:r>
          </a:p>
          <a:p>
            <a:pPr algn="just"/>
            <a:r>
              <a:rPr lang="tr-TR" sz="1800" b="1" dirty="0">
                <a:latin typeface="Calibri" pitchFamily="34" charset="0"/>
              </a:rPr>
              <a:t>İş süreçleri bir ürün ya da hizmet üretmek için gerekli olan faaliyetlerin bir toplamıdır. </a:t>
            </a:r>
          </a:p>
          <a:p>
            <a:pPr algn="just"/>
            <a:r>
              <a:rPr lang="tr-TR" sz="1800" dirty="0" smtClean="0">
                <a:latin typeface="Calibri" pitchFamily="34" charset="0"/>
              </a:rPr>
              <a:t>Bu </a:t>
            </a:r>
            <a:r>
              <a:rPr lang="tr-TR" sz="1800" dirty="0">
                <a:latin typeface="Calibri" pitchFamily="34" charset="0"/>
              </a:rPr>
              <a:t>faaliyetler iş süreci içinde </a:t>
            </a:r>
            <a:r>
              <a:rPr lang="tr-TR" sz="1800" dirty="0" smtClean="0">
                <a:latin typeface="Calibri" pitchFamily="34" charset="0"/>
              </a:rPr>
              <a:t>bulunan materyal</a:t>
            </a:r>
            <a:r>
              <a:rPr lang="tr-TR" sz="1800" dirty="0">
                <a:latin typeface="Calibri" pitchFamily="34" charset="0"/>
              </a:rPr>
              <a:t>, enformasyon ve bilgi akışı ile desteklenmektedir.</a:t>
            </a:r>
          </a:p>
          <a:p>
            <a:pPr algn="just"/>
            <a:r>
              <a:rPr lang="tr-TR" sz="1800" b="1" dirty="0" smtClean="0">
                <a:latin typeface="Calibri" pitchFamily="34" charset="0"/>
              </a:rPr>
              <a:t>İş süreçleri aynı zamanda işletmelerin işi, enformasyon ve bilgiyi koordine ettiği özgün yollardır.</a:t>
            </a:r>
          </a:p>
          <a:p>
            <a:pPr algn="just"/>
            <a:r>
              <a:rPr lang="tr-TR" sz="1800" b="1" dirty="0" smtClean="0">
                <a:latin typeface="Calibri" pitchFamily="34" charset="0"/>
              </a:rPr>
              <a:t>Bir işletmenin performansı büyük ölçüde iş süreçlerini ne kadar iyi tasarlayıp, koordine ettiğine bağlıdır.</a:t>
            </a:r>
          </a:p>
          <a:p>
            <a:pPr algn="just"/>
            <a:endParaRPr lang="tr-TR" sz="1800" dirty="0" smtClean="0">
              <a:latin typeface="Calibri" pitchFamily="34" charset="0"/>
            </a:endParaRPr>
          </a:p>
          <a:p>
            <a:pPr algn="just"/>
            <a:endParaRPr lang="tr-TR" sz="1800" dirty="0" smtClean="0">
              <a:latin typeface="Calibri" pitchFamily="34" charset="0"/>
            </a:endParaRPr>
          </a:p>
          <a:p>
            <a:pPr algn="just"/>
            <a:endParaRPr lang="tr-TR" sz="1800" dirty="0">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a:t>
            </a:fld>
            <a:endParaRPr lang="tr-TR"/>
          </a:p>
        </p:txBody>
      </p:sp>
    </p:spTree>
    <p:extLst>
      <p:ext uri="{BB962C8B-B14F-4D97-AF65-F5344CB8AC3E}">
        <p14:creationId xmlns:p14="http://schemas.microsoft.com/office/powerpoint/2010/main" val="668886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71533"/>
            <a:ext cx="6912768" cy="692696"/>
          </a:xfrm>
        </p:spPr>
        <p:txBody>
          <a:bodyPr>
            <a:noAutofit/>
          </a:bodyPr>
          <a:lstStyle/>
          <a:p>
            <a:r>
              <a:rPr lang="tr-TR" sz="2800" b="1" dirty="0">
                <a:solidFill>
                  <a:schemeClr val="tx1"/>
                </a:solidFill>
                <a:effectLst/>
                <a:latin typeface="Calibri" pitchFamily="34" charset="0"/>
              </a:rPr>
              <a:t>İş Süreçleri ve Enformasyon Sistemleri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539552" y="1052737"/>
            <a:ext cx="7848872" cy="1868249"/>
          </a:xfrm>
          <a:ln>
            <a:solidFill>
              <a:schemeClr val="bg1"/>
            </a:solidFill>
          </a:ln>
        </p:spPr>
        <p:txBody>
          <a:bodyPr>
            <a:noAutofit/>
          </a:bodyPr>
          <a:lstStyle/>
          <a:p>
            <a:pPr algn="just"/>
            <a:r>
              <a:rPr lang="tr-TR" sz="1800" dirty="0" smtClean="0">
                <a:solidFill>
                  <a:schemeClr val="tx1"/>
                </a:solidFill>
                <a:latin typeface="Calibri" pitchFamily="34" charset="0"/>
              </a:rPr>
              <a:t>İlk bakışta basit bir iş gibi görünün siparişi tamamlama süreci dahi </a:t>
            </a:r>
            <a:r>
              <a:rPr lang="tr-TR" sz="1800" b="1" dirty="0" smtClean="0">
                <a:solidFill>
                  <a:schemeClr val="tx1"/>
                </a:solidFill>
                <a:latin typeface="Calibri" pitchFamily="34" charset="0"/>
              </a:rPr>
              <a:t>işletmedeki birçok bölümün yakın koordinasyonunu gerektiren </a:t>
            </a:r>
            <a:r>
              <a:rPr lang="tr-TR" sz="1800" dirty="0" smtClean="0">
                <a:solidFill>
                  <a:schemeClr val="tx1"/>
                </a:solidFill>
                <a:latin typeface="Calibri" pitchFamily="34" charset="0"/>
              </a:rPr>
              <a:t>karmaşık bir süreçtir. </a:t>
            </a:r>
          </a:p>
          <a:p>
            <a:pPr algn="just"/>
            <a:r>
              <a:rPr lang="tr-TR" sz="1800" dirty="0" smtClean="0">
                <a:solidFill>
                  <a:schemeClr val="tx1"/>
                </a:solidFill>
                <a:latin typeface="Calibri" pitchFamily="34" charset="0"/>
              </a:rPr>
              <a:t>Bu süreçte farklı birimler arası enformasyon akışı sürecin etkinlik ve hızını etkileyecektir. </a:t>
            </a:r>
          </a:p>
          <a:p>
            <a:pPr algn="just"/>
            <a:r>
              <a:rPr lang="tr-TR" sz="1800" dirty="0" smtClean="0">
                <a:solidFill>
                  <a:schemeClr val="tx1"/>
                </a:solidFill>
                <a:latin typeface="Calibri" pitchFamily="34" charset="0"/>
              </a:rPr>
              <a:t>Enformasyon sistemleri bu sürecin doğru ve hızlı bir şekilde yerine getirilmesinde yardımcı olur</a:t>
            </a:r>
            <a:r>
              <a:rPr lang="tr-TR" sz="1800" dirty="0" smtClean="0">
                <a:solidFill>
                  <a:schemeClr val="tx1"/>
                </a:solidFill>
                <a:latin typeface="Calibri" pitchFamily="34" charset="0"/>
              </a:rPr>
              <a:t>.</a:t>
            </a:r>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4</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202" y="3140968"/>
            <a:ext cx="536362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9167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40815"/>
            <a:ext cx="8047806" cy="880864"/>
          </a:xfrm>
        </p:spPr>
        <p:txBody>
          <a:bodyPr>
            <a:noAutofit/>
          </a:bodyPr>
          <a:lstStyle/>
          <a:p>
            <a:r>
              <a:rPr lang="tr-TR" sz="2800" b="1" dirty="0">
                <a:solidFill>
                  <a:schemeClr val="tx1"/>
                </a:solidFill>
                <a:effectLst/>
                <a:latin typeface="Calibri" pitchFamily="34" charset="0"/>
              </a:rPr>
              <a:t>Enformasyon </a:t>
            </a:r>
            <a:r>
              <a:rPr lang="tr-TR" sz="2800" b="1" dirty="0" smtClean="0">
                <a:solidFill>
                  <a:schemeClr val="tx1"/>
                </a:solidFill>
                <a:effectLst/>
                <a:latin typeface="Calibri" pitchFamily="34" charset="0"/>
              </a:rPr>
              <a:t>Sistemleri iş süreçlerini nasıl geliştirir?</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467544" y="1412776"/>
            <a:ext cx="8047806" cy="3672408"/>
          </a:xfrm>
        </p:spPr>
        <p:txBody>
          <a:bodyPr>
            <a:noAutofit/>
          </a:bodyPr>
          <a:lstStyle/>
          <a:p>
            <a:pPr marL="539496" indent="-457200" algn="just">
              <a:buFont typeface="+mj-lt"/>
              <a:buAutoNum type="arabicPeriod"/>
            </a:pPr>
            <a:r>
              <a:rPr lang="tr-TR" sz="1800" dirty="0" smtClean="0">
                <a:solidFill>
                  <a:schemeClr val="tx1"/>
                </a:solidFill>
                <a:latin typeface="Calibri" pitchFamily="34" charset="0"/>
              </a:rPr>
              <a:t>Eski iş modelinde elle yapılan sipariş sevki, fatura hazırlama, müşteri kredi kontrolü, stok kontrolü, satın alma vs. işlemleri gibi adımlar günümüzde enformasyon sistemleri ile yapılmaktadır.</a:t>
            </a:r>
          </a:p>
          <a:p>
            <a:pPr marL="539496" indent="-457200" algn="just">
              <a:buFont typeface="+mj-lt"/>
              <a:buAutoNum type="arabicPeriod"/>
            </a:pPr>
            <a:r>
              <a:rPr lang="tr-TR" sz="1800" dirty="0" smtClean="0">
                <a:solidFill>
                  <a:schemeClr val="tx1"/>
                </a:solidFill>
                <a:latin typeface="Calibri" pitchFamily="34" charset="0"/>
              </a:rPr>
              <a:t>Enformasyon sistemi bir işletmedeki enformasyon akışını hızlandırır ve işlemlerin </a:t>
            </a:r>
            <a:r>
              <a:rPr lang="tr-TR" sz="1800" dirty="0" err="1" smtClean="0">
                <a:solidFill>
                  <a:schemeClr val="tx1"/>
                </a:solidFill>
                <a:latin typeface="Calibri" pitchFamily="34" charset="0"/>
              </a:rPr>
              <a:t>otomatize</a:t>
            </a:r>
            <a:r>
              <a:rPr lang="tr-TR" sz="1800" dirty="0" smtClean="0">
                <a:solidFill>
                  <a:schemeClr val="tx1"/>
                </a:solidFill>
                <a:latin typeface="Calibri" pitchFamily="34" charset="0"/>
              </a:rPr>
              <a:t> yapılmasını sağlayarak büyük ölçüde </a:t>
            </a:r>
            <a:r>
              <a:rPr lang="tr-TR" sz="1800" b="1" dirty="0" smtClean="0">
                <a:solidFill>
                  <a:schemeClr val="tx1"/>
                </a:solidFill>
                <a:latin typeface="Calibri" pitchFamily="34" charset="0"/>
              </a:rPr>
              <a:t>zaman, maliyet tasarrufu sağlar.</a:t>
            </a:r>
          </a:p>
          <a:p>
            <a:pPr marL="539496" indent="-457200" algn="just">
              <a:buFont typeface="+mj-lt"/>
              <a:buAutoNum type="arabicPeriod"/>
            </a:pPr>
            <a:r>
              <a:rPr lang="tr-TR" sz="1800" dirty="0" smtClean="0">
                <a:solidFill>
                  <a:schemeClr val="tx1"/>
                </a:solidFill>
                <a:latin typeface="Calibri" pitchFamily="34" charset="0"/>
              </a:rPr>
              <a:t>Ayrıca eskiden elle yapılan işlemler bilgisayar ortamına aktarılarak </a:t>
            </a:r>
            <a:r>
              <a:rPr lang="tr-TR" sz="1800" b="1" dirty="0" smtClean="0">
                <a:solidFill>
                  <a:schemeClr val="tx1"/>
                </a:solidFill>
                <a:latin typeface="Calibri" pitchFamily="34" charset="0"/>
              </a:rPr>
              <a:t>insan hatalarının önüne geçilmiş </a:t>
            </a:r>
            <a:r>
              <a:rPr lang="tr-TR" sz="1800" dirty="0" smtClean="0">
                <a:solidFill>
                  <a:schemeClr val="tx1"/>
                </a:solidFill>
                <a:latin typeface="Calibri" pitchFamily="34" charset="0"/>
              </a:rPr>
              <a:t> olunur.</a:t>
            </a:r>
          </a:p>
          <a:p>
            <a:pPr marL="539496" indent="-457200" algn="just">
              <a:buFont typeface="+mj-lt"/>
              <a:buAutoNum type="arabicPeriod"/>
            </a:pPr>
            <a:r>
              <a:rPr lang="tr-TR" sz="1800" dirty="0" smtClean="0">
                <a:solidFill>
                  <a:schemeClr val="tx1"/>
                </a:solidFill>
                <a:latin typeface="Calibri" pitchFamily="34" charset="0"/>
              </a:rPr>
              <a:t>Enformasyon sistemleri kullanıcı dostu, kullanımı oldukça basit sistemlerdir. Yeni işe başlayanların işe adaptasyon sürecini kısaltırlar.</a:t>
            </a:r>
          </a:p>
          <a:p>
            <a:pPr marL="539496" indent="-457200" algn="just">
              <a:buFont typeface="+mj-lt"/>
              <a:buAutoNum type="arabicPeriod"/>
            </a:pPr>
            <a:r>
              <a:rPr lang="tr-TR" sz="1800" dirty="0" smtClean="0">
                <a:solidFill>
                  <a:schemeClr val="tx1"/>
                </a:solidFill>
                <a:latin typeface="Calibri" pitchFamily="34" charset="0"/>
              </a:rPr>
              <a:t>ES iş süreçlerindeki </a:t>
            </a:r>
            <a:r>
              <a:rPr lang="tr-TR" sz="1800" b="1" dirty="0" smtClean="0">
                <a:solidFill>
                  <a:schemeClr val="tx1"/>
                </a:solidFill>
                <a:latin typeface="Calibri" pitchFamily="34" charset="0"/>
              </a:rPr>
              <a:t>gereksiz işlemleri </a:t>
            </a:r>
            <a:r>
              <a:rPr lang="tr-TR" sz="1800" dirty="0" smtClean="0">
                <a:solidFill>
                  <a:schemeClr val="tx1"/>
                </a:solidFill>
                <a:latin typeface="Calibri" pitchFamily="34" charset="0"/>
              </a:rPr>
              <a:t>ortadan kaldırır.</a:t>
            </a:r>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5</a:t>
            </a:fld>
            <a:endParaRPr lang="tr-TR"/>
          </a:p>
        </p:txBody>
      </p:sp>
    </p:spTree>
    <p:extLst>
      <p:ext uri="{BB962C8B-B14F-4D97-AF65-F5344CB8AC3E}">
        <p14:creationId xmlns:p14="http://schemas.microsoft.com/office/powerpoint/2010/main" val="3396142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052736"/>
          </a:xfrm>
        </p:spPr>
        <p:txBody>
          <a:bodyPr>
            <a:noAutofit/>
          </a:bodyPr>
          <a:lstStyle/>
          <a:p>
            <a:pPr algn="ctr"/>
            <a:r>
              <a:rPr lang="tr-TR" sz="3200" b="1" dirty="0">
                <a:solidFill>
                  <a:schemeClr val="tx1"/>
                </a:solidFill>
                <a:effectLst/>
                <a:latin typeface="Calibri" pitchFamily="34" charset="0"/>
              </a:rPr>
              <a:t>Enformasyon </a:t>
            </a:r>
            <a:r>
              <a:rPr lang="tr-TR" sz="3200" b="1" dirty="0" smtClean="0">
                <a:solidFill>
                  <a:schemeClr val="tx1"/>
                </a:solidFill>
                <a:effectLst/>
                <a:latin typeface="Calibri" pitchFamily="34" charset="0"/>
              </a:rPr>
              <a:t>Sistemlerinin Çeşitleri</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647564" y="1286731"/>
            <a:ext cx="7848872" cy="4835624"/>
          </a:xfrm>
        </p:spPr>
        <p:txBody>
          <a:bodyPr>
            <a:normAutofit/>
          </a:bodyPr>
          <a:lstStyle/>
          <a:p>
            <a:pPr algn="just"/>
            <a:r>
              <a:rPr lang="tr-TR" sz="1800" dirty="0" smtClean="0">
                <a:solidFill>
                  <a:schemeClr val="tx1"/>
                </a:solidFill>
                <a:latin typeface="Calibri" pitchFamily="34" charset="0"/>
              </a:rPr>
              <a:t>Bir işletmede farklı seviyelerde farklı kararlar alındığı için farklı enformasyonlara ihtiyaç duyulmaktadır.</a:t>
            </a:r>
          </a:p>
          <a:p>
            <a:pPr algn="just"/>
            <a:r>
              <a:rPr lang="tr-TR" sz="1800" b="1" dirty="0" smtClean="0">
                <a:solidFill>
                  <a:schemeClr val="tx1"/>
                </a:solidFill>
                <a:latin typeface="Calibri" pitchFamily="34" charset="0"/>
              </a:rPr>
              <a:t>Bir işletmenin ihtiyaç duyduğu tüm enformasyonu tek bir sistemin sağlaması bugün için mümkün değildir.</a:t>
            </a:r>
          </a:p>
          <a:p>
            <a:pPr algn="just"/>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6</a:t>
            </a:fld>
            <a:endParaRPr lang="tr-TR"/>
          </a:p>
        </p:txBody>
      </p:sp>
    </p:spTree>
    <p:extLst>
      <p:ext uri="{BB962C8B-B14F-4D97-AF65-F5344CB8AC3E}">
        <p14:creationId xmlns:p14="http://schemas.microsoft.com/office/powerpoint/2010/main" val="2844252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38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 y="31477"/>
            <a:ext cx="9162331" cy="445195"/>
          </a:xfrm>
        </p:spPr>
        <p:txBody>
          <a:bodyPr>
            <a:noAutofit/>
          </a:bodyPr>
          <a:lstStyle/>
          <a:p>
            <a:pPr algn="ctr"/>
            <a:r>
              <a:rPr lang="tr-TR" sz="3200" b="1" dirty="0">
                <a:solidFill>
                  <a:schemeClr val="bg1"/>
                </a:solidFill>
                <a:effectLst/>
                <a:latin typeface="Calibri" pitchFamily="34" charset="0"/>
              </a:rPr>
              <a:t>Hiyerarşik Yapı ve </a:t>
            </a:r>
            <a:r>
              <a:rPr lang="tr-TR" sz="3200" b="1" dirty="0" smtClean="0">
                <a:solidFill>
                  <a:schemeClr val="bg1"/>
                </a:solidFill>
                <a:effectLst/>
                <a:latin typeface="Calibri" pitchFamily="34" charset="0"/>
              </a:rPr>
              <a:t>ES</a:t>
            </a:r>
            <a:endParaRPr lang="tr-TR" sz="3200" dirty="0">
              <a:solidFill>
                <a:schemeClr val="bg1"/>
              </a:solidFill>
              <a:effectLst/>
            </a:endParaRPr>
          </a:p>
        </p:txBody>
      </p:sp>
      <p:sp>
        <p:nvSpPr>
          <p:cNvPr id="3" name="Slayt Numarası Yer Tutucusu 2"/>
          <p:cNvSpPr>
            <a:spLocks noGrp="1"/>
          </p:cNvSpPr>
          <p:nvPr>
            <p:ph type="sldNum" sz="quarter" idx="12"/>
          </p:nvPr>
        </p:nvSpPr>
        <p:spPr/>
        <p:txBody>
          <a:bodyPr/>
          <a:lstStyle/>
          <a:p>
            <a:fld id="{5285E7F5-1B07-41B2-A703-EA656F0A7767}" type="slidenum">
              <a:rPr lang="tr-TR" smtClean="0">
                <a:solidFill>
                  <a:schemeClr val="tx1"/>
                </a:solidFill>
              </a:rPr>
              <a:t>7</a:t>
            </a:fld>
            <a:endParaRPr lang="tr-TR">
              <a:solidFill>
                <a:schemeClr val="tx1"/>
              </a:solidFill>
            </a:endParaRPr>
          </a:p>
        </p:txBody>
      </p:sp>
      <p:pic>
        <p:nvPicPr>
          <p:cNvPr id="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10921"/>
          <a:stretch/>
        </p:blipFill>
        <p:spPr bwMode="auto">
          <a:xfrm>
            <a:off x="827584" y="1052736"/>
            <a:ext cx="5976664" cy="352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çerik Yer Tutucusu 2"/>
          <p:cNvSpPr txBox="1">
            <a:spLocks/>
          </p:cNvSpPr>
          <p:nvPr/>
        </p:nvSpPr>
        <p:spPr>
          <a:xfrm>
            <a:off x="1259631" y="4576600"/>
            <a:ext cx="7902699" cy="2020752"/>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357188" indent="-271463"/>
            <a:r>
              <a:rPr lang="tr-TR" sz="1800" dirty="0" smtClean="0">
                <a:latin typeface="Calibri" pitchFamily="34" charset="0"/>
              </a:rPr>
              <a:t>İşletmelerde farklı yönetim gruplarını desteklemek için kullanılan sistemler şunlardır:</a:t>
            </a:r>
          </a:p>
          <a:p>
            <a:pPr marL="357188" lvl="2" indent="-271463">
              <a:buFont typeface="+mj-lt"/>
              <a:buAutoNum type="arabicPeriod"/>
            </a:pPr>
            <a:r>
              <a:rPr lang="tr-TR" sz="1600" b="1" dirty="0" smtClean="0">
                <a:latin typeface="Calibri" pitchFamily="34" charset="0"/>
              </a:rPr>
              <a:t>Hareket işleme sistemleri </a:t>
            </a:r>
          </a:p>
          <a:p>
            <a:pPr marL="357188" lvl="2" indent="-271463">
              <a:buFont typeface="+mj-lt"/>
              <a:buAutoNum type="arabicPeriod"/>
            </a:pPr>
            <a:r>
              <a:rPr lang="tr-TR" sz="1600" b="1" dirty="0" smtClean="0">
                <a:latin typeface="Calibri" pitchFamily="34" charset="0"/>
              </a:rPr>
              <a:t>Yönetim bilişim sistemleri (Karar destek sistemleri , İş zekası)</a:t>
            </a:r>
            <a:endParaRPr lang="tr-TR" sz="1600" b="1" dirty="0">
              <a:latin typeface="Calibri" pitchFamily="34" charset="0"/>
            </a:endParaRPr>
          </a:p>
          <a:p>
            <a:pPr marL="357188" lvl="2" indent="-271463">
              <a:buFont typeface="+mj-lt"/>
              <a:buAutoNum type="arabicPeriod"/>
            </a:pPr>
            <a:r>
              <a:rPr lang="tr-TR" sz="1600" b="1" dirty="0" smtClean="0">
                <a:latin typeface="Calibri" pitchFamily="34" charset="0"/>
              </a:rPr>
              <a:t>Üst yönetim bilgi sistemleri</a:t>
            </a:r>
            <a:endParaRPr lang="tr-TR" sz="1600" b="1" dirty="0">
              <a:latin typeface="Calibri" pitchFamily="34" charset="0"/>
            </a:endParaRPr>
          </a:p>
        </p:txBody>
      </p:sp>
      <p:sp>
        <p:nvSpPr>
          <p:cNvPr id="6" name="Metin kutusu 5"/>
          <p:cNvSpPr txBox="1"/>
          <p:nvPr/>
        </p:nvSpPr>
        <p:spPr>
          <a:xfrm>
            <a:off x="6804248" y="3133707"/>
            <a:ext cx="1907704"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200" b="1" dirty="0" smtClean="0">
                <a:solidFill>
                  <a:schemeClr val="tx1"/>
                </a:solidFill>
                <a:latin typeface="Calibri" pitchFamily="34" charset="0"/>
              </a:rPr>
              <a:t>Hareket  işleme sistemleri</a:t>
            </a:r>
            <a:endParaRPr lang="tr-TR" sz="1200" b="1" dirty="0">
              <a:solidFill>
                <a:schemeClr val="tx1"/>
              </a:solidFill>
              <a:latin typeface="Calibri" pitchFamily="34" charset="0"/>
            </a:endParaRPr>
          </a:p>
        </p:txBody>
      </p:sp>
      <p:sp>
        <p:nvSpPr>
          <p:cNvPr id="7" name="Metin kutusu 6"/>
          <p:cNvSpPr txBox="1"/>
          <p:nvPr/>
        </p:nvSpPr>
        <p:spPr>
          <a:xfrm>
            <a:off x="6812905" y="1772814"/>
            <a:ext cx="2000562"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tr-TR" sz="1200" b="1" dirty="0" smtClean="0">
              <a:solidFill>
                <a:schemeClr val="tx1"/>
              </a:solidFill>
              <a:latin typeface="Calibri" pitchFamily="34" charset="0"/>
            </a:endParaRPr>
          </a:p>
          <a:p>
            <a:endParaRPr lang="tr-TR" sz="1200" b="1" dirty="0">
              <a:solidFill>
                <a:schemeClr val="tx1"/>
              </a:solidFill>
              <a:latin typeface="Calibri" pitchFamily="34" charset="0"/>
            </a:endParaRPr>
          </a:p>
          <a:p>
            <a:r>
              <a:rPr lang="tr-TR" sz="1200" b="1" dirty="0" smtClean="0">
                <a:solidFill>
                  <a:schemeClr val="tx1"/>
                </a:solidFill>
                <a:latin typeface="Calibri" pitchFamily="34" charset="0"/>
              </a:rPr>
              <a:t>Yönetim </a:t>
            </a:r>
            <a:r>
              <a:rPr lang="tr-TR" sz="1200" b="1" dirty="0">
                <a:solidFill>
                  <a:schemeClr val="tx1"/>
                </a:solidFill>
                <a:latin typeface="Calibri" pitchFamily="34" charset="0"/>
              </a:rPr>
              <a:t>bilişim sistemleri</a:t>
            </a:r>
          </a:p>
        </p:txBody>
      </p:sp>
      <p:sp>
        <p:nvSpPr>
          <p:cNvPr id="8" name="Metin kutusu 7"/>
          <p:cNvSpPr txBox="1"/>
          <p:nvPr/>
        </p:nvSpPr>
        <p:spPr>
          <a:xfrm>
            <a:off x="6812905" y="1285309"/>
            <a:ext cx="2040544"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85725" lvl="2"/>
            <a:r>
              <a:rPr lang="tr-TR" sz="1200" b="1" dirty="0">
                <a:solidFill>
                  <a:schemeClr val="tx1"/>
                </a:solidFill>
                <a:latin typeface="Calibri" pitchFamily="34" charset="0"/>
              </a:rPr>
              <a:t>Üst yönetim bilgi sistemleri</a:t>
            </a:r>
          </a:p>
        </p:txBody>
      </p:sp>
    </p:spTree>
    <p:extLst>
      <p:ext uri="{BB962C8B-B14F-4D97-AF65-F5344CB8AC3E}">
        <p14:creationId xmlns:p14="http://schemas.microsoft.com/office/powerpoint/2010/main" val="4101079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048" y="620689"/>
            <a:ext cx="6772200" cy="1008112"/>
          </a:xfrm>
          <a:solidFill>
            <a:schemeClr val="bg1">
              <a:lumMod val="95000"/>
            </a:schemeClr>
          </a:solidFill>
        </p:spPr>
        <p:txBody>
          <a:bodyPr>
            <a:normAutofit/>
          </a:bodyPr>
          <a:lstStyle/>
          <a:p>
            <a:r>
              <a:rPr lang="tr-TR" sz="2800" b="1" dirty="0" smtClean="0">
                <a:solidFill>
                  <a:schemeClr val="tx1"/>
                </a:solidFill>
                <a:latin typeface="Calibri" pitchFamily="34" charset="0"/>
              </a:rPr>
              <a:t>Hareket işleme sistemleri </a:t>
            </a:r>
            <a:br>
              <a:rPr lang="tr-TR" sz="2800" b="1" dirty="0" smtClean="0">
                <a:solidFill>
                  <a:schemeClr val="tx1"/>
                </a:solidFill>
                <a:latin typeface="Calibri" pitchFamily="34" charset="0"/>
              </a:rPr>
            </a:br>
            <a:r>
              <a:rPr lang="tr-TR" sz="2800" dirty="0" smtClean="0">
                <a:solidFill>
                  <a:schemeClr val="tx1"/>
                </a:solidFill>
                <a:latin typeface="Calibri" pitchFamily="34" charset="0"/>
              </a:rPr>
              <a:t>(</a:t>
            </a:r>
            <a:r>
              <a:rPr lang="tr-TR" sz="2800" dirty="0" err="1" smtClean="0">
                <a:solidFill>
                  <a:schemeClr val="tx1"/>
                </a:solidFill>
                <a:latin typeface="Calibri" pitchFamily="34" charset="0"/>
              </a:rPr>
              <a:t>Transaction</a:t>
            </a:r>
            <a:r>
              <a:rPr lang="tr-TR" sz="2800" dirty="0" smtClean="0">
                <a:solidFill>
                  <a:schemeClr val="tx1"/>
                </a:solidFill>
                <a:latin typeface="Calibri" pitchFamily="34" charset="0"/>
              </a:rPr>
              <a:t> </a:t>
            </a:r>
            <a:r>
              <a:rPr lang="tr-TR" sz="2800" dirty="0" err="1" smtClean="0">
                <a:solidFill>
                  <a:schemeClr val="tx1"/>
                </a:solidFill>
                <a:latin typeface="Calibri" pitchFamily="34" charset="0"/>
              </a:rPr>
              <a:t>processing</a:t>
            </a:r>
            <a:r>
              <a:rPr lang="tr-TR" sz="2800" dirty="0" smtClean="0">
                <a:solidFill>
                  <a:schemeClr val="tx1"/>
                </a:solidFill>
                <a:latin typeface="Calibri" pitchFamily="34" charset="0"/>
              </a:rPr>
              <a:t> </a:t>
            </a:r>
            <a:r>
              <a:rPr lang="tr-TR" sz="2800" dirty="0" err="1" smtClean="0">
                <a:solidFill>
                  <a:schemeClr val="tx1"/>
                </a:solidFill>
                <a:latin typeface="Calibri" pitchFamily="34" charset="0"/>
              </a:rPr>
              <a:t>systems</a:t>
            </a:r>
            <a:r>
              <a:rPr lang="tr-TR" sz="2800" dirty="0" smtClean="0">
                <a:solidFill>
                  <a:schemeClr val="tx1"/>
                </a:solidFill>
                <a:latin typeface="Calibri" pitchFamily="34" charset="0"/>
              </a:rPr>
              <a:t>-TPS)</a:t>
            </a:r>
            <a:endParaRPr lang="tr-TR" sz="2800" dirty="0"/>
          </a:p>
        </p:txBody>
      </p:sp>
      <p:sp>
        <p:nvSpPr>
          <p:cNvPr id="3" name="Slayt Numarası Yer Tutucusu 2"/>
          <p:cNvSpPr>
            <a:spLocks noGrp="1"/>
          </p:cNvSpPr>
          <p:nvPr>
            <p:ph type="sldNum" sz="quarter" idx="12"/>
          </p:nvPr>
        </p:nvSpPr>
        <p:spPr/>
        <p:txBody>
          <a:bodyPr/>
          <a:lstStyle/>
          <a:p>
            <a:fld id="{5285E7F5-1B07-41B2-A703-EA656F0A7767}" type="slidenum">
              <a:rPr lang="tr-TR" smtClean="0"/>
              <a:t>8</a:t>
            </a:fld>
            <a:endParaRPr lang="tr-TR"/>
          </a:p>
        </p:txBody>
      </p:sp>
    </p:spTree>
    <p:extLst>
      <p:ext uri="{BB962C8B-B14F-4D97-AF65-F5344CB8AC3E}">
        <p14:creationId xmlns:p14="http://schemas.microsoft.com/office/powerpoint/2010/main" val="364137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999984" cy="864096"/>
          </a:xfrm>
        </p:spPr>
        <p:txBody>
          <a:bodyPr>
            <a:noAutofit/>
          </a:bodyPr>
          <a:lstStyle/>
          <a:p>
            <a:pPr lvl="1" algn="ctr" rtl="0">
              <a:spcBef>
                <a:spcPct val="0"/>
              </a:spcBef>
            </a:pPr>
            <a:r>
              <a:rPr lang="tr-TR" sz="2800" b="1" dirty="0" smtClean="0">
                <a:solidFill>
                  <a:schemeClr val="tx1"/>
                </a:solidFill>
                <a:latin typeface="Calibri" pitchFamily="34" charset="0"/>
              </a:rPr>
              <a:t>Hareket işleme sistemleri </a:t>
            </a:r>
            <a:br>
              <a:rPr lang="tr-TR" sz="2800" b="1" dirty="0" smtClean="0">
                <a:solidFill>
                  <a:schemeClr val="tx1"/>
                </a:solidFill>
                <a:latin typeface="Calibri" pitchFamily="34" charset="0"/>
              </a:rPr>
            </a:br>
            <a:r>
              <a:rPr lang="tr-TR" sz="2800" b="1" dirty="0" smtClean="0">
                <a:solidFill>
                  <a:schemeClr val="tx1"/>
                </a:solidFill>
                <a:latin typeface="Calibri" pitchFamily="34" charset="0"/>
              </a:rPr>
              <a:t>(</a:t>
            </a:r>
            <a:r>
              <a:rPr lang="tr-TR" sz="2800" b="1" dirty="0" err="1" smtClean="0">
                <a:solidFill>
                  <a:schemeClr val="tx1"/>
                </a:solidFill>
                <a:latin typeface="Calibri" pitchFamily="34" charset="0"/>
              </a:rPr>
              <a:t>Transaction</a:t>
            </a:r>
            <a:r>
              <a:rPr lang="tr-TR" sz="2800" b="1" dirty="0" smtClean="0">
                <a:solidFill>
                  <a:schemeClr val="tx1"/>
                </a:solidFill>
                <a:latin typeface="Calibri" pitchFamily="34" charset="0"/>
              </a:rPr>
              <a:t> </a:t>
            </a:r>
            <a:r>
              <a:rPr lang="tr-TR" sz="2800" b="1" dirty="0" err="1" smtClean="0">
                <a:solidFill>
                  <a:schemeClr val="tx1"/>
                </a:solidFill>
                <a:latin typeface="Calibri" pitchFamily="34" charset="0"/>
              </a:rPr>
              <a:t>processing</a:t>
            </a:r>
            <a:r>
              <a:rPr lang="tr-TR" sz="2800" b="1" dirty="0" smtClean="0">
                <a:solidFill>
                  <a:schemeClr val="tx1"/>
                </a:solidFill>
                <a:latin typeface="Calibri" pitchFamily="34" charset="0"/>
              </a:rPr>
              <a:t> </a:t>
            </a:r>
            <a:r>
              <a:rPr lang="tr-TR" sz="2800" b="1" dirty="0" err="1" smtClean="0">
                <a:solidFill>
                  <a:schemeClr val="tx1"/>
                </a:solidFill>
                <a:latin typeface="Calibri" pitchFamily="34" charset="0"/>
              </a:rPr>
              <a:t>systems</a:t>
            </a:r>
            <a:r>
              <a:rPr lang="tr-TR" sz="2800" b="1" dirty="0" smtClean="0">
                <a:solidFill>
                  <a:schemeClr val="tx1"/>
                </a:solidFill>
                <a:latin typeface="Calibri" pitchFamily="34" charset="0"/>
              </a:rPr>
              <a:t>-TPS)</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179512" y="1340768"/>
            <a:ext cx="8784976" cy="4968552"/>
          </a:xfrm>
          <a:solidFill>
            <a:schemeClr val="bg1"/>
          </a:solidFill>
        </p:spPr>
        <p:txBody>
          <a:bodyPr>
            <a:normAutofit/>
          </a:bodyPr>
          <a:lstStyle/>
          <a:p>
            <a:pPr algn="just">
              <a:buFont typeface="Arial" panose="020B0604020202020204" pitchFamily="34" charset="0"/>
              <a:buChar char="•"/>
            </a:pPr>
            <a:r>
              <a:rPr lang="tr-TR" sz="2000" b="1" dirty="0">
                <a:latin typeface="Calibri" pitchFamily="34" charset="0"/>
              </a:rPr>
              <a:t>TPS </a:t>
            </a:r>
            <a:r>
              <a:rPr lang="tr-TR" sz="2000" b="1" dirty="0" smtClean="0">
                <a:latin typeface="Calibri" pitchFamily="34" charset="0"/>
              </a:rPr>
              <a:t>günlük </a:t>
            </a:r>
            <a:r>
              <a:rPr lang="tr-TR" sz="2000" b="1" dirty="0">
                <a:latin typeface="Calibri" pitchFamily="34" charset="0"/>
              </a:rPr>
              <a:t>operasyonlarla ilgilenir. </a:t>
            </a:r>
            <a:endParaRPr lang="tr-TR" sz="2000" b="1" dirty="0" smtClean="0">
              <a:latin typeface="Calibri" pitchFamily="34" charset="0"/>
            </a:endParaRPr>
          </a:p>
          <a:p>
            <a:pPr algn="just">
              <a:buFont typeface="Arial" panose="020B0604020202020204" pitchFamily="34" charset="0"/>
              <a:buChar char="•"/>
            </a:pPr>
            <a:r>
              <a:rPr lang="tr-TR" sz="2000" dirty="0" smtClean="0">
                <a:latin typeface="Calibri" pitchFamily="34" charset="0"/>
              </a:rPr>
              <a:t>Yapılan işlemler</a:t>
            </a:r>
            <a:r>
              <a:rPr lang="tr-TR" sz="2000" dirty="0">
                <a:latin typeface="Calibri" pitchFamily="34" charset="0"/>
              </a:rPr>
              <a:t>, </a:t>
            </a:r>
            <a:r>
              <a:rPr lang="tr-TR" sz="2000" dirty="0" smtClean="0">
                <a:latin typeface="Calibri" pitchFamily="34" charset="0"/>
              </a:rPr>
              <a:t>işlem </a:t>
            </a:r>
            <a:r>
              <a:rPr lang="tr-TR" sz="2000" dirty="0">
                <a:latin typeface="Calibri" pitchFamily="34" charset="0"/>
              </a:rPr>
              <a:t>yükü ve </a:t>
            </a:r>
            <a:r>
              <a:rPr lang="tr-TR" sz="2000" dirty="0" smtClean="0">
                <a:latin typeface="Calibri" pitchFamily="34" charset="0"/>
              </a:rPr>
              <a:t>hacmi çok </a:t>
            </a:r>
            <a:r>
              <a:rPr lang="tr-TR" sz="2000" dirty="0">
                <a:latin typeface="Calibri" pitchFamily="34" charset="0"/>
              </a:rPr>
              <a:t>yüksek olan tekrarlı </a:t>
            </a:r>
            <a:r>
              <a:rPr lang="tr-TR" sz="2000" dirty="0" smtClean="0">
                <a:latin typeface="Calibri" pitchFamily="34" charset="0"/>
              </a:rPr>
              <a:t>işlemlerdir</a:t>
            </a:r>
            <a:r>
              <a:rPr lang="tr-TR" sz="2000" dirty="0">
                <a:latin typeface="Calibri" pitchFamily="34" charset="0"/>
              </a:rPr>
              <a:t>. </a:t>
            </a:r>
            <a:r>
              <a:rPr lang="tr-TR" sz="2000" dirty="0" smtClean="0">
                <a:latin typeface="Calibri" pitchFamily="34" charset="0"/>
              </a:rPr>
              <a:t>TPS bu tür işlemleri yerine getirmek için gerekli bilgiyi sağlar.</a:t>
            </a:r>
          </a:p>
          <a:p>
            <a:pPr algn="just">
              <a:buFont typeface="Arial" panose="020B0604020202020204" pitchFamily="34" charset="0"/>
              <a:buChar char="•"/>
            </a:pPr>
            <a:r>
              <a:rPr lang="tr-TR" sz="2000" b="1" dirty="0" smtClean="0">
                <a:latin typeface="Calibri" pitchFamily="34" charset="0"/>
              </a:rPr>
              <a:t>İşletmedeki </a:t>
            </a:r>
            <a:r>
              <a:rPr lang="tr-TR" sz="2000" b="1" dirty="0">
                <a:latin typeface="Calibri" pitchFamily="34" charset="0"/>
              </a:rPr>
              <a:t>yürütmesi gereken günlük ve rutin işlemleri kaydeden, işleyen, güncelleştiren bilgisayarlı sistemlerdir. </a:t>
            </a:r>
            <a:endParaRPr lang="tr-TR" sz="2000" b="1" dirty="0" smtClean="0">
              <a:latin typeface="Calibri" pitchFamily="34" charset="0"/>
            </a:endParaRPr>
          </a:p>
          <a:p>
            <a:pPr algn="just">
              <a:buFont typeface="Arial" panose="020B0604020202020204" pitchFamily="34" charset="0"/>
              <a:buChar char="•"/>
            </a:pPr>
            <a:r>
              <a:rPr lang="tr-TR" sz="2000" b="1" dirty="0" smtClean="0">
                <a:latin typeface="Calibri" pitchFamily="34" charset="0"/>
              </a:rPr>
              <a:t>Hareket işleme </a:t>
            </a:r>
            <a:r>
              <a:rPr lang="tr-TR" sz="2000" b="1" dirty="0">
                <a:latin typeface="Calibri" pitchFamily="34" charset="0"/>
              </a:rPr>
              <a:t>sistemleri esasen verilerin tutulmasından, yeni bilgilerin </a:t>
            </a:r>
            <a:r>
              <a:rPr lang="tr-TR" sz="2000" b="1" dirty="0" smtClean="0">
                <a:latin typeface="Calibri" pitchFamily="34" charset="0"/>
              </a:rPr>
              <a:t>yaratılmasından, verileri </a:t>
            </a:r>
            <a:r>
              <a:rPr lang="tr-TR" sz="2000" b="1" dirty="0">
                <a:latin typeface="Calibri" pitchFamily="34" charset="0"/>
              </a:rPr>
              <a:t>ve bilgiyi </a:t>
            </a:r>
            <a:r>
              <a:rPr lang="tr-TR" sz="2000" b="1" dirty="0" err="1">
                <a:latin typeface="Calibri" pitchFamily="34" charset="0"/>
              </a:rPr>
              <a:t>veritabanında</a:t>
            </a:r>
            <a:r>
              <a:rPr lang="tr-TR" sz="2000" b="1" dirty="0">
                <a:latin typeface="Calibri" pitchFamily="34" charset="0"/>
              </a:rPr>
              <a:t> saklamaktan sorumludur (</a:t>
            </a:r>
            <a:r>
              <a:rPr lang="tr-TR" sz="2000" b="1" dirty="0" err="1">
                <a:latin typeface="Calibri" pitchFamily="34" charset="0"/>
              </a:rPr>
              <a:t>Hagg</a:t>
            </a:r>
            <a:r>
              <a:rPr lang="tr-TR" sz="2000" b="1" dirty="0">
                <a:latin typeface="Calibri" pitchFamily="34" charset="0"/>
              </a:rPr>
              <a:t> vd., 1998: 48).</a:t>
            </a:r>
          </a:p>
          <a:p>
            <a:pPr algn="just">
              <a:buFont typeface="Arial" panose="020B0604020202020204" pitchFamily="34" charset="0"/>
              <a:buChar char="•"/>
            </a:pPr>
            <a:r>
              <a:rPr lang="tr-TR" sz="2000" b="1" dirty="0" err="1" smtClean="0">
                <a:latin typeface="Calibri" pitchFamily="34" charset="0"/>
              </a:rPr>
              <a:t>TPS’lerin</a:t>
            </a:r>
            <a:r>
              <a:rPr lang="tr-TR" sz="2000" b="1" dirty="0" smtClean="0">
                <a:latin typeface="Calibri" pitchFamily="34" charset="0"/>
              </a:rPr>
              <a:t> temel amacı günlük soruları cevaplamak ve işletmedeki hareketlerin akışını izlemektir.</a:t>
            </a:r>
          </a:p>
          <a:p>
            <a:pPr algn="just">
              <a:buFont typeface="Arial" panose="020B0604020202020204" pitchFamily="34" charset="0"/>
              <a:buChar char="•"/>
            </a:pPr>
            <a:r>
              <a:rPr lang="tr-TR" sz="2000" b="1" dirty="0" smtClean="0">
                <a:latin typeface="Calibri" pitchFamily="34" charset="0"/>
              </a:rPr>
              <a:t>Veriler bu sistemleri elle, yarı otomatik ya da tam otomatik olarak girilmektedir.</a:t>
            </a:r>
          </a:p>
          <a:p>
            <a:pPr algn="just">
              <a:buFont typeface="Arial" panose="020B0604020202020204" pitchFamily="34" charset="0"/>
              <a:buChar char="•"/>
            </a:pPr>
            <a:r>
              <a:rPr lang="tr-TR" sz="2000" dirty="0" smtClean="0">
                <a:latin typeface="Calibri" pitchFamily="34" charset="0"/>
              </a:rPr>
              <a:t>Stok seviyemiz nedir? Bugünkü ödeme planlarımız nasıldır? Gibi sorulara  hızlı ve güncel bilgi sağlar.</a:t>
            </a:r>
          </a:p>
          <a:p>
            <a:pPr algn="just">
              <a:buFont typeface="Arial" panose="020B0604020202020204" pitchFamily="34" charset="0"/>
              <a:buChar char="•"/>
            </a:pPr>
            <a:r>
              <a:rPr lang="tr-TR" sz="2000" dirty="0" smtClean="0">
                <a:latin typeface="Calibri" pitchFamily="34" charset="0"/>
              </a:rPr>
              <a:t>Yöneticiler iç işlemlerin durumunu ve işletmelerin dış çevresiyle ilişkisini gözlemlemek için </a:t>
            </a:r>
            <a:r>
              <a:rPr lang="tr-TR" sz="2000" dirty="0" err="1" smtClean="0">
                <a:latin typeface="Calibri" pitchFamily="34" charset="0"/>
              </a:rPr>
              <a:t>TPS’ye</a:t>
            </a:r>
            <a:r>
              <a:rPr lang="tr-TR" sz="2000" dirty="0" smtClean="0">
                <a:latin typeface="Calibri" pitchFamily="34" charset="0"/>
              </a:rPr>
              <a:t> ihtiyaç duyarlar. </a:t>
            </a:r>
          </a:p>
        </p:txBody>
      </p:sp>
      <p:sp>
        <p:nvSpPr>
          <p:cNvPr id="4" name="Slayt Numarası Yer Tutucusu 3"/>
          <p:cNvSpPr>
            <a:spLocks noGrp="1"/>
          </p:cNvSpPr>
          <p:nvPr>
            <p:ph type="sldNum" sz="quarter" idx="12"/>
          </p:nvPr>
        </p:nvSpPr>
        <p:spPr>
          <a:xfrm>
            <a:off x="6457950" y="6356351"/>
            <a:ext cx="2146498" cy="365125"/>
          </a:xfrm>
        </p:spPr>
        <p:txBody>
          <a:bodyPr/>
          <a:lstStyle/>
          <a:p>
            <a:fld id="{5285E7F5-1B07-41B2-A703-EA656F0A7767}" type="slidenum">
              <a:rPr lang="tr-TR" smtClean="0"/>
              <a:t>9</a:t>
            </a:fld>
            <a:endParaRPr lang="tr-TR" dirty="0"/>
          </a:p>
        </p:txBody>
      </p:sp>
    </p:spTree>
    <p:extLst>
      <p:ext uri="{BB962C8B-B14F-4D97-AF65-F5344CB8AC3E}">
        <p14:creationId xmlns:p14="http://schemas.microsoft.com/office/powerpoint/2010/main" val="911422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332"/>
            <a:ext cx="8789672" cy="504056"/>
          </a:xfrm>
        </p:spPr>
        <p:txBody>
          <a:bodyPr>
            <a:noAutofit/>
          </a:bodyPr>
          <a:lstStyle/>
          <a:p>
            <a:r>
              <a:rPr lang="tr-TR" sz="2800" b="1" dirty="0">
                <a:solidFill>
                  <a:schemeClr val="tx1"/>
                </a:solidFill>
                <a:effectLst/>
                <a:latin typeface="Calibri" pitchFamily="34" charset="0"/>
              </a:rPr>
              <a:t>Hareket işleme sistemleri (TPS)</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67056" y="670936"/>
            <a:ext cx="8869440" cy="2686056"/>
          </a:xfrm>
          <a:solidFill>
            <a:schemeClr val="bg1"/>
          </a:solidFill>
        </p:spPr>
        <p:txBody>
          <a:bodyPr>
            <a:noAutofit/>
          </a:bodyPr>
          <a:lstStyle/>
          <a:p>
            <a:pPr algn="just">
              <a:buFont typeface="Arial" panose="020B0604020202020204" pitchFamily="34" charset="0"/>
              <a:buChar char="•"/>
            </a:pPr>
            <a:r>
              <a:rPr lang="tr-TR" sz="1800" b="1" dirty="0">
                <a:solidFill>
                  <a:schemeClr val="tx1"/>
                </a:solidFill>
                <a:latin typeface="Calibri" pitchFamily="34" charset="0"/>
              </a:rPr>
              <a:t>TPS işletmedeki diğer enformasyon sistemlerine </a:t>
            </a:r>
            <a:r>
              <a:rPr lang="tr-TR" sz="1800" b="1" dirty="0" smtClean="0">
                <a:solidFill>
                  <a:schemeClr val="tx1"/>
                </a:solidFill>
                <a:latin typeface="Calibri" pitchFamily="34" charset="0"/>
              </a:rPr>
              <a:t>hem de </a:t>
            </a:r>
            <a:r>
              <a:rPr lang="tr-TR" sz="1800" b="1" dirty="0">
                <a:solidFill>
                  <a:schemeClr val="tx1"/>
                </a:solidFill>
                <a:latin typeface="Calibri" pitchFamily="34" charset="0"/>
              </a:rPr>
              <a:t>iş fonksiyonlarına temel enformasyonu sağlamaktadır.</a:t>
            </a:r>
          </a:p>
          <a:p>
            <a:pPr algn="just">
              <a:buFont typeface="Arial" panose="020B0604020202020204" pitchFamily="34" charset="0"/>
              <a:buChar char="•"/>
            </a:pPr>
            <a:r>
              <a:rPr lang="tr-TR" sz="1800" dirty="0">
                <a:solidFill>
                  <a:schemeClr val="tx1"/>
                </a:solidFill>
                <a:latin typeface="Calibri" pitchFamily="34" charset="0"/>
              </a:rPr>
              <a:t>Bundan dolayı bu sistemdeki bir aksaklık buna bağlı tüm sistemlerde yanlış enformasyon kullanılmasına ve yanlış çıktılar elde edilmesine sebep olur ki bu da işletme için büyük kayıplara yol açar.</a:t>
            </a:r>
          </a:p>
          <a:p>
            <a:pPr algn="just">
              <a:buFont typeface="Arial" panose="020B0604020202020204" pitchFamily="34" charset="0"/>
              <a:buChar char="•"/>
            </a:pPr>
            <a:r>
              <a:rPr lang="tr-TR" sz="1800" dirty="0">
                <a:solidFill>
                  <a:schemeClr val="tx1"/>
                </a:solidFill>
                <a:latin typeface="Calibri" pitchFamily="34" charset="0"/>
              </a:rPr>
              <a:t>Yurtiçi kargoda TPS hatası gereği müşteri  kargolarındaki barkodların hatalı okunması nelere yol açar?</a:t>
            </a:r>
          </a:p>
          <a:p>
            <a:pPr algn="just">
              <a:buFont typeface="Arial" panose="020B0604020202020204" pitchFamily="34" charset="0"/>
              <a:buChar char="•"/>
            </a:pPr>
            <a:r>
              <a:rPr lang="tr-TR" sz="1800" dirty="0">
                <a:solidFill>
                  <a:schemeClr val="tx1"/>
                </a:solidFill>
                <a:latin typeface="Calibri" pitchFamily="34" charset="0"/>
              </a:rPr>
              <a:t>Hava alanlarında özellikle aktarmalarda TPS hatası sonucu valizlerin başka ülkelere gitmesi çok rastlanan bir problemdir.</a:t>
            </a:r>
          </a:p>
          <a:p>
            <a:pPr algn="just">
              <a:buFont typeface="Arial" panose="020B0604020202020204" pitchFamily="34" charset="0"/>
              <a:buChar char="•"/>
            </a:pPr>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10</a:t>
            </a:fld>
            <a:endParaRPr lang="tr-TR"/>
          </a:p>
        </p:txBody>
      </p:sp>
      <p:pic>
        <p:nvPicPr>
          <p:cNvPr id="5" name="Picture 5"/>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rcRect/>
          <a:stretch>
            <a:fillRect/>
          </a:stretch>
        </p:blipFill>
        <p:spPr>
          <a:xfrm>
            <a:off x="0" y="3429000"/>
            <a:ext cx="4547915" cy="3284984"/>
          </a:xfrm>
          <a:prstGeom prst="rect">
            <a:avLst/>
          </a:prstGeom>
          <a:ln>
            <a:solidFill>
              <a:schemeClr val="tx1"/>
            </a:solidFill>
          </a:ln>
          <a:effectLst>
            <a:outerShdw dist="107763" dir="2700000" algn="ctr" rotWithShape="0">
              <a:schemeClr val="bg2">
                <a:alpha val="50000"/>
              </a:schemeClr>
            </a:outerShdw>
          </a:effectLst>
        </p:spPr>
      </p:pic>
      <p:cxnSp>
        <p:nvCxnSpPr>
          <p:cNvPr id="8" name="Düz Ok Bağlayıcısı 7"/>
          <p:cNvCxnSpPr/>
          <p:nvPr/>
        </p:nvCxnSpPr>
        <p:spPr>
          <a:xfrm>
            <a:off x="4860032" y="5215508"/>
            <a:ext cx="1152128" cy="0"/>
          </a:xfrm>
          <a:prstGeom prst="straightConnector1">
            <a:avLst/>
          </a:prstGeom>
          <a:ln w="3810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7" name="Metin kutusu 16"/>
          <p:cNvSpPr txBox="1"/>
          <p:nvPr/>
        </p:nvSpPr>
        <p:spPr>
          <a:xfrm>
            <a:off x="6287119" y="4953898"/>
            <a:ext cx="1381109"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tr-TR" sz="1400" b="1" dirty="0">
                <a:solidFill>
                  <a:schemeClr val="tx1"/>
                </a:solidFill>
                <a:latin typeface="Calibri" pitchFamily="34" charset="0"/>
              </a:rPr>
              <a:t>Yönetim bilişim sistemleri</a:t>
            </a:r>
          </a:p>
        </p:txBody>
      </p:sp>
      <p:cxnSp>
        <p:nvCxnSpPr>
          <p:cNvPr id="19" name="Düz Ok Bağlayıcısı 18"/>
          <p:cNvCxnSpPr/>
          <p:nvPr/>
        </p:nvCxnSpPr>
        <p:spPr>
          <a:xfrm flipV="1">
            <a:off x="7740352" y="4506542"/>
            <a:ext cx="567226" cy="564950"/>
          </a:xfrm>
          <a:prstGeom prst="straightConnector1">
            <a:avLst/>
          </a:prstGeom>
          <a:ln w="3810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2" name="Düz Ok Bağlayıcısı 21"/>
          <p:cNvCxnSpPr/>
          <p:nvPr/>
        </p:nvCxnSpPr>
        <p:spPr>
          <a:xfrm>
            <a:off x="7812360" y="5394994"/>
            <a:ext cx="567226" cy="437356"/>
          </a:xfrm>
          <a:prstGeom prst="straightConnector1">
            <a:avLst/>
          </a:prstGeom>
          <a:ln w="3810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5" name="Metin kutusu 24"/>
          <p:cNvSpPr txBox="1"/>
          <p:nvPr/>
        </p:nvSpPr>
        <p:spPr>
          <a:xfrm>
            <a:off x="8095973" y="3786462"/>
            <a:ext cx="1045229"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b="1" dirty="0" smtClean="0">
                <a:solidFill>
                  <a:schemeClr val="tx1"/>
                </a:solidFill>
                <a:latin typeface="Calibri" pitchFamily="34" charset="0"/>
              </a:rPr>
              <a:t>Uzman Sistemler</a:t>
            </a:r>
            <a:endParaRPr lang="tr-TR" sz="1400" b="1" dirty="0">
              <a:solidFill>
                <a:schemeClr val="tx1"/>
              </a:solidFill>
              <a:latin typeface="Calibri" pitchFamily="34" charset="0"/>
            </a:endParaRPr>
          </a:p>
        </p:txBody>
      </p:sp>
      <p:sp>
        <p:nvSpPr>
          <p:cNvPr id="27" name="Metin kutusu 26"/>
          <p:cNvSpPr txBox="1"/>
          <p:nvPr/>
        </p:nvSpPr>
        <p:spPr>
          <a:xfrm>
            <a:off x="8028384" y="5996898"/>
            <a:ext cx="1045229"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400" b="1" dirty="0">
                <a:solidFill>
                  <a:schemeClr val="tx1"/>
                </a:solidFill>
                <a:latin typeface="Calibri" pitchFamily="34" charset="0"/>
              </a:rPr>
              <a:t>Üst yönetim bilgi </a:t>
            </a:r>
            <a:r>
              <a:rPr lang="tr-TR" sz="1400" b="1" dirty="0" smtClean="0">
                <a:solidFill>
                  <a:schemeClr val="tx1"/>
                </a:solidFill>
                <a:latin typeface="Calibri" pitchFamily="34" charset="0"/>
              </a:rPr>
              <a:t>sis.</a:t>
            </a:r>
            <a:endParaRPr lang="tr-TR" sz="1400" b="1" dirty="0">
              <a:solidFill>
                <a:schemeClr val="tx1"/>
              </a:solidFill>
              <a:latin typeface="Calibri" pitchFamily="34" charset="0"/>
            </a:endParaRPr>
          </a:p>
        </p:txBody>
      </p:sp>
    </p:spTree>
    <p:extLst>
      <p:ext uri="{BB962C8B-B14F-4D97-AF65-F5344CB8AC3E}">
        <p14:creationId xmlns:p14="http://schemas.microsoft.com/office/powerpoint/2010/main" val="30359469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620689"/>
            <a:ext cx="5220072" cy="864096"/>
          </a:xfrm>
          <a:solidFill>
            <a:schemeClr val="bg1">
              <a:lumMod val="95000"/>
            </a:schemeClr>
          </a:solidFill>
        </p:spPr>
        <p:txBody>
          <a:bodyPr/>
          <a:lstStyle/>
          <a:p>
            <a:r>
              <a:rPr lang="tr-TR" sz="3600" b="1" dirty="0" smtClean="0">
                <a:solidFill>
                  <a:schemeClr val="tx1"/>
                </a:solidFill>
                <a:effectLst/>
                <a:latin typeface="Calibri" pitchFamily="34" charset="0"/>
              </a:rPr>
              <a:t>Yönetim Bilişim Sistemleri</a:t>
            </a:r>
            <a:endParaRPr lang="tr-TR"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11</a:t>
            </a:fld>
            <a:endParaRPr lang="tr-TR"/>
          </a:p>
        </p:txBody>
      </p:sp>
    </p:spTree>
    <p:extLst>
      <p:ext uri="{BB962C8B-B14F-4D97-AF65-F5344CB8AC3E}">
        <p14:creationId xmlns:p14="http://schemas.microsoft.com/office/powerpoint/2010/main" val="220952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332"/>
            <a:ext cx="9144000" cy="474340"/>
          </a:xfrm>
        </p:spPr>
        <p:txBody>
          <a:bodyPr>
            <a:normAutofit fontScale="90000"/>
          </a:bodyPr>
          <a:lstStyle/>
          <a:p>
            <a:pPr algn="ct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107504" y="620688"/>
            <a:ext cx="8549505" cy="2664296"/>
          </a:xfrm>
          <a:solidFill>
            <a:schemeClr val="bg1"/>
          </a:solidFill>
        </p:spPr>
        <p:txBody>
          <a:bodyPr>
            <a:noAutofit/>
          </a:bodyPr>
          <a:lstStyle/>
          <a:p>
            <a:pPr algn="just">
              <a:buFont typeface="Arial" panose="020B0604020202020204" pitchFamily="34" charset="0"/>
              <a:buChar char="•"/>
            </a:pPr>
            <a:r>
              <a:rPr lang="tr-TR" sz="1600" dirty="0" smtClean="0">
                <a:solidFill>
                  <a:schemeClr val="tx1"/>
                </a:solidFill>
                <a:latin typeface="Calibri" pitchFamily="34" charset="0"/>
              </a:rPr>
              <a:t>İşletmelerde orta düzey yöneticilerin, gözlemleme, kontrol etme, karar verme ve iş faaliyetlerine yardım için bazı sistemlere ihtiyacı vardır.</a:t>
            </a:r>
          </a:p>
          <a:p>
            <a:pPr algn="just">
              <a:buFont typeface="Arial" panose="020B0604020202020204" pitchFamily="34" charset="0"/>
              <a:buChar char="•"/>
            </a:pPr>
            <a:r>
              <a:rPr lang="tr-TR" sz="1600" dirty="0" smtClean="0">
                <a:solidFill>
                  <a:schemeClr val="tx1"/>
                </a:solidFill>
                <a:latin typeface="Calibri" pitchFamily="34" charset="0"/>
              </a:rPr>
              <a:t>Bu işlemlere yönelik temel soru şudur: İşler yolunda mı?</a:t>
            </a:r>
          </a:p>
          <a:p>
            <a:pPr algn="just">
              <a:buFont typeface="Arial" panose="020B0604020202020204" pitchFamily="34" charset="0"/>
              <a:buChar char="•"/>
            </a:pPr>
            <a:r>
              <a:rPr lang="tr-TR" sz="1600" b="1" dirty="0" smtClean="0">
                <a:solidFill>
                  <a:srgbClr val="C00000"/>
                </a:solidFill>
                <a:latin typeface="Calibri" pitchFamily="34" charset="0"/>
              </a:rPr>
              <a:t>YBS, Hareket İşleme Sistemleri tarafından sağlanan veriyi kullanarak işletmenin ana görevlerini raporlar ve  özetler.</a:t>
            </a:r>
          </a:p>
          <a:p>
            <a:pPr algn="just">
              <a:buFont typeface="Arial" panose="020B0604020202020204" pitchFamily="34" charset="0"/>
              <a:buChar char="•"/>
            </a:pPr>
            <a:r>
              <a:rPr lang="tr-TR" sz="1600" dirty="0" smtClean="0">
                <a:solidFill>
                  <a:schemeClr val="tx1"/>
                </a:solidFill>
                <a:latin typeface="Calibri" pitchFamily="34" charset="0"/>
              </a:rPr>
              <a:t>Bu raporlar genellikle çevrimiçi dağıtılmaktadır.</a:t>
            </a:r>
          </a:p>
          <a:p>
            <a:pPr algn="just">
              <a:buFont typeface="Arial" panose="020B0604020202020204" pitchFamily="34" charset="0"/>
              <a:buChar char="•"/>
            </a:pPr>
            <a:r>
              <a:rPr lang="tr-TR" sz="1600" dirty="0" smtClean="0">
                <a:solidFill>
                  <a:schemeClr val="tx1"/>
                </a:solidFill>
                <a:latin typeface="Calibri" pitchFamily="34" charset="0"/>
              </a:rPr>
              <a:t>Aşağıdaki şekilde üç departmana ait </a:t>
            </a:r>
            <a:r>
              <a:rPr lang="tr-TR" sz="1600" dirty="0" err="1" smtClean="0">
                <a:solidFill>
                  <a:schemeClr val="tx1"/>
                </a:solidFill>
                <a:latin typeface="Calibri" pitchFamily="34" charset="0"/>
              </a:rPr>
              <a:t>TPS’den</a:t>
            </a:r>
            <a:r>
              <a:rPr lang="tr-TR" sz="1600" dirty="0" smtClean="0">
                <a:solidFill>
                  <a:schemeClr val="tx1"/>
                </a:solidFill>
                <a:latin typeface="Calibri" pitchFamily="34" charset="0"/>
              </a:rPr>
              <a:t> sağlanan veriler </a:t>
            </a:r>
            <a:r>
              <a:rPr lang="tr-TR" sz="1600" dirty="0" err="1" smtClean="0">
                <a:solidFill>
                  <a:schemeClr val="tx1"/>
                </a:solidFill>
                <a:latin typeface="Calibri" pitchFamily="34" charset="0"/>
              </a:rPr>
              <a:t>YBS’lere</a:t>
            </a:r>
            <a:r>
              <a:rPr lang="tr-TR" sz="1600" dirty="0" smtClean="0">
                <a:solidFill>
                  <a:schemeClr val="tx1"/>
                </a:solidFill>
                <a:latin typeface="Calibri" pitchFamily="34" charset="0"/>
              </a:rPr>
              <a:t> aktarılmaktadır. </a:t>
            </a:r>
            <a:r>
              <a:rPr lang="tr-TR" sz="1600" dirty="0" err="1" smtClean="0">
                <a:solidFill>
                  <a:schemeClr val="tx1"/>
                </a:solidFill>
                <a:latin typeface="Calibri" pitchFamily="34" charset="0"/>
              </a:rPr>
              <a:t>YBS’lerde</a:t>
            </a:r>
            <a:r>
              <a:rPr lang="tr-TR" sz="1600" dirty="0" smtClean="0">
                <a:solidFill>
                  <a:schemeClr val="tx1"/>
                </a:solidFill>
                <a:latin typeface="Calibri" pitchFamily="34" charset="0"/>
              </a:rPr>
              <a:t> bu veriler işlenerek özet ve raporlar oluşturulmakta ve yöneticilere sunulmaktadır.</a:t>
            </a:r>
          </a:p>
          <a:p>
            <a:pPr algn="just">
              <a:buFont typeface="Arial" panose="020B0604020202020204" pitchFamily="34" charset="0"/>
              <a:buChar char="•"/>
            </a:pPr>
            <a:endParaRPr lang="tr-TR" sz="1600" dirty="0" smtClean="0">
              <a:solidFill>
                <a:schemeClr val="tx1"/>
              </a:solidFill>
              <a:latin typeface="Calibri" pitchFamily="34" charset="0"/>
            </a:endParaRPr>
          </a:p>
          <a:p>
            <a:pPr algn="just">
              <a:buFont typeface="Arial" panose="020B0604020202020204" pitchFamily="34" charset="0"/>
              <a:buChar char="•"/>
            </a:pPr>
            <a:endParaRPr lang="tr-TR" sz="1600" dirty="0" smtClean="0">
              <a:solidFill>
                <a:schemeClr val="tx1"/>
              </a:solidFill>
              <a:latin typeface="Calibri" pitchFamily="34" charset="0"/>
            </a:endParaRPr>
          </a:p>
          <a:p>
            <a:pPr algn="just">
              <a:buFont typeface="Arial" panose="020B0604020202020204" pitchFamily="34" charset="0"/>
              <a:buChar char="•"/>
            </a:pPr>
            <a:endParaRPr lang="tr-TR" sz="1600" dirty="0" smtClean="0">
              <a:solidFill>
                <a:schemeClr val="tx1"/>
              </a:solidFill>
              <a:latin typeface="Calibri" pitchFamily="34" charset="0"/>
            </a:endParaRPr>
          </a:p>
          <a:p>
            <a:pPr algn="just">
              <a:buFont typeface="Arial" panose="020B0604020202020204" pitchFamily="34" charset="0"/>
              <a:buChar char="•"/>
            </a:pPr>
            <a:endParaRPr lang="tr-TR" sz="16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12</a:t>
            </a:fld>
            <a:endParaRPr lang="tr-TR"/>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71600" y="3212976"/>
            <a:ext cx="6893321" cy="3337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4498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16632"/>
            <a:ext cx="7818072" cy="576064"/>
          </a:xfrm>
        </p:spPr>
        <p:txBody>
          <a:bodyPr>
            <a:normAutofit/>
          </a:bodyPr>
          <a:lstStyle/>
          <a:p>
            <a:r>
              <a:rPr lang="tr-TR" sz="3200" b="1" dirty="0">
                <a:solidFill>
                  <a:schemeClr val="tx1"/>
                </a:solidFill>
                <a:effectLst/>
                <a:latin typeface="Calibri" pitchFamily="34" charset="0"/>
              </a:rPr>
              <a:t>Yönetim Bilişim Sistemleri</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179512" y="764704"/>
            <a:ext cx="8964488" cy="4824536"/>
          </a:xfrm>
          <a:solidFill>
            <a:schemeClr val="bg1"/>
          </a:solidFill>
        </p:spPr>
        <p:txBody>
          <a:bodyPr>
            <a:noAutofit/>
          </a:bodyPr>
          <a:lstStyle/>
          <a:p>
            <a:r>
              <a:rPr lang="tr-TR" sz="1800" dirty="0" err="1" smtClean="0">
                <a:latin typeface="Calibri" pitchFamily="34" charset="0"/>
              </a:rPr>
              <a:t>YBS’ler</a:t>
            </a:r>
            <a:r>
              <a:rPr lang="tr-TR" sz="1800" dirty="0" smtClean="0">
                <a:latin typeface="Calibri" pitchFamily="34" charset="0"/>
              </a:rPr>
              <a:t> temel olarak </a:t>
            </a:r>
            <a:r>
              <a:rPr lang="tr-TR" sz="1800" b="1" dirty="0" smtClean="0">
                <a:latin typeface="Calibri" pitchFamily="34" charset="0"/>
              </a:rPr>
              <a:t>haftalık, aylık ve yıllık sonuçlarla </a:t>
            </a:r>
            <a:r>
              <a:rPr lang="tr-TR" sz="1800" dirty="0" smtClean="0">
                <a:latin typeface="Calibri" pitchFamily="34" charset="0"/>
              </a:rPr>
              <a:t>ilgili olarak yöneticilere hizmet sağlar.</a:t>
            </a:r>
          </a:p>
          <a:p>
            <a:r>
              <a:rPr lang="tr-TR" sz="1800" dirty="0" smtClean="0">
                <a:latin typeface="Calibri" pitchFamily="34" charset="0"/>
              </a:rPr>
              <a:t>Bu sistemler önceden belirtilmiş olan rutin sorulara genel manada cevap verir ve cevaplamak için önceden tanımlanmış bir prosedüre sahiptir.</a:t>
            </a:r>
          </a:p>
          <a:p>
            <a:r>
              <a:rPr lang="tr-TR" sz="1800" b="1" u="sng" dirty="0" smtClean="0">
                <a:latin typeface="Calibri" pitchFamily="34" charset="0"/>
              </a:rPr>
              <a:t>Bu sistemler çok esnek değildir. Hangi işlem için tasarlandı ise sadece o hizmeti verebilir. Genellikle rutin dışı işlemleri yerine getiremez</a:t>
            </a:r>
            <a:r>
              <a:rPr lang="tr-TR" sz="1800" b="1" dirty="0" smtClean="0">
                <a:latin typeface="Calibri" pitchFamily="34" charset="0"/>
              </a:rPr>
              <a:t>.</a:t>
            </a:r>
          </a:p>
          <a:p>
            <a:r>
              <a:rPr lang="tr-TR" sz="1800" b="1" u="sng" dirty="0" smtClean="0">
                <a:latin typeface="Calibri" pitchFamily="34" charset="0"/>
              </a:rPr>
              <a:t>Problem çözme yetenekleri çok azdır. Daha çok karşılaştırma, özet ve rapor hazırlama maksatlı kullanılırlar.</a:t>
            </a:r>
          </a:p>
          <a:p>
            <a:r>
              <a:rPr lang="tr-TR" sz="1600" b="1" dirty="0" smtClean="0">
                <a:latin typeface="Calibri" pitchFamily="34" charset="0"/>
              </a:rPr>
              <a:t>Desteklediği aktiviteler şunlardır:</a:t>
            </a:r>
            <a:endParaRPr lang="en-US" sz="1600" b="1" dirty="0">
              <a:latin typeface="Calibri" pitchFamily="34" charset="0"/>
            </a:endParaRPr>
          </a:p>
          <a:p>
            <a:pPr marL="745236" lvl="1" indent="-342900">
              <a:buFont typeface="+mj-lt"/>
              <a:buAutoNum type="arabicPeriod"/>
            </a:pPr>
            <a:r>
              <a:rPr lang="tr-TR" sz="1600" b="1" dirty="0" smtClean="0">
                <a:latin typeface="Calibri" pitchFamily="34" charset="0"/>
              </a:rPr>
              <a:t>Raporlar</a:t>
            </a:r>
          </a:p>
          <a:p>
            <a:pPr lvl="2"/>
            <a:r>
              <a:rPr lang="tr-TR" sz="1600" dirty="0" smtClean="0">
                <a:latin typeface="Calibri" pitchFamily="34" charset="0"/>
              </a:rPr>
              <a:t>Performans Göstergeleri</a:t>
            </a:r>
            <a:endParaRPr lang="en-US" sz="1600" dirty="0">
              <a:latin typeface="Calibri" pitchFamily="34" charset="0"/>
            </a:endParaRPr>
          </a:p>
          <a:p>
            <a:pPr lvl="2"/>
            <a:r>
              <a:rPr lang="tr-TR" sz="1600" dirty="0">
                <a:latin typeface="Calibri" pitchFamily="34" charset="0"/>
              </a:rPr>
              <a:t>	</a:t>
            </a:r>
            <a:r>
              <a:rPr lang="tr-TR" sz="1600" dirty="0" smtClean="0">
                <a:latin typeface="Calibri" pitchFamily="34" charset="0"/>
              </a:rPr>
              <a:t>Beklenti ve Tahminler</a:t>
            </a:r>
            <a:r>
              <a:rPr lang="tr-TR" sz="1600" dirty="0">
                <a:latin typeface="Calibri" pitchFamily="34" charset="0"/>
              </a:rPr>
              <a:t>	</a:t>
            </a:r>
            <a:r>
              <a:rPr lang="tr-TR" sz="1600" dirty="0" smtClean="0">
                <a:latin typeface="Calibri" pitchFamily="34" charset="0"/>
              </a:rPr>
              <a:t> </a:t>
            </a:r>
            <a:endParaRPr lang="en-US" sz="1600" dirty="0">
              <a:latin typeface="Calibri" pitchFamily="34" charset="0"/>
            </a:endParaRPr>
          </a:p>
          <a:p>
            <a:pPr lvl="2"/>
            <a:r>
              <a:rPr lang="tr-TR" sz="1600" dirty="0">
                <a:latin typeface="Calibri" pitchFamily="34" charset="0"/>
              </a:rPr>
              <a:t>	</a:t>
            </a:r>
            <a:r>
              <a:rPr lang="tr-TR" sz="1600" dirty="0" smtClean="0">
                <a:latin typeface="Calibri" pitchFamily="34" charset="0"/>
              </a:rPr>
              <a:t>Detay Bilgiler  (</a:t>
            </a:r>
            <a:r>
              <a:rPr lang="en-US" sz="1600" dirty="0" smtClean="0">
                <a:latin typeface="Calibri" pitchFamily="34" charset="0"/>
              </a:rPr>
              <a:t>Drill </a:t>
            </a:r>
            <a:r>
              <a:rPr lang="en-US" sz="1600" dirty="0">
                <a:latin typeface="Calibri" pitchFamily="34" charset="0"/>
              </a:rPr>
              <a:t>Down </a:t>
            </a:r>
            <a:r>
              <a:rPr lang="tr-TR" sz="1600" dirty="0" smtClean="0">
                <a:latin typeface="Calibri" pitchFamily="34" charset="0"/>
              </a:rPr>
              <a:t>)</a:t>
            </a:r>
          </a:p>
          <a:p>
            <a:pPr marL="859536" lvl="1" indent="-457200">
              <a:buFont typeface="+mj-lt"/>
              <a:buAutoNum type="arabicPeriod"/>
            </a:pPr>
            <a:r>
              <a:rPr lang="en-US" sz="1600" b="1" dirty="0" smtClean="0">
                <a:latin typeface="Calibri" pitchFamily="34" charset="0"/>
              </a:rPr>
              <a:t>Ad Hoc R</a:t>
            </a:r>
            <a:r>
              <a:rPr lang="tr-TR" sz="1600" b="1" dirty="0" smtClean="0">
                <a:latin typeface="Calibri" pitchFamily="34" charset="0"/>
              </a:rPr>
              <a:t>a</a:t>
            </a:r>
            <a:r>
              <a:rPr lang="en-US" sz="1600" b="1" dirty="0" err="1" smtClean="0">
                <a:latin typeface="Calibri" pitchFamily="34" charset="0"/>
              </a:rPr>
              <a:t>por</a:t>
            </a:r>
            <a:r>
              <a:rPr lang="tr-TR" sz="1600" b="1" dirty="0" err="1" smtClean="0">
                <a:latin typeface="Calibri" pitchFamily="34" charset="0"/>
              </a:rPr>
              <a:t>lar</a:t>
            </a:r>
            <a:r>
              <a:rPr lang="tr-TR" sz="1600" dirty="0" smtClean="0">
                <a:latin typeface="Calibri" pitchFamily="34" charset="0"/>
              </a:rPr>
              <a:t>: Özel sorulara cevap </a:t>
            </a:r>
          </a:p>
          <a:p>
            <a:pPr marL="800100" lvl="1" indent="0">
              <a:buNone/>
            </a:pPr>
            <a:r>
              <a:rPr lang="tr-TR" sz="1600" dirty="0" smtClean="0">
                <a:latin typeface="Calibri" pitchFamily="34" charset="0"/>
              </a:rPr>
              <a:t>veren rutin dışı raporlardır.</a:t>
            </a:r>
            <a:endParaRPr lang="tr-TR" sz="1800" b="1" dirty="0">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13</a:t>
            </a:fld>
            <a:endParaRPr lang="tr-TR"/>
          </a:p>
        </p:txBody>
      </p:sp>
      <p:pic>
        <p:nvPicPr>
          <p:cNvPr id="1026" name="Picture 2" descr="http://www.datamartist.com/resources/images/V1_3_Images/data-profiler-standard-drill-down-to-state-cursor.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566301" y="3789040"/>
            <a:ext cx="3577699" cy="2448272"/>
          </a:xfrm>
          <a:prstGeom prst="rect">
            <a:avLst/>
          </a:prstGeom>
          <a:noFill/>
          <a:extLst>
            <a:ext uri="{909E8E84-426E-40DD-AFC4-6F175D3DCCD1}">
              <a14:hiddenFill xmlns:a14="http://schemas.microsoft.com/office/drawing/2010/main">
                <a:solidFill>
                  <a:srgbClr val="FFFFFF"/>
                </a:solidFill>
              </a14:hiddenFill>
            </a:ext>
          </a:extLst>
        </p:spPr>
      </p:pic>
      <p:sp>
        <p:nvSpPr>
          <p:cNvPr id="5" name="Sağ Ok 4"/>
          <p:cNvSpPr/>
          <p:nvPr/>
        </p:nvSpPr>
        <p:spPr>
          <a:xfrm>
            <a:off x="3995936" y="4077072"/>
            <a:ext cx="1203532" cy="144016"/>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19116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908720"/>
            <a:ext cx="5976664" cy="831626"/>
          </a:xfrm>
          <a:solidFill>
            <a:schemeClr val="bg1">
              <a:lumMod val="95000"/>
            </a:schemeClr>
          </a:solidFill>
        </p:spPr>
        <p:txBody>
          <a:bodyPr/>
          <a:lstStyle/>
          <a:p>
            <a:r>
              <a:rPr lang="tr-TR" sz="3600" b="1" dirty="0" smtClean="0">
                <a:solidFill>
                  <a:schemeClr val="tx1"/>
                </a:solidFill>
                <a:effectLst/>
                <a:latin typeface="Calibri" pitchFamily="34" charset="0"/>
              </a:rPr>
              <a:t>Karar Destek Sistemleri (KDS)</a:t>
            </a:r>
            <a:endParaRPr lang="tr-TR"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14</a:t>
            </a:fld>
            <a:endParaRPr lang="tr-TR"/>
          </a:p>
        </p:txBody>
      </p:sp>
    </p:spTree>
    <p:extLst>
      <p:ext uri="{BB962C8B-B14F-4D97-AF65-F5344CB8AC3E}">
        <p14:creationId xmlns:p14="http://schemas.microsoft.com/office/powerpoint/2010/main" val="660599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548680"/>
          </a:xfrm>
        </p:spPr>
        <p:txBody>
          <a:bodyPr>
            <a:normAutofit/>
          </a:bodyPr>
          <a:lstStyle/>
          <a:p>
            <a:pPr algn="ctr"/>
            <a:r>
              <a:rPr lang="tr-TR" sz="2800" b="1" dirty="0" smtClean="0">
                <a:solidFill>
                  <a:schemeClr val="tx1"/>
                </a:solidFill>
                <a:effectLst/>
                <a:latin typeface="Calibri" pitchFamily="34" charset="0"/>
              </a:rPr>
              <a:t>Karar Destek Sistemleri(KDS)</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112569" y="1844824"/>
            <a:ext cx="3923928" cy="4104456"/>
          </a:xfrm>
          <a:solidFill>
            <a:schemeClr val="bg1"/>
          </a:solidFill>
        </p:spPr>
        <p:txBody>
          <a:bodyPr>
            <a:noAutofit/>
          </a:bodyPr>
          <a:lstStyle/>
          <a:p>
            <a:pPr algn="just"/>
            <a:r>
              <a:rPr lang="tr-TR" sz="1800" dirty="0" err="1" smtClean="0">
                <a:latin typeface="Calibri" pitchFamily="34" charset="0"/>
              </a:rPr>
              <a:t>YBS’nin</a:t>
            </a:r>
            <a:r>
              <a:rPr lang="tr-TR" sz="1800" dirty="0" smtClean="0">
                <a:latin typeface="Calibri" pitchFamily="34" charset="0"/>
              </a:rPr>
              <a:t> aksine olarak rutin olmayan karar verme süreçlerini daha fazla desteklemektedir.</a:t>
            </a:r>
          </a:p>
          <a:p>
            <a:pPr algn="just"/>
            <a:r>
              <a:rPr lang="tr-TR" sz="1800" dirty="0" smtClean="0">
                <a:latin typeface="Calibri" pitchFamily="34" charset="0"/>
              </a:rPr>
              <a:t>Aralık ayında satışları ikiye katlasaydık üretim planlarına etkisi nasıl olurdu? Şeklinde sorulara cevap vermeye çalışır.(</a:t>
            </a:r>
            <a:r>
              <a:rPr lang="en-US" sz="1800" b="1" u="sng" dirty="0">
                <a:latin typeface="Calibri" pitchFamily="34" charset="0"/>
              </a:rPr>
              <a:t>What-if”</a:t>
            </a:r>
            <a:r>
              <a:rPr lang="en-US" sz="1800" u="sng" dirty="0">
                <a:latin typeface="Calibri" pitchFamily="34" charset="0"/>
              </a:rPr>
              <a:t> </a:t>
            </a:r>
            <a:r>
              <a:rPr lang="en-US" sz="1800" b="1" u="sng" dirty="0" smtClean="0">
                <a:latin typeface="Calibri" pitchFamily="34" charset="0"/>
              </a:rPr>
              <a:t>anal</a:t>
            </a:r>
            <a:r>
              <a:rPr lang="tr-TR" sz="1800" b="1" u="sng" dirty="0" smtClean="0">
                <a:latin typeface="Calibri" pitchFamily="34" charset="0"/>
              </a:rPr>
              <a:t>izi</a:t>
            </a:r>
            <a:r>
              <a:rPr lang="tr-TR" sz="1800" dirty="0" smtClean="0">
                <a:latin typeface="Calibri" pitchFamily="34" charset="0"/>
              </a:rPr>
              <a:t>)</a:t>
            </a:r>
          </a:p>
          <a:p>
            <a:pPr algn="just"/>
            <a:r>
              <a:rPr lang="tr-TR" sz="1800" b="1" u="sng" dirty="0" smtClean="0">
                <a:latin typeface="Calibri" pitchFamily="34" charset="0"/>
              </a:rPr>
              <a:t>YBS ve </a:t>
            </a:r>
            <a:r>
              <a:rPr lang="tr-TR" sz="1800" b="1" u="sng" dirty="0" err="1" smtClean="0">
                <a:latin typeface="Calibri" pitchFamily="34" charset="0"/>
              </a:rPr>
              <a:t>TPS’den</a:t>
            </a:r>
            <a:r>
              <a:rPr lang="tr-TR" sz="1800" b="1" u="sng" dirty="0" smtClean="0">
                <a:latin typeface="Calibri" pitchFamily="34" charset="0"/>
              </a:rPr>
              <a:t>  genellikle iç sistemdeki enformasyonu kullanırken, </a:t>
            </a:r>
            <a:r>
              <a:rPr lang="tr-TR" sz="1800" b="1" u="sng" dirty="0">
                <a:latin typeface="Calibri" pitchFamily="34" charset="0"/>
              </a:rPr>
              <a:t>KDS, </a:t>
            </a:r>
            <a:r>
              <a:rPr lang="tr-TR" sz="1800" b="1" u="sng" dirty="0" smtClean="0">
                <a:latin typeface="Calibri" pitchFamily="34" charset="0"/>
              </a:rPr>
              <a:t>işletme dışındaki  enformasyonu da kullanır</a:t>
            </a:r>
            <a:r>
              <a:rPr lang="tr-TR" sz="1800" u="sng" dirty="0" smtClean="0">
                <a:latin typeface="Calibri" pitchFamily="34" charset="0"/>
              </a:rPr>
              <a:t>. </a:t>
            </a:r>
            <a:r>
              <a:rPr lang="tr-TR" sz="1800" dirty="0" smtClean="0">
                <a:latin typeface="Calibri" pitchFamily="34" charset="0"/>
              </a:rPr>
              <a:t>(enerji fiyatları, taşıma fiyatları, enflasyon oranı vb.)</a:t>
            </a:r>
          </a:p>
          <a:p>
            <a:pPr algn="just"/>
            <a:endParaRPr lang="tr-TR" sz="1800" dirty="0">
              <a:latin typeface="Calibri" pitchFamily="34" charset="0"/>
            </a:endParaRPr>
          </a:p>
        </p:txBody>
      </p:sp>
      <p:sp>
        <p:nvSpPr>
          <p:cNvPr id="5" name="Slayt Numarası Yer Tutucusu 4"/>
          <p:cNvSpPr>
            <a:spLocks noGrp="1"/>
          </p:cNvSpPr>
          <p:nvPr>
            <p:ph type="sldNum" sz="quarter" idx="12"/>
          </p:nvPr>
        </p:nvSpPr>
        <p:spPr/>
        <p:txBody>
          <a:bodyPr/>
          <a:lstStyle/>
          <a:p>
            <a:fld id="{5285E7F5-1B07-41B2-A703-EA656F0A7767}" type="slidenum">
              <a:rPr lang="tr-TR" smtClean="0"/>
              <a:t>15</a:t>
            </a:fld>
            <a:endParaRPr lang="tr-TR"/>
          </a:p>
        </p:txBody>
      </p:sp>
      <p:pic>
        <p:nvPicPr>
          <p:cNvPr id="4" name="Picture 5"/>
          <p:cNvPicPr>
            <a:picLocks noChangeAspect="1" noChangeArrowheads="1"/>
          </p:cNvPicPr>
          <p:nvPr/>
        </p:nvPicPr>
        <p:blipFill>
          <a:blip r:embed="rId2"/>
          <a:srcRect/>
          <a:stretch>
            <a:fillRect/>
          </a:stretch>
        </p:blipFill>
        <p:spPr>
          <a:xfrm>
            <a:off x="179512" y="1891934"/>
            <a:ext cx="4824536" cy="4057346"/>
          </a:xfrm>
          <a:prstGeom prst="rect">
            <a:avLst/>
          </a:prstGeom>
          <a:ln>
            <a:solidFill>
              <a:schemeClr val="tx1"/>
            </a:solidFill>
          </a:ln>
          <a:effectLst>
            <a:outerShdw dist="107763" dir="2700000" algn="ctr" rotWithShape="0">
              <a:schemeClr val="bg2">
                <a:alpha val="50000"/>
              </a:schemeClr>
            </a:outerShdw>
          </a:effectLst>
        </p:spPr>
      </p:pic>
      <p:sp>
        <p:nvSpPr>
          <p:cNvPr id="6" name="Metin kutusu 5"/>
          <p:cNvSpPr txBox="1"/>
          <p:nvPr/>
        </p:nvSpPr>
        <p:spPr>
          <a:xfrm>
            <a:off x="251520" y="644476"/>
            <a:ext cx="8640960" cy="923330"/>
          </a:xfrm>
          <a:prstGeom prst="rect">
            <a:avLst/>
          </a:prstGeom>
          <a:solidFill>
            <a:schemeClr val="bg1"/>
          </a:solidFill>
        </p:spPr>
        <p:txBody>
          <a:bodyPr wrap="square" rtlCol="0">
            <a:spAutoFit/>
          </a:bodyPr>
          <a:lstStyle/>
          <a:p>
            <a:pPr algn="just"/>
            <a:r>
              <a:rPr lang="tr-TR" b="1" dirty="0">
                <a:latin typeface="Calibri" pitchFamily="34" charset="0"/>
              </a:rPr>
              <a:t>KDS, organizasyonun yönetim seviyesine hizmet veren, veriler ile </a:t>
            </a:r>
            <a:r>
              <a:rPr lang="tr-TR" b="1" dirty="0" smtClean="0">
                <a:latin typeface="Calibri" pitchFamily="34" charset="0"/>
              </a:rPr>
              <a:t>karmaşık analitik </a:t>
            </a:r>
            <a:r>
              <a:rPr lang="tr-TR" b="1" dirty="0">
                <a:latin typeface="Calibri" pitchFamily="34" charset="0"/>
              </a:rPr>
              <a:t>araçları </a:t>
            </a:r>
            <a:r>
              <a:rPr lang="tr-TR" b="1" dirty="0" smtClean="0">
                <a:latin typeface="Calibri" pitchFamily="34" charset="0"/>
              </a:rPr>
              <a:t>birleştiren </a:t>
            </a:r>
            <a:r>
              <a:rPr lang="tr-TR" b="1" dirty="0">
                <a:latin typeface="Calibri" pitchFamily="34" charset="0"/>
              </a:rPr>
              <a:t>veya yarı </a:t>
            </a:r>
            <a:r>
              <a:rPr lang="tr-TR" b="1" dirty="0" smtClean="0">
                <a:latin typeface="Calibri" pitchFamily="34" charset="0"/>
              </a:rPr>
              <a:t>yapılandırılmış </a:t>
            </a:r>
            <a:r>
              <a:rPr lang="tr-TR" b="1" dirty="0">
                <a:latin typeface="Calibri" pitchFamily="34" charset="0"/>
              </a:rPr>
              <a:t>ve </a:t>
            </a:r>
            <a:r>
              <a:rPr lang="tr-TR" b="1" dirty="0" smtClean="0">
                <a:latin typeface="Calibri" pitchFamily="34" charset="0"/>
              </a:rPr>
              <a:t>yapılandırılmamış kararların alınmasını </a:t>
            </a:r>
            <a:r>
              <a:rPr lang="tr-TR" b="1" dirty="0">
                <a:latin typeface="Calibri" pitchFamily="34" charset="0"/>
              </a:rPr>
              <a:t>desteklemek için veri analiz araçlarını </a:t>
            </a:r>
            <a:r>
              <a:rPr lang="tr-TR" b="1" dirty="0" smtClean="0">
                <a:latin typeface="Calibri" pitchFamily="34" charset="0"/>
              </a:rPr>
              <a:t>sağlayan </a:t>
            </a:r>
            <a:r>
              <a:rPr lang="tr-TR" b="1" dirty="0">
                <a:latin typeface="Calibri" pitchFamily="34" charset="0"/>
              </a:rPr>
              <a:t>bir yönetim </a:t>
            </a:r>
            <a:r>
              <a:rPr lang="tr-TR" b="1" dirty="0" smtClean="0">
                <a:latin typeface="Calibri" pitchFamily="34" charset="0"/>
              </a:rPr>
              <a:t>bilişim sistemidir</a:t>
            </a:r>
            <a:r>
              <a:rPr lang="tr-TR" b="1" dirty="0">
                <a:latin typeface="Calibri" pitchFamily="34" charset="0"/>
              </a:rPr>
              <a:t>.</a:t>
            </a:r>
          </a:p>
        </p:txBody>
      </p:sp>
    </p:spTree>
    <p:extLst>
      <p:ext uri="{BB962C8B-B14F-4D97-AF65-F5344CB8AC3E}">
        <p14:creationId xmlns:p14="http://schemas.microsoft.com/office/powerpoint/2010/main" val="509982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908720"/>
            <a:ext cx="6228184" cy="936104"/>
          </a:xfrm>
          <a:solidFill>
            <a:schemeClr val="bg1">
              <a:lumMod val="95000"/>
            </a:schemeClr>
          </a:solidFill>
        </p:spPr>
        <p:txBody>
          <a:bodyPr>
            <a:noAutofit/>
          </a:bodyPr>
          <a:lstStyle/>
          <a:p>
            <a:r>
              <a:rPr lang="tr-TR" sz="3600" b="1" dirty="0" smtClean="0">
                <a:solidFill>
                  <a:schemeClr val="tx1"/>
                </a:solidFill>
                <a:effectLst/>
                <a:latin typeface="Calibri" pitchFamily="34" charset="0"/>
              </a:rPr>
              <a:t>İş Zekâsı (Business </a:t>
            </a:r>
            <a:r>
              <a:rPr lang="tr-TR" sz="3600" b="1" dirty="0" err="1" smtClean="0">
                <a:solidFill>
                  <a:schemeClr val="tx1"/>
                </a:solidFill>
                <a:effectLst/>
                <a:latin typeface="Calibri" pitchFamily="34" charset="0"/>
              </a:rPr>
              <a:t>Intelligence</a:t>
            </a:r>
            <a:r>
              <a:rPr lang="tr-TR" sz="3600" b="1" dirty="0" smtClean="0">
                <a:solidFill>
                  <a:schemeClr val="tx1"/>
                </a:solidFill>
                <a:effectLst/>
                <a:latin typeface="Calibri" pitchFamily="34" charset="0"/>
              </a:rPr>
              <a:t>)</a:t>
            </a:r>
            <a:endParaRPr lang="tr-TR" sz="3200"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16</a:t>
            </a:fld>
            <a:endParaRPr lang="tr-TR"/>
          </a:p>
        </p:txBody>
      </p:sp>
    </p:spTree>
    <p:extLst>
      <p:ext uri="{BB962C8B-B14F-4D97-AF65-F5344CB8AC3E}">
        <p14:creationId xmlns:p14="http://schemas.microsoft.com/office/powerpoint/2010/main" val="1561322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576064"/>
          </a:xfrm>
        </p:spPr>
        <p:txBody>
          <a:bodyPr>
            <a:normAutofit/>
          </a:bodyPr>
          <a:lstStyle/>
          <a:p>
            <a:pPr algn="ctr"/>
            <a:r>
              <a:rPr lang="tr-TR" sz="3200" b="1" dirty="0" smtClean="0">
                <a:solidFill>
                  <a:schemeClr val="tx1"/>
                </a:solidFill>
                <a:effectLst/>
                <a:latin typeface="Calibri" pitchFamily="34" charset="0"/>
              </a:rPr>
              <a:t>İş Zekâsı (</a:t>
            </a:r>
            <a:r>
              <a:rPr lang="tr-TR" sz="3200" b="1" dirty="0">
                <a:solidFill>
                  <a:schemeClr val="tx1"/>
                </a:solidFill>
                <a:effectLst/>
                <a:latin typeface="Calibri" pitchFamily="34" charset="0"/>
              </a:rPr>
              <a:t>Business </a:t>
            </a:r>
            <a:r>
              <a:rPr lang="tr-TR" sz="3200" b="1" dirty="0" err="1">
                <a:solidFill>
                  <a:schemeClr val="tx1"/>
                </a:solidFill>
                <a:effectLst/>
                <a:latin typeface="Calibri" pitchFamily="34" charset="0"/>
              </a:rPr>
              <a:t>Intelligence</a:t>
            </a:r>
            <a:r>
              <a:rPr lang="tr-TR" sz="3200" b="1" dirty="0" smtClean="0">
                <a:solidFill>
                  <a:schemeClr val="tx1"/>
                </a:solidFill>
                <a:effectLst/>
                <a:latin typeface="Calibri" pitchFamily="34" charset="0"/>
              </a:rPr>
              <a:t>)</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0" y="548680"/>
            <a:ext cx="8933688" cy="3888432"/>
          </a:xfrm>
          <a:solidFill>
            <a:schemeClr val="bg1"/>
          </a:solidFill>
        </p:spPr>
        <p:txBody>
          <a:bodyPr>
            <a:noAutofit/>
          </a:bodyPr>
          <a:lstStyle/>
          <a:p>
            <a:pPr algn="just"/>
            <a:r>
              <a:rPr lang="tr-TR" sz="1600" dirty="0" smtClean="0">
                <a:latin typeface="Calibri" pitchFamily="34" charset="0"/>
              </a:rPr>
              <a:t>İş Zekası, </a:t>
            </a:r>
            <a:r>
              <a:rPr lang="tr-TR" sz="1600" dirty="0">
                <a:latin typeface="Calibri" pitchFamily="34" charset="0"/>
              </a:rPr>
              <a:t>orta ve büyük ölçekli kurumları kullandığı ana sistemlerdendir. </a:t>
            </a:r>
            <a:endParaRPr lang="tr-TR" sz="1600" dirty="0" smtClean="0">
              <a:latin typeface="Calibri" pitchFamily="34" charset="0"/>
            </a:endParaRPr>
          </a:p>
          <a:p>
            <a:pPr algn="just"/>
            <a:r>
              <a:rPr lang="tr-TR" sz="1600" b="1" dirty="0" smtClean="0">
                <a:latin typeface="Calibri" pitchFamily="34" charset="0"/>
              </a:rPr>
              <a:t>İş zekası, yöneticilere ve diğer kurum kullanıcılarına daha fazla enformasyonla karar almaları için yardımcı olmak adına veriye erişimi sağlayan, analiz eden ve düzenleyen yazılım araçları ve veri tabanı için kullanılan güncel bir terimdir.</a:t>
            </a:r>
          </a:p>
          <a:p>
            <a:pPr algn="just"/>
            <a:r>
              <a:rPr lang="tr-TR" sz="1600" dirty="0">
                <a:latin typeface="Calibri" pitchFamily="34" charset="0"/>
              </a:rPr>
              <a:t>Altı çizilmesi gereken nokta üst yönetimin </a:t>
            </a:r>
            <a:r>
              <a:rPr lang="tr-TR" sz="1600" b="1" u="sng" dirty="0">
                <a:latin typeface="Calibri" pitchFamily="34" charset="0"/>
              </a:rPr>
              <a:t>anlık olarak karar almasını destekleyen </a:t>
            </a:r>
            <a:r>
              <a:rPr lang="tr-TR" sz="1600" dirty="0">
                <a:latin typeface="Calibri" pitchFamily="34" charset="0"/>
              </a:rPr>
              <a:t>bir sistem </a:t>
            </a:r>
            <a:r>
              <a:rPr lang="tr-TR" sz="1600" dirty="0" err="1">
                <a:latin typeface="Calibri" pitchFamily="34" charset="0"/>
              </a:rPr>
              <a:t>vaad</a:t>
            </a:r>
            <a:r>
              <a:rPr lang="tr-TR" sz="1600" dirty="0">
                <a:latin typeface="Calibri" pitchFamily="34" charset="0"/>
              </a:rPr>
              <a:t> </a:t>
            </a:r>
            <a:r>
              <a:rPr lang="tr-TR" sz="1600" dirty="0" smtClean="0">
                <a:latin typeface="Calibri" pitchFamily="34" charset="0"/>
              </a:rPr>
              <a:t>edilmektedir.</a:t>
            </a:r>
            <a:r>
              <a:rPr lang="tr-TR" sz="1600" dirty="0">
                <a:latin typeface="Calibri" pitchFamily="34" charset="0"/>
              </a:rPr>
              <a:t> </a:t>
            </a:r>
            <a:endParaRPr lang="tr-TR" sz="1600" dirty="0" smtClean="0">
              <a:latin typeface="Calibri" pitchFamily="34" charset="0"/>
            </a:endParaRPr>
          </a:p>
          <a:p>
            <a:pPr algn="just"/>
            <a:r>
              <a:rPr lang="tr-TR" sz="1600" dirty="0" smtClean="0">
                <a:latin typeface="Calibri" pitchFamily="34" charset="0"/>
              </a:rPr>
              <a:t>İlgili veri </a:t>
            </a:r>
            <a:r>
              <a:rPr lang="tr-TR" sz="1600" dirty="0">
                <a:latin typeface="Calibri" pitchFamily="34" charset="0"/>
              </a:rPr>
              <a:t>kaynaklarından </a:t>
            </a:r>
            <a:r>
              <a:rPr lang="tr-TR" sz="1600" dirty="0" smtClean="0">
                <a:latin typeface="Calibri" pitchFamily="34" charset="0"/>
              </a:rPr>
              <a:t>iş zekası sistemine </a:t>
            </a:r>
            <a:r>
              <a:rPr lang="tr-TR" sz="1600" dirty="0">
                <a:latin typeface="Calibri" pitchFamily="34" charset="0"/>
              </a:rPr>
              <a:t>ham veriler çekilir daha sonra raporlanarak bu veriler bilgi şekline dönüşür. Bu bilgileri </a:t>
            </a:r>
            <a:r>
              <a:rPr lang="tr-TR" sz="1600" dirty="0" smtClean="0">
                <a:latin typeface="Calibri" pitchFamily="34" charset="0"/>
              </a:rPr>
              <a:t>kullanarak stratejik</a:t>
            </a:r>
            <a:r>
              <a:rPr lang="tr-TR" sz="1600" dirty="0">
                <a:latin typeface="Calibri" pitchFamily="34" charset="0"/>
              </a:rPr>
              <a:t>, taktiksel ya da operasyonel olarak hızlı karar almaya yardımcı olur.</a:t>
            </a:r>
            <a:endParaRPr lang="tr-TR" sz="1600" b="1" dirty="0" smtClean="0">
              <a:latin typeface="Calibri" pitchFamily="34" charset="0"/>
            </a:endParaRPr>
          </a:p>
          <a:p>
            <a:pPr algn="just"/>
            <a:r>
              <a:rPr lang="tr-TR" sz="1600" b="1" dirty="0" smtClean="0">
                <a:latin typeface="Calibri" pitchFamily="34" charset="0"/>
              </a:rPr>
              <a:t>İş zekası uygulamaları sadece orta düzey yöneticilerle sınırlı değildir.  Üst düzey de dahil olmak üzere işletmenin tümünü kapsayabilir.</a:t>
            </a:r>
          </a:p>
          <a:p>
            <a:pPr algn="just"/>
            <a:r>
              <a:rPr lang="tr-TR" sz="1600" dirty="0">
                <a:latin typeface="Calibri" pitchFamily="34" charset="0"/>
              </a:rPr>
              <a:t>Değişik yazılım şirketleri tarafından piyasada olan Business </a:t>
            </a:r>
            <a:r>
              <a:rPr lang="tr-TR" sz="1600" dirty="0" err="1">
                <a:latin typeface="Calibri" pitchFamily="34" charset="0"/>
              </a:rPr>
              <a:t>Intellegence</a:t>
            </a:r>
            <a:r>
              <a:rPr lang="tr-TR" sz="1600" dirty="0">
                <a:latin typeface="Calibri" pitchFamily="34" charset="0"/>
              </a:rPr>
              <a:t> ürünler mevcuttur. Bunların en bilinenleri </a:t>
            </a:r>
            <a:r>
              <a:rPr lang="tr-TR" sz="1600" b="1" dirty="0" err="1">
                <a:latin typeface="Calibri" pitchFamily="34" charset="0"/>
              </a:rPr>
              <a:t>SAP’nin</a:t>
            </a:r>
            <a:r>
              <a:rPr lang="tr-TR" sz="1600" b="1" dirty="0">
                <a:latin typeface="Calibri" pitchFamily="34" charset="0"/>
              </a:rPr>
              <a:t> Business </a:t>
            </a:r>
            <a:r>
              <a:rPr lang="tr-TR" sz="1600" b="1" dirty="0" err="1">
                <a:latin typeface="Calibri" pitchFamily="34" charset="0"/>
              </a:rPr>
              <a:t>Objects’i</a:t>
            </a:r>
            <a:r>
              <a:rPr lang="tr-TR" sz="1600" dirty="0">
                <a:latin typeface="Calibri" pitchFamily="34" charset="0"/>
              </a:rPr>
              <a:t>, </a:t>
            </a:r>
            <a:r>
              <a:rPr lang="tr-TR" sz="1600" b="1" dirty="0">
                <a:latin typeface="Calibri" pitchFamily="34" charset="0"/>
              </a:rPr>
              <a:t>IBM’in </a:t>
            </a:r>
            <a:r>
              <a:rPr lang="tr-TR" sz="1600" b="1" dirty="0" err="1">
                <a:latin typeface="Calibri" pitchFamily="34" charset="0"/>
              </a:rPr>
              <a:t>Cognos’u</a:t>
            </a:r>
            <a:r>
              <a:rPr lang="tr-TR" sz="1600" dirty="0">
                <a:latin typeface="Calibri" pitchFamily="34" charset="0"/>
              </a:rPr>
              <a:t>, </a:t>
            </a:r>
            <a:r>
              <a:rPr lang="tr-TR" sz="1600" b="1" dirty="0" err="1">
                <a:latin typeface="Calibri" pitchFamily="34" charset="0"/>
              </a:rPr>
              <a:t>Oracle’ın</a:t>
            </a:r>
            <a:r>
              <a:rPr lang="tr-TR" sz="1600" b="1" dirty="0">
                <a:latin typeface="Calibri" pitchFamily="34" charset="0"/>
              </a:rPr>
              <a:t> </a:t>
            </a:r>
            <a:r>
              <a:rPr lang="tr-TR" sz="1600" b="1" dirty="0" err="1">
                <a:latin typeface="Calibri" pitchFamily="34" charset="0"/>
              </a:rPr>
              <a:t>Hyperion’ı</a:t>
            </a:r>
            <a:r>
              <a:rPr lang="tr-TR" sz="1600" dirty="0">
                <a:latin typeface="Calibri" pitchFamily="34" charset="0"/>
              </a:rPr>
              <a:t>, Microsoft’un SQL </a:t>
            </a:r>
            <a:r>
              <a:rPr lang="tr-TR" sz="1600" dirty="0" err="1">
                <a:latin typeface="Calibri" pitchFamily="34" charset="0"/>
              </a:rPr>
              <a:t>Reporting</a:t>
            </a:r>
            <a:r>
              <a:rPr lang="tr-TR" sz="1600" dirty="0">
                <a:latin typeface="Calibri" pitchFamily="34" charset="0"/>
              </a:rPr>
              <a:t> </a:t>
            </a:r>
            <a:r>
              <a:rPr lang="tr-TR" sz="1600" dirty="0" err="1">
                <a:latin typeface="Calibri" pitchFamily="34" charset="0"/>
              </a:rPr>
              <a:t>Serves’ı</a:t>
            </a:r>
            <a:r>
              <a:rPr lang="tr-TR" sz="1600" dirty="0">
                <a:latin typeface="Calibri" pitchFamily="34" charset="0"/>
              </a:rPr>
              <a:t>, </a:t>
            </a:r>
            <a:r>
              <a:rPr lang="tr-TR" sz="1600" dirty="0" err="1">
                <a:latin typeface="Calibri" pitchFamily="34" charset="0"/>
              </a:rPr>
              <a:t>QlikView</a:t>
            </a:r>
            <a:r>
              <a:rPr lang="tr-TR" sz="1600" dirty="0">
                <a:latin typeface="Calibri" pitchFamily="34" charset="0"/>
              </a:rPr>
              <a:t> ve SAS’tır. </a:t>
            </a:r>
            <a:endParaRPr lang="tr-TR" sz="1600" dirty="0" smtClean="0">
              <a:latin typeface="Calibri" pitchFamily="34" charset="0"/>
            </a:endParaRPr>
          </a:p>
          <a:p>
            <a:pPr lvl="1" algn="just"/>
            <a:endParaRPr lang="tr-TR" sz="1200" dirty="0">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17</a:t>
            </a:fld>
            <a:endParaRPr lang="tr-TR"/>
          </a:p>
        </p:txBody>
      </p:sp>
      <p:sp>
        <p:nvSpPr>
          <p:cNvPr id="5" name="Metin kutusu 4"/>
          <p:cNvSpPr txBox="1"/>
          <p:nvPr/>
        </p:nvSpPr>
        <p:spPr>
          <a:xfrm>
            <a:off x="2555776" y="4451648"/>
            <a:ext cx="3168352" cy="2062103"/>
          </a:xfrm>
          <a:prstGeom prst="rect">
            <a:avLst/>
          </a:prstGeom>
          <a:noFill/>
        </p:spPr>
        <p:txBody>
          <a:bodyPr wrap="square" rtlCol="0">
            <a:spAutoFit/>
          </a:bodyPr>
          <a:lstStyle/>
          <a:p>
            <a:r>
              <a:rPr lang="tr-TR" sz="1600" b="1" u="sng" dirty="0" err="1">
                <a:latin typeface="Calibri" pitchFamily="34" charset="0"/>
              </a:rPr>
              <a:t>BI'nın</a:t>
            </a:r>
            <a:r>
              <a:rPr lang="tr-TR" sz="1600" b="1" u="sng" dirty="0">
                <a:latin typeface="Calibri" pitchFamily="34" charset="0"/>
              </a:rPr>
              <a:t> Temel Bileşenleri</a:t>
            </a:r>
          </a:p>
          <a:p>
            <a:pPr marL="800100" lvl="1" indent="-342900">
              <a:buFont typeface="+mj-lt"/>
              <a:buAutoNum type="arabicPeriod"/>
            </a:pPr>
            <a:r>
              <a:rPr lang="tr-TR" sz="1400" dirty="0">
                <a:latin typeface="Calibri" pitchFamily="34" charset="0"/>
              </a:rPr>
              <a:t>Veri </a:t>
            </a:r>
            <a:r>
              <a:rPr lang="tr-TR" sz="1400" dirty="0" smtClean="0">
                <a:latin typeface="Calibri" pitchFamily="34" charset="0"/>
              </a:rPr>
              <a:t>ambarı kurulumu</a:t>
            </a:r>
            <a:r>
              <a:rPr lang="tr-TR" sz="1400" dirty="0">
                <a:latin typeface="Calibri" pitchFamily="34" charset="0"/>
              </a:rPr>
              <a:t>,</a:t>
            </a:r>
          </a:p>
          <a:p>
            <a:pPr marL="800100" lvl="1" indent="-342900">
              <a:buFont typeface="+mj-lt"/>
              <a:buAutoNum type="arabicPeriod"/>
            </a:pPr>
            <a:r>
              <a:rPr lang="tr-TR" sz="1400" dirty="0">
                <a:latin typeface="Calibri" pitchFamily="34" charset="0"/>
              </a:rPr>
              <a:t>Veri toplama, depolama</a:t>
            </a:r>
          </a:p>
          <a:p>
            <a:pPr marL="800100" lvl="1" indent="-342900">
              <a:buFont typeface="+mj-lt"/>
              <a:buAutoNum type="arabicPeriod"/>
            </a:pPr>
            <a:r>
              <a:rPr lang="tr-TR" sz="1400" dirty="0">
                <a:latin typeface="Calibri" pitchFamily="34" charset="0"/>
              </a:rPr>
              <a:t>Detaylı sorgulama</a:t>
            </a:r>
          </a:p>
          <a:p>
            <a:pPr marL="800100" lvl="1" indent="-342900">
              <a:buFont typeface="+mj-lt"/>
              <a:buAutoNum type="arabicPeriod"/>
            </a:pPr>
            <a:r>
              <a:rPr lang="tr-TR" sz="1400" dirty="0">
                <a:latin typeface="Calibri" pitchFamily="34" charset="0"/>
              </a:rPr>
              <a:t>Rapor ve analizler</a:t>
            </a:r>
          </a:p>
          <a:p>
            <a:pPr marL="800100" lvl="1" indent="-342900">
              <a:buFont typeface="+mj-lt"/>
              <a:buAutoNum type="arabicPeriod"/>
            </a:pPr>
            <a:r>
              <a:rPr lang="tr-TR" sz="1400" dirty="0">
                <a:latin typeface="Calibri" pitchFamily="34" charset="0"/>
              </a:rPr>
              <a:t>Karar destek</a:t>
            </a:r>
          </a:p>
          <a:p>
            <a:pPr marL="800100" lvl="1" indent="-342900">
              <a:buFont typeface="+mj-lt"/>
              <a:buAutoNum type="arabicPeriod"/>
            </a:pPr>
            <a:r>
              <a:rPr lang="tr-TR" sz="1400" dirty="0">
                <a:latin typeface="Calibri" pitchFamily="34" charset="0"/>
              </a:rPr>
              <a:t>Veri madenciliği</a:t>
            </a:r>
          </a:p>
          <a:p>
            <a:pPr marL="800100" lvl="1" indent="-342900">
              <a:buFont typeface="+mj-lt"/>
              <a:buAutoNum type="arabicPeriod"/>
            </a:pPr>
            <a:r>
              <a:rPr lang="tr-TR" sz="1400" dirty="0">
                <a:latin typeface="Calibri" pitchFamily="34" charset="0"/>
              </a:rPr>
              <a:t>Analitik Müşteri İlişkileri </a:t>
            </a:r>
            <a:r>
              <a:rPr lang="tr-TR" sz="1400" dirty="0" smtClean="0">
                <a:latin typeface="Calibri" pitchFamily="34" charset="0"/>
              </a:rPr>
              <a:t>Yönetimi</a:t>
            </a:r>
            <a:endParaRPr lang="tr-TR" dirty="0"/>
          </a:p>
        </p:txBody>
      </p:sp>
      <p:pic>
        <p:nvPicPr>
          <p:cNvPr id="1028" name="Picture 4" descr="http://t1.gstatic.com/images?q=tbn:ANd9GcTj7TNRbGAUiENdssxzy1msKwzJHGQuqFX-QZbdjBEvO5wQBf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437112"/>
            <a:ext cx="2339752" cy="23280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lu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900" y="4451648"/>
            <a:ext cx="3605100" cy="2406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401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548681"/>
            <a:ext cx="3563888" cy="936104"/>
          </a:xfrm>
          <a:solidFill>
            <a:schemeClr val="bg1">
              <a:lumMod val="95000"/>
            </a:schemeClr>
          </a:solidFill>
        </p:spPr>
        <p:txBody>
          <a:bodyPr/>
          <a:lstStyle/>
          <a:p>
            <a:r>
              <a:rPr lang="tr-TR" sz="3600" b="1" dirty="0" smtClean="0">
                <a:solidFill>
                  <a:schemeClr val="tx1"/>
                </a:solidFill>
                <a:effectLst/>
                <a:latin typeface="Calibri" pitchFamily="34" charset="0"/>
              </a:rPr>
              <a:t>Uzman Sistemler</a:t>
            </a:r>
            <a:endParaRPr lang="tr-TR"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18</a:t>
            </a:fld>
            <a:endParaRPr lang="tr-TR"/>
          </a:p>
        </p:txBody>
      </p:sp>
    </p:spTree>
    <p:extLst>
      <p:ext uri="{BB962C8B-B14F-4D97-AF65-F5344CB8AC3E}">
        <p14:creationId xmlns:p14="http://schemas.microsoft.com/office/powerpoint/2010/main" val="2949910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2048"/>
            <a:ext cx="9144000" cy="660648"/>
          </a:xfrm>
        </p:spPr>
        <p:txBody>
          <a:bodyPr>
            <a:normAutofit/>
          </a:bodyPr>
          <a:lstStyle/>
          <a:p>
            <a:pPr algn="ctr"/>
            <a:r>
              <a:rPr lang="tr-TR" sz="3200" b="1" dirty="0" smtClean="0">
                <a:solidFill>
                  <a:schemeClr val="tx1"/>
                </a:solidFill>
                <a:effectLst/>
                <a:latin typeface="Calibri" pitchFamily="34" charset="0"/>
              </a:rPr>
              <a:t>Uzman Sistemler</a:t>
            </a:r>
            <a:endParaRPr lang="tr-TR" sz="3200" dirty="0">
              <a:solidFill>
                <a:schemeClr val="tx1"/>
              </a:solidFill>
              <a:effectLst/>
              <a:latin typeface="Calibri" pitchFamily="34" charset="0"/>
            </a:endParaRPr>
          </a:p>
        </p:txBody>
      </p:sp>
      <p:sp>
        <p:nvSpPr>
          <p:cNvPr id="3" name="İçerik Yer Tutucusu 2"/>
          <p:cNvSpPr>
            <a:spLocks noGrp="1"/>
          </p:cNvSpPr>
          <p:nvPr>
            <p:ph idx="1"/>
          </p:nvPr>
        </p:nvSpPr>
        <p:spPr>
          <a:xfrm>
            <a:off x="179512" y="1052736"/>
            <a:ext cx="8754176" cy="5195664"/>
          </a:xfrm>
          <a:solidFill>
            <a:schemeClr val="bg1"/>
          </a:solidFill>
        </p:spPr>
        <p:txBody>
          <a:bodyPr>
            <a:normAutofit/>
          </a:bodyPr>
          <a:lstStyle/>
          <a:p>
            <a:pPr algn="just"/>
            <a:r>
              <a:rPr lang="tr-TR" sz="1800" b="1" dirty="0">
                <a:latin typeface="Calibri" pitchFamily="34" charset="0"/>
              </a:rPr>
              <a:t>Uzman sistemler, çözümleri </a:t>
            </a:r>
            <a:r>
              <a:rPr lang="tr-TR" sz="1800" b="1" dirty="0" smtClean="0">
                <a:latin typeface="Calibri" pitchFamily="34" charset="0"/>
              </a:rPr>
              <a:t>önemli </a:t>
            </a:r>
            <a:r>
              <a:rPr lang="tr-TR" sz="1800" b="1" dirty="0">
                <a:latin typeface="Calibri" pitchFamily="34" charset="0"/>
              </a:rPr>
              <a:t>uzmanlık gerektirecek </a:t>
            </a:r>
            <a:r>
              <a:rPr lang="tr-TR" sz="1800" b="1" dirty="0" smtClean="0">
                <a:latin typeface="Calibri" pitchFamily="34" charset="0"/>
              </a:rPr>
              <a:t>kadar zor olan problemleri </a:t>
            </a:r>
            <a:r>
              <a:rPr lang="tr-TR" sz="1800" b="1" dirty="0">
                <a:latin typeface="Calibri" pitchFamily="34" charset="0"/>
              </a:rPr>
              <a:t>çözmek için uzmanın bilgi </a:t>
            </a:r>
            <a:r>
              <a:rPr lang="tr-TR" sz="1800" b="1" dirty="0" smtClean="0">
                <a:latin typeface="Calibri" pitchFamily="34" charset="0"/>
              </a:rPr>
              <a:t>ve çıkarım </a:t>
            </a:r>
            <a:r>
              <a:rPr lang="tr-TR" sz="1800" b="1" dirty="0">
                <a:latin typeface="Calibri" pitchFamily="34" charset="0"/>
              </a:rPr>
              <a:t>yordamlarını </a:t>
            </a:r>
            <a:r>
              <a:rPr lang="tr-TR" sz="1800" b="1" dirty="0" smtClean="0">
                <a:latin typeface="Calibri" pitchFamily="34" charset="0"/>
              </a:rPr>
              <a:t>kullanan/taklit eden bilgisayar </a:t>
            </a:r>
            <a:r>
              <a:rPr lang="tr-TR" sz="1800" b="1" dirty="0">
                <a:latin typeface="Calibri" pitchFamily="34" charset="0"/>
              </a:rPr>
              <a:t>programlarıdır (Gökçen, </a:t>
            </a:r>
            <a:r>
              <a:rPr lang="tr-TR" sz="1800" b="1" dirty="0" smtClean="0">
                <a:latin typeface="Calibri" pitchFamily="34" charset="0"/>
              </a:rPr>
              <a:t>2005).</a:t>
            </a:r>
          </a:p>
          <a:p>
            <a:pPr algn="just"/>
            <a:r>
              <a:rPr lang="tr-TR" sz="1800" dirty="0">
                <a:latin typeface="Calibri" pitchFamily="34" charset="0"/>
              </a:rPr>
              <a:t>Uzman sistemler, uzmanların muhakeme yeteneklerini ve kurumun belirli </a:t>
            </a:r>
            <a:r>
              <a:rPr lang="tr-TR" sz="1800" dirty="0" smtClean="0">
                <a:latin typeface="Calibri" pitchFamily="34" charset="0"/>
              </a:rPr>
              <a:t>bir alanındaki çalışmalarını çoğaltmak </a:t>
            </a:r>
            <a:r>
              <a:rPr lang="tr-TR" sz="1800" dirty="0">
                <a:latin typeface="Calibri" pitchFamily="34" charset="0"/>
              </a:rPr>
              <a:t>için </a:t>
            </a:r>
            <a:r>
              <a:rPr lang="tr-TR" sz="1800" dirty="0" smtClean="0">
                <a:latin typeface="Calibri" pitchFamily="34" charset="0"/>
              </a:rPr>
              <a:t>çalışırlar</a:t>
            </a:r>
            <a:r>
              <a:rPr lang="tr-TR" sz="1800" dirty="0">
                <a:latin typeface="Calibri" pitchFamily="34" charset="0"/>
              </a:rPr>
              <a:t>. Bu sistemler öncelikle </a:t>
            </a:r>
            <a:r>
              <a:rPr lang="tr-TR" sz="1800" dirty="0" smtClean="0">
                <a:latin typeface="Calibri" pitchFamily="34" charset="0"/>
              </a:rPr>
              <a:t>bilgi işçilerini </a:t>
            </a:r>
            <a:r>
              <a:rPr lang="tr-TR" sz="1800" dirty="0">
                <a:latin typeface="Calibri" pitchFamily="34" charset="0"/>
              </a:rPr>
              <a:t>desteklemek için tasarlanırlar (</a:t>
            </a:r>
            <a:r>
              <a:rPr lang="tr-TR" sz="1800" dirty="0" err="1">
                <a:latin typeface="Calibri" pitchFamily="34" charset="0"/>
              </a:rPr>
              <a:t>Rainer</a:t>
            </a:r>
            <a:r>
              <a:rPr lang="tr-TR" sz="1800" dirty="0">
                <a:latin typeface="Calibri" pitchFamily="34" charset="0"/>
              </a:rPr>
              <a:t> vd., </a:t>
            </a:r>
            <a:r>
              <a:rPr lang="tr-TR" sz="1800" dirty="0" smtClean="0">
                <a:latin typeface="Calibri" pitchFamily="34" charset="0"/>
              </a:rPr>
              <a:t>2007).</a:t>
            </a:r>
          </a:p>
          <a:p>
            <a:pPr algn="just"/>
            <a:r>
              <a:rPr lang="tr-TR" sz="1800" b="1" dirty="0">
                <a:latin typeface="Calibri" pitchFamily="34" charset="0"/>
              </a:rPr>
              <a:t>Uzman sistemin üç temel </a:t>
            </a:r>
            <a:r>
              <a:rPr lang="tr-TR" sz="1800" b="1" dirty="0" smtClean="0">
                <a:latin typeface="Calibri" pitchFamily="34" charset="0"/>
              </a:rPr>
              <a:t>bileşenden oluşmaktadır </a:t>
            </a:r>
            <a:r>
              <a:rPr lang="tr-TR" sz="1800" b="1" dirty="0">
                <a:latin typeface="Calibri" pitchFamily="34" charset="0"/>
              </a:rPr>
              <a:t>(Gupta, </a:t>
            </a:r>
            <a:r>
              <a:rPr lang="tr-TR" sz="1800" b="1" dirty="0" smtClean="0">
                <a:latin typeface="Calibri" pitchFamily="34" charset="0"/>
              </a:rPr>
              <a:t>2000 ):</a:t>
            </a:r>
          </a:p>
          <a:p>
            <a:pPr lvl="1" algn="just"/>
            <a:r>
              <a:rPr lang="tr-TR" sz="1400" b="1" dirty="0" smtClean="0">
                <a:latin typeface="Calibri" pitchFamily="34" charset="0"/>
              </a:rPr>
              <a:t> Bilgi tabanı</a:t>
            </a:r>
          </a:p>
          <a:p>
            <a:pPr lvl="1"/>
            <a:r>
              <a:rPr lang="tr-TR" sz="1400" b="1" dirty="0" smtClean="0">
                <a:latin typeface="Calibri" pitchFamily="34" charset="0"/>
              </a:rPr>
              <a:t> Çıkarım </a:t>
            </a:r>
            <a:r>
              <a:rPr lang="tr-TR" sz="1400" b="1" dirty="0">
                <a:latin typeface="Calibri" pitchFamily="34" charset="0"/>
              </a:rPr>
              <a:t>mekanizması</a:t>
            </a:r>
          </a:p>
          <a:p>
            <a:pPr lvl="1"/>
            <a:r>
              <a:rPr lang="tr-TR" sz="1400" b="1" dirty="0" smtClean="0">
                <a:latin typeface="Calibri" pitchFamily="34" charset="0"/>
              </a:rPr>
              <a:t> Kullanıcı </a:t>
            </a:r>
            <a:r>
              <a:rPr lang="tr-TR" sz="1400" b="1" dirty="0" err="1">
                <a:latin typeface="Calibri" pitchFamily="34" charset="0"/>
              </a:rPr>
              <a:t>arayüzü</a:t>
            </a:r>
            <a:endParaRPr lang="tr-TR" sz="1400" b="1" dirty="0">
              <a:latin typeface="Calibri" pitchFamily="34" charset="0"/>
            </a:endParaRPr>
          </a:p>
          <a:p>
            <a:r>
              <a:rPr lang="tr-TR" sz="1800" b="1" dirty="0">
                <a:latin typeface="Calibri" pitchFamily="34" charset="0"/>
              </a:rPr>
              <a:t>Bilgi tabanı, bilgi ve belirli uygulamalarla </a:t>
            </a:r>
            <a:r>
              <a:rPr lang="tr-TR" sz="1800" b="1" dirty="0" smtClean="0">
                <a:latin typeface="Calibri" pitchFamily="34" charset="0"/>
              </a:rPr>
              <a:t>ilişkili </a:t>
            </a:r>
            <a:r>
              <a:rPr lang="tr-TR" sz="1800" b="1" dirty="0">
                <a:latin typeface="Calibri" pitchFamily="34" charset="0"/>
              </a:rPr>
              <a:t>verileri içerir. </a:t>
            </a:r>
            <a:endParaRPr lang="tr-TR" sz="1800" b="1" dirty="0" smtClean="0">
              <a:latin typeface="Calibri" pitchFamily="34" charset="0"/>
            </a:endParaRPr>
          </a:p>
          <a:p>
            <a:r>
              <a:rPr lang="tr-TR" sz="1800" b="1" dirty="0" smtClean="0">
                <a:latin typeface="Calibri" pitchFamily="34" charset="0"/>
              </a:rPr>
              <a:t>Çıkarım mekanizması</a:t>
            </a:r>
            <a:r>
              <a:rPr lang="tr-TR" sz="1800" b="1" dirty="0">
                <a:latin typeface="Calibri" pitchFamily="34" charset="0"/>
              </a:rPr>
              <a:t>, bilgi tabanında ve problem çözmede kullanılan muhakeme </a:t>
            </a:r>
            <a:r>
              <a:rPr lang="tr-TR" sz="1800" b="1" dirty="0" smtClean="0">
                <a:latin typeface="Calibri" pitchFamily="34" charset="0"/>
              </a:rPr>
              <a:t>metotlarını içeren </a:t>
            </a:r>
            <a:r>
              <a:rPr lang="tr-TR" sz="1800" b="1" dirty="0">
                <a:latin typeface="Calibri" pitchFamily="34" charset="0"/>
              </a:rPr>
              <a:t>yazılımın bir parçasıdır. </a:t>
            </a:r>
            <a:endParaRPr lang="tr-TR" sz="1800" b="1" dirty="0" smtClean="0">
              <a:latin typeface="Calibri" pitchFamily="34" charset="0"/>
            </a:endParaRPr>
          </a:p>
          <a:p>
            <a:r>
              <a:rPr lang="tr-TR" sz="1800" b="1" dirty="0" smtClean="0">
                <a:latin typeface="Calibri" pitchFamily="34" charset="0"/>
              </a:rPr>
              <a:t>Kullanıcı </a:t>
            </a:r>
            <a:r>
              <a:rPr lang="tr-TR" sz="1800" b="1" dirty="0">
                <a:latin typeface="Calibri" pitchFamily="34" charset="0"/>
              </a:rPr>
              <a:t>ara yüzü, </a:t>
            </a:r>
            <a:r>
              <a:rPr lang="tr-TR" sz="1800" b="1" dirty="0" smtClean="0">
                <a:latin typeface="Calibri" pitchFamily="34" charset="0"/>
              </a:rPr>
              <a:t>dış dünya </a:t>
            </a:r>
            <a:r>
              <a:rPr lang="tr-TR" sz="1800" b="1" dirty="0">
                <a:latin typeface="Calibri" pitchFamily="34" charset="0"/>
              </a:rPr>
              <a:t>ile uzman </a:t>
            </a:r>
            <a:r>
              <a:rPr lang="tr-TR" sz="1800" b="1" dirty="0" smtClean="0">
                <a:latin typeface="Calibri" pitchFamily="34" charset="0"/>
              </a:rPr>
              <a:t>sistemler arasındaki </a:t>
            </a:r>
            <a:r>
              <a:rPr lang="tr-TR" sz="1800" b="1" dirty="0">
                <a:latin typeface="Calibri" pitchFamily="34" charset="0"/>
              </a:rPr>
              <a:t>ara birimdir (</a:t>
            </a:r>
            <a:r>
              <a:rPr lang="tr-TR" sz="1800" b="1" dirty="0" err="1">
                <a:latin typeface="Calibri" pitchFamily="34" charset="0"/>
              </a:rPr>
              <a:t>McNurlin</a:t>
            </a:r>
            <a:r>
              <a:rPr lang="tr-TR" sz="1800" b="1" dirty="0">
                <a:latin typeface="Calibri" pitchFamily="34" charset="0"/>
              </a:rPr>
              <a:t> ve </a:t>
            </a:r>
            <a:r>
              <a:rPr lang="tr-TR" sz="1800" b="1" dirty="0" err="1">
                <a:latin typeface="Calibri" pitchFamily="34" charset="0"/>
              </a:rPr>
              <a:t>Sprague</a:t>
            </a:r>
            <a:r>
              <a:rPr lang="tr-TR" sz="1800" b="1" dirty="0">
                <a:latin typeface="Calibri" pitchFamily="34" charset="0"/>
              </a:rPr>
              <a:t>, </a:t>
            </a:r>
            <a:r>
              <a:rPr lang="tr-TR" sz="1800" b="1" dirty="0" smtClean="0">
                <a:latin typeface="Calibri" pitchFamily="34" charset="0"/>
              </a:rPr>
              <a:t>2004).</a:t>
            </a:r>
            <a:endParaRPr lang="tr-TR" sz="1800" b="1" dirty="0">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19</a:t>
            </a:fld>
            <a:endParaRPr lang="tr-TR"/>
          </a:p>
        </p:txBody>
      </p:sp>
    </p:spTree>
    <p:extLst>
      <p:ext uri="{BB962C8B-B14F-4D97-AF65-F5344CB8AC3E}">
        <p14:creationId xmlns:p14="http://schemas.microsoft.com/office/powerpoint/2010/main" val="983939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908720"/>
            <a:ext cx="6804248" cy="864096"/>
          </a:xfrm>
          <a:solidFill>
            <a:schemeClr val="bg1">
              <a:lumMod val="95000"/>
            </a:schemeClr>
          </a:solidFill>
        </p:spPr>
        <p:txBody>
          <a:bodyPr>
            <a:normAutofit/>
          </a:bodyPr>
          <a:lstStyle/>
          <a:p>
            <a:r>
              <a:rPr lang="tr-TR" sz="2800" b="1" dirty="0" smtClean="0">
                <a:solidFill>
                  <a:schemeClr val="tx1"/>
                </a:solidFill>
                <a:effectLst/>
                <a:latin typeface="Calibri" pitchFamily="34" charset="0"/>
              </a:rPr>
              <a:t>Üst Düzey Yönetim Destek Sistemleri (ÜYDS)</a:t>
            </a:r>
            <a:endParaRPr lang="tr-TR" sz="2800"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20</a:t>
            </a:fld>
            <a:endParaRPr lang="tr-TR"/>
          </a:p>
        </p:txBody>
      </p:sp>
    </p:spTree>
    <p:extLst>
      <p:ext uri="{BB962C8B-B14F-4D97-AF65-F5344CB8AC3E}">
        <p14:creationId xmlns:p14="http://schemas.microsoft.com/office/powerpoint/2010/main" val="2950868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017" y="0"/>
            <a:ext cx="9105081" cy="476672"/>
          </a:xfrm>
        </p:spPr>
        <p:txBody>
          <a:bodyPr>
            <a:normAutofit/>
          </a:bodyPr>
          <a:lstStyle/>
          <a:p>
            <a:pPr algn="ctr"/>
            <a:r>
              <a:rPr lang="tr-TR" sz="2800" b="1" dirty="0" smtClean="0">
                <a:solidFill>
                  <a:schemeClr val="tx1"/>
                </a:solidFill>
                <a:effectLst/>
                <a:latin typeface="Calibri" pitchFamily="34" charset="0"/>
              </a:rPr>
              <a:t>Üst Düzey Yönetim Destek Sistemleri (ÜYDS)</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908720"/>
            <a:ext cx="9144000" cy="2592288"/>
          </a:xfrm>
          <a:solidFill>
            <a:schemeClr val="bg1"/>
          </a:solidFill>
        </p:spPr>
        <p:txBody>
          <a:bodyPr>
            <a:noAutofit/>
          </a:bodyPr>
          <a:lstStyle/>
          <a:p>
            <a:pPr algn="just"/>
            <a:r>
              <a:rPr lang="tr-TR" sz="1600" dirty="0" smtClean="0">
                <a:solidFill>
                  <a:schemeClr val="tx1"/>
                </a:solidFill>
                <a:latin typeface="Calibri" pitchFamily="34" charset="0"/>
              </a:rPr>
              <a:t>Üst düzey </a:t>
            </a:r>
            <a:r>
              <a:rPr lang="tr-TR" sz="1600" dirty="0">
                <a:solidFill>
                  <a:schemeClr val="tx1"/>
                </a:solidFill>
                <a:latin typeface="Calibri" pitchFamily="34" charset="0"/>
              </a:rPr>
              <a:t>yöneticiler karar almak amacıyla “Üst Yönetim Bilgi Sistemleri” olarak adlandırılan bilgi sistemlerini kullanırlar. </a:t>
            </a:r>
            <a:endParaRPr lang="tr-TR" sz="1600" dirty="0" smtClean="0">
              <a:solidFill>
                <a:schemeClr val="tx1"/>
              </a:solidFill>
              <a:latin typeface="Calibri" pitchFamily="34" charset="0"/>
            </a:endParaRPr>
          </a:p>
          <a:p>
            <a:pPr algn="just"/>
            <a:r>
              <a:rPr lang="tr-TR" sz="1600" dirty="0" smtClean="0">
                <a:solidFill>
                  <a:schemeClr val="tx1"/>
                </a:solidFill>
                <a:latin typeface="Calibri" pitchFamily="34" charset="0"/>
              </a:rPr>
              <a:t>Üst </a:t>
            </a:r>
            <a:r>
              <a:rPr lang="tr-TR" sz="1600" dirty="0">
                <a:solidFill>
                  <a:schemeClr val="tx1"/>
                </a:solidFill>
                <a:latin typeface="Calibri" pitchFamily="34" charset="0"/>
              </a:rPr>
              <a:t>düzey yönetici önümüzdeki 5 yıl içinde işe adam alma seviyesi nasıl olacak? Önümüzdeki yıllarda başka bir alanda yatırım yapmalı mıyız</a:t>
            </a:r>
            <a:r>
              <a:rPr lang="tr-TR" sz="1600" dirty="0" smtClean="0">
                <a:solidFill>
                  <a:schemeClr val="tx1"/>
                </a:solidFill>
                <a:latin typeface="Calibri" pitchFamily="34" charset="0"/>
              </a:rPr>
              <a:t>? vb. stratejik sorulara cevap arar… ÜYDS bu kararları almada üst düzey yöneticilere yardım eder.</a:t>
            </a:r>
          </a:p>
          <a:p>
            <a:pPr algn="just"/>
            <a:r>
              <a:rPr lang="tr-TR" sz="1600" b="1" u="sng" dirty="0" smtClean="0">
                <a:solidFill>
                  <a:schemeClr val="tx1"/>
                </a:solidFill>
                <a:latin typeface="Calibri" pitchFamily="34" charset="0"/>
              </a:rPr>
              <a:t>Bu sistemler analiz, değerlendirme ve tahmin gerektiren rutin olmayan kararlara yönelik destek sağlar. </a:t>
            </a:r>
          </a:p>
          <a:p>
            <a:pPr algn="just"/>
            <a:r>
              <a:rPr lang="tr-TR" sz="1600" b="1" dirty="0" smtClean="0">
                <a:solidFill>
                  <a:schemeClr val="tx1"/>
                </a:solidFill>
                <a:latin typeface="Calibri" pitchFamily="34" charset="0"/>
              </a:rPr>
              <a:t>Çözüme ulaşmada kabul görmüş bir prosedür yoktur.</a:t>
            </a:r>
            <a:r>
              <a:rPr lang="tr-TR" sz="1600" b="1" dirty="0">
                <a:solidFill>
                  <a:schemeClr val="tx1"/>
                </a:solidFill>
                <a:latin typeface="Calibri" pitchFamily="34" charset="0"/>
              </a:rPr>
              <a:t> Üst yönetim bilgi sistemi, tamamıyla stratejik, karmaşık ve önceden programlanamayan kararların alınmasında kullanılan bilgi sistemleridir</a:t>
            </a:r>
            <a:r>
              <a:rPr lang="tr-TR" sz="1600" dirty="0">
                <a:solidFill>
                  <a:schemeClr val="tx1"/>
                </a:solidFill>
                <a:latin typeface="Calibri" pitchFamily="34" charset="0"/>
              </a:rPr>
              <a:t>. </a:t>
            </a:r>
            <a:endParaRPr lang="tr-TR" sz="1600" dirty="0" smtClean="0">
              <a:solidFill>
                <a:schemeClr val="tx1"/>
              </a:solidFill>
              <a:latin typeface="Calibri" pitchFamily="34" charset="0"/>
            </a:endParaRPr>
          </a:p>
          <a:p>
            <a:pPr algn="just"/>
            <a:r>
              <a:rPr lang="tr-TR" sz="1600" dirty="0" smtClean="0">
                <a:solidFill>
                  <a:schemeClr val="tx1"/>
                </a:solidFill>
                <a:latin typeface="Calibri" pitchFamily="34" charset="0"/>
              </a:rPr>
              <a:t>ÜYDS, </a:t>
            </a:r>
            <a:r>
              <a:rPr lang="tr-TR" sz="1600" dirty="0">
                <a:solidFill>
                  <a:schemeClr val="tx1"/>
                </a:solidFill>
                <a:latin typeface="Calibri" pitchFamily="34" charset="0"/>
              </a:rPr>
              <a:t>üst düzey </a:t>
            </a:r>
            <a:r>
              <a:rPr lang="tr-TR" sz="1600" dirty="0" smtClean="0">
                <a:solidFill>
                  <a:schemeClr val="tx1"/>
                </a:solidFill>
                <a:latin typeface="Calibri" pitchFamily="34" charset="0"/>
              </a:rPr>
              <a:t>yöneticilere pek çok kaynaktan (içsel ve dış kaynaklar) veri ve grafikler sunar.</a:t>
            </a:r>
          </a:p>
          <a:p>
            <a:pPr algn="just"/>
            <a:endParaRPr lang="tr-TR" sz="1600" dirty="0" smtClean="0">
              <a:solidFill>
                <a:schemeClr val="tx1"/>
              </a:solidFill>
              <a:latin typeface="Calibri" pitchFamily="34" charset="0"/>
            </a:endParaRPr>
          </a:p>
          <a:p>
            <a:pPr algn="just"/>
            <a:endParaRPr lang="tr-TR" sz="1600" dirty="0">
              <a:solidFill>
                <a:schemeClr val="tx1"/>
              </a:solidFill>
              <a:latin typeface="Calibri" pitchFamily="34" charset="0"/>
            </a:endParaRPr>
          </a:p>
        </p:txBody>
      </p:sp>
      <p:sp>
        <p:nvSpPr>
          <p:cNvPr id="6" name="Slayt Numarası Yer Tutucusu 5"/>
          <p:cNvSpPr>
            <a:spLocks noGrp="1"/>
          </p:cNvSpPr>
          <p:nvPr>
            <p:ph type="sldNum" sz="quarter" idx="12"/>
          </p:nvPr>
        </p:nvSpPr>
        <p:spPr/>
        <p:txBody>
          <a:bodyPr/>
          <a:lstStyle/>
          <a:p>
            <a:fld id="{5285E7F5-1B07-41B2-A703-EA656F0A7767}" type="slidenum">
              <a:rPr lang="tr-TR" smtClean="0"/>
              <a:t>21</a:t>
            </a:fld>
            <a:endParaRPr lang="tr-T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8" y="3531134"/>
            <a:ext cx="5720110" cy="3326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5977259" y="4228504"/>
            <a:ext cx="3131840" cy="25545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600" b="1" dirty="0">
                <a:solidFill>
                  <a:schemeClr val="tx1"/>
                </a:solidFill>
                <a:latin typeface="Calibri" pitchFamily="34" charset="0"/>
              </a:rPr>
              <a:t>Desteklediği aktiviteler </a:t>
            </a:r>
            <a:r>
              <a:rPr lang="tr-TR" sz="1600" b="1" dirty="0" smtClean="0">
                <a:solidFill>
                  <a:schemeClr val="tx1"/>
                </a:solidFill>
                <a:latin typeface="Calibri" pitchFamily="34" charset="0"/>
              </a:rPr>
              <a:t>şunlardır:</a:t>
            </a:r>
          </a:p>
          <a:p>
            <a:pPr marL="800100" lvl="1" indent="-342900">
              <a:buFont typeface="+mj-lt"/>
              <a:buAutoNum type="arabicPeriod"/>
            </a:pPr>
            <a:r>
              <a:rPr lang="tr-TR" sz="1600" dirty="0" smtClean="0">
                <a:solidFill>
                  <a:schemeClr val="tx1"/>
                </a:solidFill>
                <a:latin typeface="Calibri" pitchFamily="34" charset="0"/>
              </a:rPr>
              <a:t>Üst düzey kararlar</a:t>
            </a:r>
          </a:p>
          <a:p>
            <a:pPr marL="800100" lvl="1" indent="-342900">
              <a:buFont typeface="+mj-lt"/>
              <a:buAutoNum type="arabicPeriod"/>
            </a:pPr>
            <a:r>
              <a:rPr lang="tr-TR" sz="1600" dirty="0" smtClean="0">
                <a:solidFill>
                  <a:schemeClr val="tx1"/>
                </a:solidFill>
                <a:latin typeface="Calibri" pitchFamily="34" charset="0"/>
              </a:rPr>
              <a:t>Stratejik planlar</a:t>
            </a:r>
          </a:p>
          <a:p>
            <a:pPr marL="800100" lvl="1" indent="-342900">
              <a:buFont typeface="+mj-lt"/>
              <a:buAutoNum type="arabicPeriod"/>
            </a:pPr>
            <a:r>
              <a:rPr lang="tr-TR" sz="1600" dirty="0" smtClean="0">
                <a:solidFill>
                  <a:schemeClr val="tx1"/>
                </a:solidFill>
                <a:latin typeface="Calibri" pitchFamily="34" charset="0"/>
              </a:rPr>
              <a:t>İçsel ve dışsal olayları izleme </a:t>
            </a:r>
          </a:p>
          <a:p>
            <a:pPr marL="800100" lvl="1" indent="-342900">
              <a:buFont typeface="+mj-lt"/>
              <a:buAutoNum type="arabicPeriod"/>
            </a:pPr>
            <a:r>
              <a:rPr lang="tr-TR" sz="1600" dirty="0" smtClean="0">
                <a:solidFill>
                  <a:schemeClr val="tx1"/>
                </a:solidFill>
                <a:latin typeface="Calibri" pitchFamily="34" charset="0"/>
              </a:rPr>
              <a:t>Kriz yönetimi </a:t>
            </a:r>
          </a:p>
          <a:p>
            <a:pPr marL="800100" lvl="1" indent="-342900">
              <a:buFont typeface="+mj-lt"/>
              <a:buAutoNum type="arabicPeriod"/>
            </a:pPr>
            <a:r>
              <a:rPr lang="tr-TR" sz="1600" dirty="0" smtClean="0">
                <a:solidFill>
                  <a:schemeClr val="tx1"/>
                </a:solidFill>
                <a:latin typeface="Calibri" pitchFamily="34" charset="0"/>
              </a:rPr>
              <a:t>Çalışan yönetim ve takibi</a:t>
            </a:r>
          </a:p>
          <a:p>
            <a:pPr marL="800100" lvl="1" indent="-342900">
              <a:buFont typeface="+mj-lt"/>
              <a:buAutoNum type="arabicPeriod"/>
            </a:pPr>
            <a:r>
              <a:rPr lang="tr-TR" sz="1600" dirty="0" smtClean="0">
                <a:solidFill>
                  <a:schemeClr val="tx1"/>
                </a:solidFill>
                <a:latin typeface="Calibri" pitchFamily="34" charset="0"/>
              </a:rPr>
              <a:t>Simülasyonlar </a:t>
            </a:r>
          </a:p>
          <a:p>
            <a:pPr marL="800100" lvl="1" indent="-342900">
              <a:buFont typeface="+mj-lt"/>
              <a:buAutoNum type="arabicPeriod"/>
            </a:pPr>
            <a:r>
              <a:rPr lang="tr-TR" sz="1600" dirty="0" smtClean="0">
                <a:solidFill>
                  <a:schemeClr val="tx1"/>
                </a:solidFill>
                <a:latin typeface="Calibri" pitchFamily="34" charset="0"/>
              </a:rPr>
              <a:t>Trend analizleri</a:t>
            </a:r>
            <a:endParaRPr lang="en-US" sz="1600" dirty="0">
              <a:solidFill>
                <a:schemeClr val="tx1"/>
              </a:solidFill>
              <a:latin typeface="Calibri" pitchFamily="34" charset="0"/>
            </a:endParaRPr>
          </a:p>
          <a:p>
            <a:endParaRPr lang="tr-TR" sz="1600" dirty="0">
              <a:solidFill>
                <a:schemeClr val="tx1"/>
              </a:solidFill>
            </a:endParaRPr>
          </a:p>
        </p:txBody>
      </p:sp>
    </p:spTree>
    <p:extLst>
      <p:ext uri="{BB962C8B-B14F-4D97-AF65-F5344CB8AC3E}">
        <p14:creationId xmlns:p14="http://schemas.microsoft.com/office/powerpoint/2010/main" val="3623782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 y="0"/>
            <a:ext cx="9141147" cy="620688"/>
          </a:xfrm>
        </p:spPr>
        <p:txBody>
          <a:bodyPr>
            <a:noAutofit/>
          </a:bodyPr>
          <a:lstStyle/>
          <a:p>
            <a:pPr algn="ctr"/>
            <a:r>
              <a:rPr lang="tr-TR" sz="2800" b="1" dirty="0">
                <a:solidFill>
                  <a:schemeClr val="tx1"/>
                </a:solidFill>
                <a:effectLst/>
                <a:latin typeface="Calibri" pitchFamily="34" charset="0"/>
              </a:rPr>
              <a:t>Üst düzey yönetim destek sistemleri (ÜYDS)</a:t>
            </a:r>
          </a:p>
        </p:txBody>
      </p:sp>
      <p:sp>
        <p:nvSpPr>
          <p:cNvPr id="3" name="İçerik Yer Tutucusu 2"/>
          <p:cNvSpPr>
            <a:spLocks noGrp="1"/>
          </p:cNvSpPr>
          <p:nvPr>
            <p:ph idx="1"/>
          </p:nvPr>
        </p:nvSpPr>
        <p:spPr>
          <a:xfrm>
            <a:off x="4355975" y="692696"/>
            <a:ext cx="4536505" cy="2592288"/>
          </a:xfrm>
        </p:spPr>
        <p:txBody>
          <a:bodyPr>
            <a:noAutofit/>
          </a:bodyPr>
          <a:lstStyle/>
          <a:p>
            <a:pPr algn="just"/>
            <a:r>
              <a:rPr lang="tr-TR" sz="1600" b="1" dirty="0" smtClean="0">
                <a:latin typeface="Calibri" pitchFamily="34" charset="0"/>
              </a:rPr>
              <a:t>ÜYDS hem dış kaynaklı veriyi hem de KDS ve YBS tarafından sağlanan özet enformasyonu düzenler.</a:t>
            </a:r>
          </a:p>
          <a:p>
            <a:pPr algn="just"/>
            <a:r>
              <a:rPr lang="tr-TR" sz="1600" dirty="0" smtClean="0">
                <a:latin typeface="Calibri" pitchFamily="34" charset="0"/>
              </a:rPr>
              <a:t>Kritik veriyi inceler, özetler, izler ve üst düzey yöneticiler için büyük öneme sahip olan enformasyonu gösterir.</a:t>
            </a:r>
          </a:p>
          <a:p>
            <a:pPr algn="just"/>
            <a:r>
              <a:rPr lang="tr-TR" sz="1600" b="1" dirty="0" smtClean="0">
                <a:latin typeface="Calibri" pitchFamily="34" charset="0"/>
              </a:rPr>
              <a:t>ÜYDS</a:t>
            </a:r>
            <a:r>
              <a:rPr lang="tr-TR" sz="1600" b="1" u="sng" dirty="0" smtClean="0">
                <a:latin typeface="Calibri" pitchFamily="34" charset="0"/>
              </a:rPr>
              <a:t> eğitim analizleri, tahminler ve derinlemesine veri araştırmaları için iş zekâsı çözümleme araçlarını kullanmaktadır.</a:t>
            </a:r>
          </a:p>
        </p:txBody>
      </p:sp>
      <p:sp>
        <p:nvSpPr>
          <p:cNvPr id="4" name="Slayt Numarası Yer Tutucusu 3"/>
          <p:cNvSpPr>
            <a:spLocks noGrp="1"/>
          </p:cNvSpPr>
          <p:nvPr>
            <p:ph type="sldNum" sz="quarter" idx="12"/>
          </p:nvPr>
        </p:nvSpPr>
        <p:spPr/>
        <p:txBody>
          <a:bodyPr/>
          <a:lstStyle/>
          <a:p>
            <a:fld id="{5285E7F5-1B07-41B2-A703-EA656F0A7767}" type="slidenum">
              <a:rPr lang="tr-TR" smtClean="0"/>
              <a:t>22</a:t>
            </a:fld>
            <a:endParaRPr lang="tr-T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2138"/>
            <a:ext cx="3744416"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www.powerhealthsolutions.com/images/PBR_DigitalDashboard_KPI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2772" y="3600450"/>
            <a:ext cx="6048375" cy="3257550"/>
          </a:xfrm>
          <a:prstGeom prst="rect">
            <a:avLst/>
          </a:prstGeom>
          <a:noFill/>
          <a:extLst>
            <a:ext uri="{909E8E84-426E-40DD-AFC4-6F175D3DCCD1}">
              <a14:hiddenFill xmlns:a14="http://schemas.microsoft.com/office/drawing/2010/main">
                <a:solidFill>
                  <a:srgbClr val="FFFFFF"/>
                </a:solidFill>
              </a14:hiddenFill>
            </a:ext>
          </a:extLst>
        </p:spPr>
      </p:pic>
      <p:sp>
        <p:nvSpPr>
          <p:cNvPr id="7" name="İçerik Yer Tutucusu 2"/>
          <p:cNvSpPr txBox="1">
            <a:spLocks/>
          </p:cNvSpPr>
          <p:nvPr/>
        </p:nvSpPr>
        <p:spPr>
          <a:xfrm>
            <a:off x="0" y="4221088"/>
            <a:ext cx="2843808" cy="2448271"/>
          </a:xfrm>
          <a:prstGeom prst="rect">
            <a:avLst/>
          </a:prstGeom>
        </p:spPr>
        <p:style>
          <a:lnRef idx="2">
            <a:schemeClr val="accent1"/>
          </a:lnRef>
          <a:fillRef idx="1">
            <a:schemeClr val="lt1"/>
          </a:fillRef>
          <a:effectRef idx="0">
            <a:schemeClr val="accent1"/>
          </a:effectRef>
          <a:fontRef idx="minor">
            <a:schemeClr val="dk1"/>
          </a:fontRef>
        </p:style>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None/>
            </a:pPr>
            <a:r>
              <a:rPr lang="tr-TR" sz="1800" b="1" dirty="0" smtClean="0">
                <a:latin typeface="Calibri" pitchFamily="34" charset="0"/>
              </a:rPr>
              <a:t>Enformasyon, işletme yönetiminde anahtar roldeki göstergelerin grafik ve tablolarını tek ekranda gösteren </a:t>
            </a:r>
            <a:r>
              <a:rPr lang="tr-TR" sz="1800" b="1" u="sng" dirty="0" smtClean="0">
                <a:latin typeface="Calibri" pitchFamily="34" charset="0"/>
              </a:rPr>
              <a:t>dijital gösterge tablosu (</a:t>
            </a:r>
            <a:r>
              <a:rPr lang="tr-TR" sz="1800" b="1" u="sng" dirty="0" err="1" smtClean="0">
                <a:latin typeface="Calibri" pitchFamily="34" charset="0"/>
              </a:rPr>
              <a:t>digital</a:t>
            </a:r>
            <a:r>
              <a:rPr lang="tr-TR" sz="1800" b="1" u="sng" dirty="0" smtClean="0">
                <a:latin typeface="Calibri" pitchFamily="34" charset="0"/>
              </a:rPr>
              <a:t> </a:t>
            </a:r>
            <a:r>
              <a:rPr lang="tr-TR" sz="1800" b="1" u="sng" dirty="0" err="1" smtClean="0">
                <a:latin typeface="Calibri" pitchFamily="34" charset="0"/>
              </a:rPr>
              <a:t>dashboard</a:t>
            </a:r>
            <a:r>
              <a:rPr lang="tr-TR" sz="1800" b="1" u="sng" dirty="0" smtClean="0">
                <a:latin typeface="Calibri" pitchFamily="34" charset="0"/>
              </a:rPr>
              <a:t>) şeklinde sunulur.</a:t>
            </a:r>
            <a:endParaRPr lang="tr-TR" sz="1800" b="1" u="sng" dirty="0">
              <a:latin typeface="Calibri" pitchFamily="34" charset="0"/>
            </a:endParaRPr>
          </a:p>
        </p:txBody>
      </p:sp>
    </p:spTree>
    <p:extLst>
      <p:ext uri="{BB962C8B-B14F-4D97-AF65-F5344CB8AC3E}">
        <p14:creationId xmlns:p14="http://schemas.microsoft.com/office/powerpoint/2010/main" val="12259266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764705"/>
            <a:ext cx="5220072" cy="936104"/>
          </a:xfrm>
          <a:solidFill>
            <a:schemeClr val="bg1">
              <a:lumMod val="95000"/>
            </a:schemeClr>
          </a:solidFill>
        </p:spPr>
        <p:txBody>
          <a:bodyPr>
            <a:normAutofit/>
          </a:bodyPr>
          <a:lstStyle/>
          <a:p>
            <a:r>
              <a:rPr lang="tr-TR" sz="3200" b="1" dirty="0" smtClean="0">
                <a:solidFill>
                  <a:schemeClr val="tx1"/>
                </a:solidFill>
                <a:effectLst/>
                <a:latin typeface="Calibri" pitchFamily="34" charset="0"/>
              </a:rPr>
              <a:t>Kurumu Bağlayan Sistemler</a:t>
            </a:r>
            <a:endParaRPr lang="tr-TR" sz="3200"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23</a:t>
            </a:fld>
            <a:endParaRPr lang="tr-TR"/>
          </a:p>
        </p:txBody>
      </p:sp>
    </p:spTree>
    <p:extLst>
      <p:ext uri="{BB962C8B-B14F-4D97-AF65-F5344CB8AC3E}">
        <p14:creationId xmlns:p14="http://schemas.microsoft.com/office/powerpoint/2010/main" val="19935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548680"/>
          </a:xfrm>
        </p:spPr>
        <p:txBody>
          <a:bodyPr>
            <a:noAutofit/>
          </a:bodyPr>
          <a:lstStyle/>
          <a:p>
            <a:pPr algn="ctr"/>
            <a:r>
              <a:rPr lang="tr-TR" sz="2800" b="1" dirty="0" smtClean="0">
                <a:solidFill>
                  <a:schemeClr val="tx1"/>
                </a:solidFill>
                <a:effectLst/>
                <a:latin typeface="Calibri" pitchFamily="34" charset="0"/>
              </a:rPr>
              <a:t>Kurumu Bağlayan Sistemler</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692696"/>
            <a:ext cx="8745201" cy="864096"/>
          </a:xfrm>
        </p:spPr>
        <p:txBody>
          <a:bodyPr>
            <a:normAutofit/>
          </a:bodyPr>
          <a:lstStyle/>
          <a:p>
            <a:pPr algn="just"/>
            <a:r>
              <a:rPr lang="tr-TR" sz="2000" dirty="0" smtClean="0">
                <a:solidFill>
                  <a:schemeClr val="tx1"/>
                </a:solidFill>
                <a:latin typeface="Calibri" pitchFamily="34" charset="0"/>
              </a:rPr>
              <a:t>İşletme içindeki farklı enformasyon sistemleri arasındaki veri paylaşımı nasıl yapılıyor?</a:t>
            </a:r>
          </a:p>
          <a:p>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24</a:t>
            </a:fld>
            <a:endParaRPr lang="tr-TR"/>
          </a:p>
        </p:txBody>
      </p:sp>
      <p:pic>
        <p:nvPicPr>
          <p:cNvPr id="6146" name="Picture 2" descr="http://www.pargesoft.com/resimler/kurumsalkaynakplanla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6593501"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2942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648072"/>
          </a:xfrm>
        </p:spPr>
        <p:txBody>
          <a:bodyPr>
            <a:noAutofit/>
          </a:bodyPr>
          <a:lstStyle/>
          <a:p>
            <a:pPr algn="ctr"/>
            <a:r>
              <a:rPr lang="tr-TR" sz="2800" b="1" dirty="0" smtClean="0">
                <a:solidFill>
                  <a:schemeClr val="tx1"/>
                </a:solidFill>
                <a:effectLst/>
                <a:latin typeface="Calibri" pitchFamily="34" charset="0"/>
              </a:rPr>
              <a:t>Kurumsal Uygulamalar</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611560" y="908720"/>
            <a:ext cx="7903790" cy="5184576"/>
          </a:xfrm>
          <a:solidFill>
            <a:schemeClr val="bg1"/>
          </a:solidFill>
        </p:spPr>
        <p:txBody>
          <a:bodyPr>
            <a:normAutofit/>
          </a:bodyPr>
          <a:lstStyle/>
          <a:p>
            <a:pPr algn="just"/>
            <a:r>
              <a:rPr lang="tr-TR" sz="1800" dirty="0" smtClean="0">
                <a:solidFill>
                  <a:schemeClr val="tx1"/>
                </a:solidFill>
                <a:latin typeface="Calibri" pitchFamily="34" charset="0"/>
              </a:rPr>
              <a:t>İşletme içindeki farklı sistemleri yönetmek zor bir süreçtir.</a:t>
            </a:r>
          </a:p>
          <a:p>
            <a:pPr algn="just"/>
            <a:r>
              <a:rPr lang="tr-TR" sz="1800" b="1" dirty="0" smtClean="0">
                <a:solidFill>
                  <a:schemeClr val="tx1"/>
                </a:solidFill>
                <a:latin typeface="Calibri" pitchFamily="34" charset="0"/>
              </a:rPr>
              <a:t>Zamanla işletmeler kullandıkları farklı enformasyon sistemlerini birbirleriyle iletişime geçirme ve tek bir bütüncül sistem oluşturma zorluğuyla yüz yüze gelirler. </a:t>
            </a:r>
          </a:p>
          <a:p>
            <a:pPr algn="just"/>
            <a:r>
              <a:rPr lang="tr-TR" sz="1800" dirty="0" smtClean="0">
                <a:solidFill>
                  <a:schemeClr val="tx1"/>
                </a:solidFill>
                <a:latin typeface="Calibri" pitchFamily="34" charset="0"/>
              </a:rPr>
              <a:t>Bütünleşme sağlanamazsa işletme içinde birbiriyle farklı lisanları konuşan bir çok sistem olacaktır. </a:t>
            </a:r>
          </a:p>
          <a:p>
            <a:pPr algn="just"/>
            <a:r>
              <a:rPr lang="tr-TR" sz="1800" dirty="0" smtClean="0">
                <a:solidFill>
                  <a:schemeClr val="tx1"/>
                </a:solidFill>
                <a:latin typeface="Calibri" pitchFamily="34" charset="0"/>
              </a:rPr>
              <a:t>Çözümlerden biri, faaliyet alanlarını entegre eden, işletme çapında iş süreçlerini yürütmeye odaklanan ve yönetimin bütün seviyelerini içeren sistemler olan </a:t>
            </a:r>
            <a:r>
              <a:rPr lang="tr-TR" sz="1800" b="1" dirty="0" smtClean="0">
                <a:solidFill>
                  <a:schemeClr val="tx1"/>
                </a:solidFill>
                <a:latin typeface="Calibri" pitchFamily="34" charset="0"/>
              </a:rPr>
              <a:t>kurumsal uygulamaları </a:t>
            </a:r>
            <a:r>
              <a:rPr lang="tr-TR" sz="1800" dirty="0" smtClean="0">
                <a:solidFill>
                  <a:schemeClr val="tx1"/>
                </a:solidFill>
                <a:latin typeface="Calibri" pitchFamily="34" charset="0"/>
              </a:rPr>
              <a:t>kullanmaktır.</a:t>
            </a:r>
          </a:p>
          <a:p>
            <a:pPr algn="just"/>
            <a:r>
              <a:rPr lang="tr-TR" sz="1800" b="1" dirty="0" smtClean="0">
                <a:solidFill>
                  <a:schemeClr val="tx1"/>
                </a:solidFill>
                <a:latin typeface="Calibri" pitchFamily="34" charset="0"/>
              </a:rPr>
              <a:t>Kurumsal uygulamalar, iş süreçlerini daha yakından koordine ederek ve süreçteki grupları birleştirerek işletmelerin daha esnek ve üretken olmasına yardım eder.  </a:t>
            </a:r>
            <a:r>
              <a:rPr lang="tr-TR" sz="1800" dirty="0" smtClean="0">
                <a:solidFill>
                  <a:schemeClr val="tx1"/>
                </a:solidFill>
                <a:latin typeface="Calibri" pitchFamily="34" charset="0"/>
              </a:rPr>
              <a:t>Bu sayede müşteri hizmetleri ve kaynakların etkili yönetilmesine olanak verebilirler.</a:t>
            </a:r>
          </a:p>
          <a:p>
            <a:pPr algn="just"/>
            <a:r>
              <a:rPr lang="tr-TR" sz="1800" b="1" dirty="0" smtClean="0">
                <a:solidFill>
                  <a:srgbClr val="C00000"/>
                </a:solidFill>
                <a:latin typeface="Calibri" pitchFamily="34" charset="0"/>
              </a:rPr>
              <a:t>4 temel kurumsal uygulama vardır:</a:t>
            </a:r>
          </a:p>
          <a:p>
            <a:pPr marL="745236" lvl="1" indent="-342900" algn="just">
              <a:buFont typeface="+mj-lt"/>
              <a:buAutoNum type="arabicPeriod"/>
            </a:pPr>
            <a:r>
              <a:rPr lang="tr-TR" sz="1600" b="1" dirty="0" smtClean="0">
                <a:solidFill>
                  <a:srgbClr val="C00000"/>
                </a:solidFill>
                <a:latin typeface="Calibri" pitchFamily="34" charset="0"/>
              </a:rPr>
              <a:t>Kurumsal sistemler</a:t>
            </a:r>
          </a:p>
          <a:p>
            <a:pPr marL="745236" lvl="1" indent="-342900" algn="just">
              <a:buFont typeface="+mj-lt"/>
              <a:buAutoNum type="arabicPeriod"/>
            </a:pPr>
            <a:r>
              <a:rPr lang="tr-TR" sz="1600" b="1" dirty="0" smtClean="0">
                <a:solidFill>
                  <a:srgbClr val="C00000"/>
                </a:solidFill>
                <a:latin typeface="Calibri" pitchFamily="34" charset="0"/>
              </a:rPr>
              <a:t>Tedarik zinciri yönetimi sistemi</a:t>
            </a:r>
          </a:p>
          <a:p>
            <a:pPr marL="745236" lvl="1" indent="-342900" algn="just">
              <a:buFont typeface="+mj-lt"/>
              <a:buAutoNum type="arabicPeriod"/>
            </a:pPr>
            <a:r>
              <a:rPr lang="tr-TR" sz="1600" b="1" dirty="0" smtClean="0">
                <a:solidFill>
                  <a:srgbClr val="C00000"/>
                </a:solidFill>
                <a:latin typeface="Calibri" pitchFamily="34" charset="0"/>
              </a:rPr>
              <a:t>Müşteri ilişkileri yönetimi sistemi</a:t>
            </a:r>
          </a:p>
          <a:p>
            <a:pPr marL="745236" lvl="1" indent="-342900" algn="just">
              <a:buFont typeface="+mj-lt"/>
              <a:buAutoNum type="arabicPeriod"/>
            </a:pPr>
            <a:r>
              <a:rPr lang="tr-TR" sz="1600" b="1" dirty="0" smtClean="0">
                <a:solidFill>
                  <a:srgbClr val="C00000"/>
                </a:solidFill>
                <a:latin typeface="Calibri" pitchFamily="34" charset="0"/>
              </a:rPr>
              <a:t>Bilgi yönetimi sistemidir.</a:t>
            </a:r>
          </a:p>
          <a:p>
            <a:pPr algn="just"/>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25</a:t>
            </a:fld>
            <a:endParaRPr lang="tr-TR"/>
          </a:p>
        </p:txBody>
      </p:sp>
    </p:spTree>
    <p:extLst>
      <p:ext uri="{BB962C8B-B14F-4D97-AF65-F5344CB8AC3E}">
        <p14:creationId xmlns:p14="http://schemas.microsoft.com/office/powerpoint/2010/main" val="2569456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3904"/>
            <a:ext cx="7570088" cy="678792"/>
          </a:xfrm>
        </p:spPr>
        <p:txBody>
          <a:bodyPr>
            <a:noAutofit/>
          </a:bodyPr>
          <a:lstStyle/>
          <a:p>
            <a:r>
              <a:rPr lang="tr-TR" sz="2800" b="1" dirty="0">
                <a:solidFill>
                  <a:schemeClr val="tx1"/>
                </a:solidFill>
                <a:effectLst/>
                <a:latin typeface="Calibri" pitchFamily="34" charset="0"/>
              </a:rPr>
              <a:t>Kurumsal Sistemler</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4906163" y="1844823"/>
            <a:ext cx="4058326" cy="4464497"/>
          </a:xfrm>
        </p:spPr>
        <p:txBody>
          <a:bodyPr>
            <a:noAutofit/>
          </a:bodyPr>
          <a:lstStyle/>
          <a:p>
            <a:pPr algn="just"/>
            <a:r>
              <a:rPr lang="tr-TR" sz="1600" b="1" dirty="0">
                <a:latin typeface="Calibri" pitchFamily="34" charset="0"/>
              </a:rPr>
              <a:t>Kurumsal kaynak planlama sistemi, organizasyon çapındaki tüm kaynakların yönetimine olanak tanıyan bilgisayar tabanlı yönetim </a:t>
            </a:r>
            <a:r>
              <a:rPr lang="tr-TR" sz="1600" b="1" dirty="0" smtClean="0">
                <a:latin typeface="Calibri" pitchFamily="34" charset="0"/>
              </a:rPr>
              <a:t>bilişim </a:t>
            </a:r>
            <a:r>
              <a:rPr lang="tr-TR" sz="1600" b="1" dirty="0">
                <a:latin typeface="Calibri" pitchFamily="34" charset="0"/>
              </a:rPr>
              <a:t>sistemidir </a:t>
            </a:r>
            <a:r>
              <a:rPr lang="tr-TR" sz="1600" dirty="0">
                <a:latin typeface="Calibri" pitchFamily="34" charset="0"/>
              </a:rPr>
              <a:t>(</a:t>
            </a:r>
            <a:r>
              <a:rPr lang="tr-TR" sz="1600" dirty="0" err="1">
                <a:latin typeface="Calibri" pitchFamily="34" charset="0"/>
              </a:rPr>
              <a:t>McLeod</a:t>
            </a:r>
            <a:r>
              <a:rPr lang="tr-TR" sz="1600" dirty="0">
                <a:latin typeface="Calibri" pitchFamily="34" charset="0"/>
              </a:rPr>
              <a:t> </a:t>
            </a:r>
            <a:r>
              <a:rPr lang="tr-TR" sz="1600" dirty="0" smtClean="0">
                <a:latin typeface="Calibri" pitchFamily="34" charset="0"/>
              </a:rPr>
              <a:t>ve </a:t>
            </a:r>
            <a:r>
              <a:rPr lang="tr-TR" sz="1600" dirty="0" err="1" smtClean="0">
                <a:latin typeface="Calibri" pitchFamily="34" charset="0"/>
              </a:rPr>
              <a:t>Schell</a:t>
            </a:r>
            <a:r>
              <a:rPr lang="tr-TR" sz="1600" dirty="0">
                <a:latin typeface="Calibri" pitchFamily="34" charset="0"/>
              </a:rPr>
              <a:t>, 2007: 13).</a:t>
            </a:r>
          </a:p>
          <a:p>
            <a:pPr algn="just"/>
            <a:r>
              <a:rPr lang="tr-TR" sz="1600" dirty="0" smtClean="0">
                <a:latin typeface="Calibri" pitchFamily="34" charset="0"/>
              </a:rPr>
              <a:t>İşletmeler,  imalat, finans, muhasebe, satış, pazarlama,  IK vs. departmanlarındaki iş süreçlerini tek bir yazılımda birleştirmek için kurumsal kaynak planlama sistemleri( KKP) olarak bilinen kurumsal sistemleri kullanırlar.</a:t>
            </a:r>
          </a:p>
          <a:p>
            <a:pPr algn="just"/>
            <a:r>
              <a:rPr lang="tr-TR" sz="1600" dirty="0" smtClean="0">
                <a:latin typeface="Calibri" pitchFamily="34" charset="0"/>
              </a:rPr>
              <a:t>Farklı enformasyon sistemleri içinde önceden parçalanmış enformasyon, işin  çok farklı bölümleri tarafından kullanılabilen bir kapsamlı veri tabanında depolanır.</a:t>
            </a:r>
          </a:p>
          <a:p>
            <a:pPr algn="just"/>
            <a:r>
              <a:rPr lang="tr-TR" sz="1600" dirty="0" smtClean="0">
                <a:latin typeface="Calibri" pitchFamily="34" charset="0"/>
              </a:rPr>
              <a:t>Müşteri sipariş verdiğinde bu işlemden etkilenen işletmenin diğer birimlerine otomatik olarak bu talep iletilir.</a:t>
            </a:r>
          </a:p>
        </p:txBody>
      </p:sp>
      <p:sp>
        <p:nvSpPr>
          <p:cNvPr id="6" name="Slayt Numarası Yer Tutucusu 5"/>
          <p:cNvSpPr>
            <a:spLocks noGrp="1"/>
          </p:cNvSpPr>
          <p:nvPr>
            <p:ph type="sldNum" sz="quarter" idx="12"/>
          </p:nvPr>
        </p:nvSpPr>
        <p:spPr/>
        <p:txBody>
          <a:bodyPr/>
          <a:lstStyle/>
          <a:p>
            <a:fld id="{5285E7F5-1B07-41B2-A703-EA656F0A7767}" type="slidenum">
              <a:rPr lang="tr-TR" smtClean="0"/>
              <a:t>26</a:t>
            </a:fld>
            <a:endParaRPr lang="tr-TR"/>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379" r="4468"/>
          <a:stretch/>
        </p:blipFill>
        <p:spPr bwMode="auto">
          <a:xfrm>
            <a:off x="9617" y="980728"/>
            <a:ext cx="4896545"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95889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1" y="0"/>
            <a:ext cx="8172400" cy="620688"/>
          </a:xfrm>
        </p:spPr>
        <p:txBody>
          <a:bodyPr>
            <a:noAutofit/>
          </a:bodyPr>
          <a:lstStyle/>
          <a:p>
            <a:pPr algn="ctr"/>
            <a:r>
              <a:rPr lang="tr-TR" sz="2800" b="1" dirty="0">
                <a:solidFill>
                  <a:schemeClr val="tx1"/>
                </a:solidFill>
                <a:effectLst/>
                <a:latin typeface="Calibri" pitchFamily="34" charset="0"/>
              </a:rPr>
              <a:t>Kurumsal </a:t>
            </a:r>
            <a:r>
              <a:rPr lang="tr-TR" sz="2800" b="1" dirty="0" smtClean="0">
                <a:solidFill>
                  <a:schemeClr val="tx1"/>
                </a:solidFill>
                <a:effectLst/>
                <a:latin typeface="Calibri" pitchFamily="34" charset="0"/>
              </a:rPr>
              <a:t>Sistemlerin Gelişimi </a:t>
            </a:r>
            <a:endParaRPr lang="tr-TR" sz="2800" dirty="0">
              <a:solidFill>
                <a:schemeClr val="tx1"/>
              </a:solidFill>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27</a:t>
            </a:fld>
            <a:endParaRPr lang="tr-TR"/>
          </a:p>
        </p:txBody>
      </p:sp>
      <p:pic>
        <p:nvPicPr>
          <p:cNvPr id="512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l="3746" t="27604" r="5221" b="5462"/>
          <a:stretch/>
        </p:blipFill>
        <p:spPr bwMode="auto">
          <a:xfrm>
            <a:off x="323528" y="750473"/>
            <a:ext cx="3672408" cy="1955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4" y="2705911"/>
            <a:ext cx="4824536" cy="417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89559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260648"/>
            <a:ext cx="8191822" cy="648072"/>
          </a:xfrm>
        </p:spPr>
        <p:txBody>
          <a:bodyPr>
            <a:normAutofit/>
          </a:bodyPr>
          <a:lstStyle/>
          <a:p>
            <a:pPr algn="just"/>
            <a:r>
              <a:rPr lang="tr-TR" sz="3600" b="1" dirty="0" smtClean="0">
                <a:latin typeface="+mn-lt"/>
              </a:rPr>
              <a:t>SAP</a:t>
            </a:r>
            <a:r>
              <a:rPr lang="tr-TR" dirty="0" smtClean="0"/>
              <a:t> </a:t>
            </a:r>
            <a:endParaRPr lang="tr-TR" dirty="0"/>
          </a:p>
        </p:txBody>
      </p:sp>
      <p:sp>
        <p:nvSpPr>
          <p:cNvPr id="3" name="İçerik Yer Tutucusu 2"/>
          <p:cNvSpPr>
            <a:spLocks noGrp="1"/>
          </p:cNvSpPr>
          <p:nvPr>
            <p:ph idx="1"/>
          </p:nvPr>
        </p:nvSpPr>
        <p:spPr>
          <a:xfrm>
            <a:off x="251520" y="980728"/>
            <a:ext cx="8568952" cy="5740748"/>
          </a:xfrm>
        </p:spPr>
        <p:txBody>
          <a:bodyPr>
            <a:noAutofit/>
          </a:bodyPr>
          <a:lstStyle/>
          <a:p>
            <a:pPr algn="just"/>
            <a:r>
              <a:rPr lang="tr-TR" sz="1600" dirty="0"/>
              <a:t>SAP her bilenin anlattığı hali ile 1970 </a:t>
            </a:r>
            <a:r>
              <a:rPr lang="tr-TR" sz="1600" dirty="0" err="1"/>
              <a:t>li</a:t>
            </a:r>
            <a:r>
              <a:rPr lang="tr-TR" sz="1600" dirty="0"/>
              <a:t> yıllarda IBM den ayrılan 5 kişinin oluşturduğu bir alman </a:t>
            </a:r>
            <a:r>
              <a:rPr lang="tr-TR" sz="1600" dirty="0" smtClean="0"/>
              <a:t>şirketidir.</a:t>
            </a:r>
          </a:p>
          <a:p>
            <a:pPr algn="just"/>
            <a:r>
              <a:rPr lang="tr-TR" sz="1600" dirty="0" smtClean="0"/>
              <a:t>İlk olarak </a:t>
            </a:r>
            <a:r>
              <a:rPr lang="tr-TR" sz="1600" dirty="0"/>
              <a:t>şirketlerin finans bölümünün bilgisayar ortamına dökülmesi üzerine bir çalışma yapmışlar</a:t>
            </a:r>
            <a:r>
              <a:rPr lang="tr-TR" sz="1600" dirty="0" smtClean="0"/>
              <a:t>.</a:t>
            </a:r>
          </a:p>
          <a:p>
            <a:pPr algn="just"/>
            <a:r>
              <a:rPr lang="tr-TR" sz="1600" dirty="0" smtClean="0"/>
              <a:t>Daha </a:t>
            </a:r>
            <a:r>
              <a:rPr lang="tr-TR" sz="1600" dirty="0"/>
              <a:t>sonrasında </a:t>
            </a:r>
            <a:r>
              <a:rPr lang="tr-TR" sz="1600" dirty="0" smtClean="0"/>
              <a:t>muhasebe </a:t>
            </a:r>
            <a:r>
              <a:rPr lang="tr-TR" sz="1600" dirty="0"/>
              <a:t>içeren bir çözüm sunmuşlar</a:t>
            </a:r>
            <a:r>
              <a:rPr lang="tr-TR" sz="1600" dirty="0" smtClean="0"/>
              <a:t>.</a:t>
            </a:r>
          </a:p>
          <a:p>
            <a:pPr algn="just"/>
            <a:r>
              <a:rPr lang="tr-TR" sz="1600" dirty="0" smtClean="0"/>
              <a:t>Başlangıçta </a:t>
            </a:r>
            <a:r>
              <a:rPr lang="tr-TR" sz="1600" dirty="0"/>
              <a:t>yazılım üzerine daha çok müşteri merkezli çözümler üretmişler</a:t>
            </a:r>
            <a:r>
              <a:rPr lang="tr-TR" sz="1600" dirty="0" smtClean="0"/>
              <a:t>.</a:t>
            </a:r>
          </a:p>
          <a:p>
            <a:pPr algn="just"/>
            <a:r>
              <a:rPr lang="tr-TR" sz="1600" dirty="0" smtClean="0"/>
              <a:t>1973 </a:t>
            </a:r>
            <a:r>
              <a:rPr lang="tr-TR" sz="1600" dirty="0"/>
              <a:t>yılında ilk yazılımlarını (RF) tamamladılar ve bu yazılımı 40 şirket kullandı ve çalışan sayılarını 25 e çıkardılar</a:t>
            </a:r>
            <a:r>
              <a:rPr lang="tr-TR" sz="1600" dirty="0" smtClean="0"/>
              <a:t>.</a:t>
            </a:r>
          </a:p>
          <a:p>
            <a:pPr algn="just"/>
            <a:r>
              <a:rPr lang="tr-TR" sz="1600" dirty="0" smtClean="0"/>
              <a:t>1977 </a:t>
            </a:r>
            <a:r>
              <a:rPr lang="tr-TR" sz="1600" dirty="0"/>
              <a:t>yılında SAP </a:t>
            </a:r>
            <a:r>
              <a:rPr lang="tr-TR" sz="1600" dirty="0" err="1"/>
              <a:t>nın</a:t>
            </a:r>
            <a:r>
              <a:rPr lang="tr-TR" sz="1600" dirty="0"/>
              <a:t> ilk modülü olan SD </a:t>
            </a:r>
            <a:r>
              <a:rPr lang="tr-TR" sz="1600" dirty="0" err="1"/>
              <a:t>yi</a:t>
            </a:r>
            <a:r>
              <a:rPr lang="tr-TR" sz="1600" dirty="0"/>
              <a:t> aktifleştirdiler</a:t>
            </a:r>
            <a:r>
              <a:rPr lang="tr-TR" sz="1600" dirty="0" smtClean="0"/>
              <a:t>, kendi </a:t>
            </a:r>
            <a:r>
              <a:rPr lang="tr-TR" sz="1600" dirty="0"/>
              <a:t>serverları ile hizmet vermeye başladılar</a:t>
            </a:r>
            <a:r>
              <a:rPr lang="tr-TR" sz="1600" dirty="0" smtClean="0"/>
              <a:t>.</a:t>
            </a:r>
          </a:p>
          <a:p>
            <a:pPr algn="just"/>
            <a:r>
              <a:rPr lang="tr-TR" sz="1600" dirty="0" smtClean="0"/>
              <a:t>1982 </a:t>
            </a:r>
            <a:r>
              <a:rPr lang="tr-TR" sz="1600" dirty="0"/>
              <a:t>yılına kadar ilk kurumsal binası yapıldı ve bütün çalışanlar bir çatı altında toplandılar</a:t>
            </a:r>
            <a:r>
              <a:rPr lang="tr-TR" sz="1600" dirty="0" smtClean="0"/>
              <a:t>.</a:t>
            </a:r>
          </a:p>
          <a:p>
            <a:pPr algn="just"/>
            <a:r>
              <a:rPr lang="tr-TR" sz="1600" dirty="0" smtClean="0"/>
              <a:t>1985 </a:t>
            </a:r>
            <a:r>
              <a:rPr lang="tr-TR" sz="1600" dirty="0"/>
              <a:t>‘ten 1990 a kadar şirket çalışanlarının sayısı her geçen gün arttı ve şubelerinin açmaya başladılar</a:t>
            </a:r>
            <a:r>
              <a:rPr lang="tr-TR" sz="1600" dirty="0" smtClean="0"/>
              <a:t>.</a:t>
            </a:r>
          </a:p>
          <a:p>
            <a:pPr algn="just"/>
            <a:r>
              <a:rPr lang="tr-TR" sz="1600" dirty="0" smtClean="0"/>
              <a:t>CEBIT </a:t>
            </a:r>
            <a:r>
              <a:rPr lang="tr-TR" sz="1600" dirty="0"/>
              <a:t>bilişim fuarında ilk tanıtımlarını yaptılar ve beklenenden çok daha hızlı bir büyüme gerçekleşti</a:t>
            </a:r>
            <a:r>
              <a:rPr lang="tr-TR" sz="1600" dirty="0" smtClean="0"/>
              <a:t>.</a:t>
            </a:r>
          </a:p>
          <a:p>
            <a:pPr algn="just"/>
            <a:r>
              <a:rPr lang="tr-TR" sz="1600" dirty="0" smtClean="0"/>
              <a:t>1990 </a:t>
            </a:r>
            <a:r>
              <a:rPr lang="tr-TR" sz="1600" dirty="0" err="1"/>
              <a:t>lı</a:t>
            </a:r>
            <a:r>
              <a:rPr lang="tr-TR" sz="1600" dirty="0"/>
              <a:t> yıllardan sonra SAP </a:t>
            </a:r>
            <a:r>
              <a:rPr lang="tr-TR" sz="1600" dirty="0" err="1"/>
              <a:t>nin</a:t>
            </a:r>
            <a:r>
              <a:rPr lang="tr-TR" sz="1600" dirty="0"/>
              <a:t> yazılımlarını büyük şirketler kullanmaya başladı ve SAP 25.yılını kutladı</a:t>
            </a:r>
            <a:r>
              <a:rPr lang="tr-TR" sz="1600" dirty="0" smtClean="0"/>
              <a:t>.</a:t>
            </a:r>
          </a:p>
          <a:p>
            <a:pPr algn="just"/>
            <a:r>
              <a:rPr lang="tr-TR" sz="1600" dirty="0" smtClean="0"/>
              <a:t>Günümüzde </a:t>
            </a:r>
            <a:r>
              <a:rPr lang="tr-TR" sz="1600" dirty="0"/>
              <a:t>ise SAP dünya çapında bir şirket aslında bundan ziyade bir yazılım bütününün marka ismi.</a:t>
            </a:r>
            <a:endParaRPr lang="tr-TR" sz="1600"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28</a:t>
            </a:fld>
            <a:endParaRPr lang="tr-TR"/>
          </a:p>
        </p:txBody>
      </p:sp>
    </p:spTree>
    <p:extLst>
      <p:ext uri="{BB962C8B-B14F-4D97-AF65-F5344CB8AC3E}">
        <p14:creationId xmlns:p14="http://schemas.microsoft.com/office/powerpoint/2010/main" val="2805178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mn-lt"/>
              </a:rPr>
              <a:t>SAP </a:t>
            </a:r>
            <a:r>
              <a:rPr lang="tr-TR" b="1" dirty="0">
                <a:latin typeface="+mn-lt"/>
              </a:rPr>
              <a:t>Nedir</a:t>
            </a:r>
            <a:r>
              <a:rPr lang="tr-TR" b="1" dirty="0" smtClean="0">
                <a:latin typeface="+mn-lt"/>
              </a:rPr>
              <a:t>? </a:t>
            </a:r>
            <a:endParaRPr lang="tr-TR" b="1" dirty="0">
              <a:latin typeface="+mn-lt"/>
            </a:endParaRPr>
          </a:p>
        </p:txBody>
      </p:sp>
      <p:sp>
        <p:nvSpPr>
          <p:cNvPr id="3" name="İçerik Yer Tutucusu 2"/>
          <p:cNvSpPr>
            <a:spLocks noGrp="1"/>
          </p:cNvSpPr>
          <p:nvPr>
            <p:ph idx="1"/>
          </p:nvPr>
        </p:nvSpPr>
        <p:spPr>
          <a:xfrm>
            <a:off x="628650" y="1825625"/>
            <a:ext cx="7886700" cy="811287"/>
          </a:xfrm>
          <a:solidFill>
            <a:schemeClr val="bg1">
              <a:lumMod val="95000"/>
            </a:schemeClr>
          </a:solidFill>
        </p:spPr>
        <p:txBody>
          <a:bodyPr>
            <a:normAutofit/>
          </a:bodyPr>
          <a:lstStyle/>
          <a:p>
            <a:pPr marL="0" indent="0" algn="just">
              <a:buNone/>
            </a:pPr>
            <a:r>
              <a:rPr lang="tr-TR" sz="2400" b="1" dirty="0" smtClean="0"/>
              <a:t>Bir şirketin </a:t>
            </a:r>
            <a:r>
              <a:rPr lang="tr-TR" sz="2400" b="1" dirty="0"/>
              <a:t>herhangi bir bölümünün veya herhangi bir sürecinin bilgisayar ortamına </a:t>
            </a:r>
            <a:r>
              <a:rPr lang="tr-TR" sz="2400" b="1" dirty="0" smtClean="0"/>
              <a:t>aktarılmış halidir.</a:t>
            </a:r>
            <a:endParaRPr lang="tr-TR" sz="2400" b="1" dirty="0"/>
          </a:p>
          <a:p>
            <a:pPr algn="just"/>
            <a:endParaRPr lang="tr-TR" sz="2400"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29</a:t>
            </a:fld>
            <a:endParaRPr lang="tr-TR"/>
          </a:p>
        </p:txBody>
      </p:sp>
      <p:sp>
        <p:nvSpPr>
          <p:cNvPr id="7" name="Dikdörtgen 6"/>
          <p:cNvSpPr/>
          <p:nvPr/>
        </p:nvSpPr>
        <p:spPr>
          <a:xfrm>
            <a:off x="755576" y="3907216"/>
            <a:ext cx="6606480" cy="369332"/>
          </a:xfrm>
          <a:prstGeom prst="rect">
            <a:avLst/>
          </a:prstGeom>
        </p:spPr>
        <p:txBody>
          <a:bodyPr wrap="square">
            <a:spAutoFit/>
          </a:bodyPr>
          <a:lstStyle/>
          <a:p>
            <a:r>
              <a:rPr lang="tr-TR" dirty="0"/>
              <a:t>https://www.youtube.com/channel/UCk10yryiVrjRZOHabXeYl0w</a:t>
            </a:r>
          </a:p>
        </p:txBody>
      </p:sp>
      <p:sp>
        <p:nvSpPr>
          <p:cNvPr id="8" name="Metin kutusu 7"/>
          <p:cNvSpPr txBox="1"/>
          <p:nvPr/>
        </p:nvSpPr>
        <p:spPr>
          <a:xfrm>
            <a:off x="743759" y="3316199"/>
            <a:ext cx="2880320" cy="369332"/>
          </a:xfrm>
          <a:prstGeom prst="rect">
            <a:avLst/>
          </a:prstGeom>
          <a:noFill/>
        </p:spPr>
        <p:txBody>
          <a:bodyPr wrap="square" rtlCol="0">
            <a:spAutoFit/>
          </a:bodyPr>
          <a:lstStyle/>
          <a:p>
            <a:r>
              <a:rPr lang="tr-TR" b="1" dirty="0" smtClean="0"/>
              <a:t>SAP eğitimleri</a:t>
            </a:r>
            <a:endParaRPr lang="tr-TR" b="1" dirty="0"/>
          </a:p>
        </p:txBody>
      </p:sp>
      <p:pic>
        <p:nvPicPr>
          <p:cNvPr id="9" name="Resim 8"/>
          <p:cNvPicPr>
            <a:picLocks noChangeAspect="1"/>
          </p:cNvPicPr>
          <p:nvPr/>
        </p:nvPicPr>
        <p:blipFill>
          <a:blip r:embed="rId2"/>
          <a:stretch>
            <a:fillRect/>
          </a:stretch>
        </p:blipFill>
        <p:spPr>
          <a:xfrm>
            <a:off x="6256517" y="170657"/>
            <a:ext cx="2460266" cy="1230133"/>
          </a:xfrm>
          <a:prstGeom prst="rect">
            <a:avLst/>
          </a:prstGeom>
        </p:spPr>
      </p:pic>
    </p:spTree>
    <p:extLst>
      <p:ext uri="{BB962C8B-B14F-4D97-AF65-F5344CB8AC3E}">
        <p14:creationId xmlns:p14="http://schemas.microsoft.com/office/powerpoint/2010/main" val="876861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5285E7F5-1B07-41B2-A703-EA656F0A7767}" type="slidenum">
              <a:rPr lang="tr-TR" smtClean="0"/>
              <a:t>30</a:t>
            </a:fld>
            <a:endParaRPr lang="tr-TR"/>
          </a:p>
        </p:txBody>
      </p:sp>
      <p:sp>
        <p:nvSpPr>
          <p:cNvPr id="5" name="Dikdörtgen 4"/>
          <p:cNvSpPr/>
          <p:nvPr/>
        </p:nvSpPr>
        <p:spPr>
          <a:xfrm>
            <a:off x="179512" y="692696"/>
            <a:ext cx="8640960" cy="6155531"/>
          </a:xfrm>
          <a:prstGeom prst="rect">
            <a:avLst/>
          </a:prstGeom>
        </p:spPr>
        <p:txBody>
          <a:bodyPr wrap="square">
            <a:spAutoFit/>
          </a:bodyPr>
          <a:lstStyle/>
          <a:p>
            <a:pPr>
              <a:buFont typeface="Arial" panose="020B0604020202020204" pitchFamily="34" charset="0"/>
              <a:buChar char="•"/>
            </a:pPr>
            <a:r>
              <a:rPr lang="tr-TR" sz="1600" b="1" dirty="0" smtClean="0"/>
              <a:t>PP </a:t>
            </a:r>
            <a:r>
              <a:rPr lang="tr-TR" sz="1600" b="1" dirty="0"/>
              <a:t>(</a:t>
            </a:r>
            <a:r>
              <a:rPr lang="tr-TR" sz="1600" b="1" dirty="0" err="1"/>
              <a:t>Production</a:t>
            </a:r>
            <a:r>
              <a:rPr lang="tr-TR" sz="1600" b="1" dirty="0"/>
              <a:t> Planning) :</a:t>
            </a:r>
            <a:r>
              <a:rPr lang="tr-TR" sz="1600" dirty="0"/>
              <a:t> Üretim planlama modülü. Fabrikalardaki üretim programlarının  SAP sistemine uyarlamasından sorumludur. </a:t>
            </a:r>
            <a:r>
              <a:rPr lang="tr-TR" sz="1600" dirty="0" err="1"/>
              <a:t>İşçilik,malzeme,üretim</a:t>
            </a:r>
            <a:r>
              <a:rPr lang="tr-TR" sz="1600" dirty="0"/>
              <a:t> planları gibi tüm aktivitelerin</a:t>
            </a:r>
            <a:br>
              <a:rPr lang="tr-TR" sz="1600" dirty="0"/>
            </a:br>
            <a:r>
              <a:rPr lang="tr-TR" sz="1600" dirty="0"/>
              <a:t>SAP sistemine aktarılması bu modülün sorumluluğundadır</a:t>
            </a:r>
            <a:r>
              <a:rPr lang="tr-TR" sz="1600" dirty="0" smtClean="0"/>
              <a:t>.</a:t>
            </a:r>
          </a:p>
          <a:p>
            <a:pPr>
              <a:buFont typeface="Arial" panose="020B0604020202020204" pitchFamily="34" charset="0"/>
              <a:buChar char="•"/>
            </a:pPr>
            <a:r>
              <a:rPr lang="tr-TR" sz="1600" b="1" dirty="0" smtClean="0"/>
              <a:t>MM </a:t>
            </a:r>
            <a:r>
              <a:rPr lang="tr-TR" sz="1600" b="1" dirty="0"/>
              <a:t>(</a:t>
            </a:r>
            <a:r>
              <a:rPr lang="tr-TR" sz="1600" b="1" dirty="0" err="1"/>
              <a:t>Materials</a:t>
            </a:r>
            <a:r>
              <a:rPr lang="tr-TR" sz="1600" b="1" dirty="0"/>
              <a:t> Management):</a:t>
            </a:r>
            <a:r>
              <a:rPr lang="tr-TR" sz="1600" dirty="0"/>
              <a:t> Malzeme yönetim modülü. Her türlü malzeme tertip ve düzeni dahil olmak üzere satın alma gibi şirket için oldukça önemli bir görevi üstlenmektedir</a:t>
            </a:r>
            <a:r>
              <a:rPr lang="tr-TR" sz="1600" dirty="0" smtClean="0"/>
              <a:t>.</a:t>
            </a:r>
          </a:p>
          <a:p>
            <a:pPr>
              <a:buFont typeface="Arial" panose="020B0604020202020204" pitchFamily="34" charset="0"/>
              <a:buChar char="•"/>
            </a:pPr>
            <a:r>
              <a:rPr lang="tr-TR" sz="1600" b="1" dirty="0" smtClean="0"/>
              <a:t>SD </a:t>
            </a:r>
            <a:r>
              <a:rPr lang="tr-TR" sz="1600" b="1" dirty="0"/>
              <a:t>(</a:t>
            </a:r>
            <a:r>
              <a:rPr lang="tr-TR" sz="1600" b="1" dirty="0" err="1"/>
              <a:t>Sales</a:t>
            </a:r>
            <a:r>
              <a:rPr lang="tr-TR" sz="1600" b="1" dirty="0"/>
              <a:t> </a:t>
            </a:r>
            <a:r>
              <a:rPr lang="tr-TR" sz="1600" b="1" dirty="0" err="1"/>
              <a:t>and</a:t>
            </a:r>
            <a:r>
              <a:rPr lang="tr-TR" sz="1600" b="1" dirty="0"/>
              <a:t> Distribution)</a:t>
            </a:r>
            <a:r>
              <a:rPr lang="tr-TR" sz="1600" dirty="0"/>
              <a:t>: Satış ve dağıtım </a:t>
            </a:r>
            <a:r>
              <a:rPr lang="tr-TR" sz="1600" dirty="0" err="1"/>
              <a:t>modülü.Sipariş,teslimat,faturalandırma</a:t>
            </a:r>
            <a:r>
              <a:rPr lang="tr-TR" sz="1600" dirty="0"/>
              <a:t> ve ödeme almaya</a:t>
            </a:r>
            <a:br>
              <a:rPr lang="tr-TR" sz="1600" dirty="0"/>
            </a:br>
            <a:r>
              <a:rPr lang="tr-TR" sz="1600" dirty="0"/>
              <a:t>kadar tüm satış süreçlerinden </a:t>
            </a:r>
            <a:r>
              <a:rPr lang="tr-TR" sz="1600" dirty="0" err="1"/>
              <a:t>Sales&amp;Distribution</a:t>
            </a:r>
            <a:r>
              <a:rPr lang="tr-TR" sz="1600" dirty="0"/>
              <a:t>(</a:t>
            </a:r>
            <a:r>
              <a:rPr lang="tr-TR" sz="1600" dirty="0" err="1"/>
              <a:t>SatışveDağıtım</a:t>
            </a:r>
            <a:r>
              <a:rPr lang="tr-TR" sz="1600" dirty="0"/>
              <a:t>) modülü sorumludur</a:t>
            </a:r>
            <a:r>
              <a:rPr lang="tr-TR" sz="1600" dirty="0" smtClean="0"/>
              <a:t>.</a:t>
            </a:r>
          </a:p>
          <a:p>
            <a:pPr>
              <a:buFont typeface="Arial" panose="020B0604020202020204" pitchFamily="34" charset="0"/>
              <a:buChar char="•"/>
            </a:pPr>
            <a:r>
              <a:rPr lang="tr-TR" sz="1600" b="1" dirty="0" smtClean="0"/>
              <a:t>FI </a:t>
            </a:r>
            <a:r>
              <a:rPr lang="tr-TR" sz="1600" b="1" dirty="0"/>
              <a:t>(Financial Accounting)</a:t>
            </a:r>
            <a:r>
              <a:rPr lang="tr-TR" sz="1600" dirty="0"/>
              <a:t>:Finans modülü.  Mali Muhasebe tarafında verilerin entegre bir şekilde kaydı ve</a:t>
            </a:r>
            <a:br>
              <a:rPr lang="tr-TR" sz="1600" dirty="0"/>
            </a:br>
            <a:r>
              <a:rPr lang="tr-TR" sz="1600" dirty="0"/>
              <a:t>saklanmasının </a:t>
            </a:r>
            <a:r>
              <a:rPr lang="tr-TR" sz="1600" dirty="0" err="1"/>
              <a:t>yanısıra</a:t>
            </a:r>
            <a:r>
              <a:rPr lang="tr-TR" sz="1600" dirty="0"/>
              <a:t>, yönetim kademelerinin finans bilgilerini kullanarak planlama ve kontrol yapmalarına </a:t>
            </a:r>
            <a:r>
              <a:rPr lang="tr-TR" sz="1600" dirty="0" smtClean="0"/>
              <a:t>ve stratejik</a:t>
            </a:r>
            <a:r>
              <a:rPr lang="tr-TR" sz="1600" dirty="0"/>
              <a:t> kararlar almalarına olanak sağlayan modüldür</a:t>
            </a:r>
            <a:r>
              <a:rPr lang="tr-TR" sz="1600" dirty="0" smtClean="0"/>
              <a:t>.</a:t>
            </a:r>
          </a:p>
          <a:p>
            <a:pPr>
              <a:buFont typeface="Arial" panose="020B0604020202020204" pitchFamily="34" charset="0"/>
              <a:buChar char="•"/>
            </a:pPr>
            <a:r>
              <a:rPr lang="tr-TR" sz="1600" b="1" dirty="0" smtClean="0"/>
              <a:t>CO </a:t>
            </a:r>
            <a:r>
              <a:rPr lang="tr-TR" sz="1600" b="1" dirty="0"/>
              <a:t>(</a:t>
            </a:r>
            <a:r>
              <a:rPr lang="tr-TR" sz="1600" b="1" dirty="0" err="1"/>
              <a:t>Controlling</a:t>
            </a:r>
            <a:r>
              <a:rPr lang="tr-TR" sz="1600" b="1" dirty="0"/>
              <a:t>)</a:t>
            </a:r>
            <a:r>
              <a:rPr lang="tr-TR" sz="1600" dirty="0"/>
              <a:t>:Maliyet muhasebesi modülü. Şirketin karlılık analizlerinin çıkarılarak hangi alanların daha</a:t>
            </a:r>
            <a:br>
              <a:rPr lang="tr-TR" sz="1600" dirty="0"/>
            </a:br>
            <a:r>
              <a:rPr lang="tr-TR" sz="1600" dirty="0"/>
              <a:t>karlı hangi alanların ise maliyetli olduğunun tespitini sağlar</a:t>
            </a:r>
            <a:r>
              <a:rPr lang="tr-TR" sz="1600" dirty="0" smtClean="0"/>
              <a:t>.</a:t>
            </a:r>
          </a:p>
          <a:p>
            <a:pPr>
              <a:buFont typeface="Arial" panose="020B0604020202020204" pitchFamily="34" charset="0"/>
              <a:buChar char="•"/>
            </a:pPr>
            <a:r>
              <a:rPr lang="tr-TR" sz="1600" b="1" dirty="0" smtClean="0"/>
              <a:t>PS </a:t>
            </a:r>
            <a:r>
              <a:rPr lang="tr-TR" sz="1600" b="1" dirty="0"/>
              <a:t>(Project </a:t>
            </a:r>
            <a:r>
              <a:rPr lang="tr-TR" sz="1600" b="1" dirty="0" err="1"/>
              <a:t>System</a:t>
            </a:r>
            <a:r>
              <a:rPr lang="tr-TR" sz="1600" b="1" dirty="0"/>
              <a:t>)</a:t>
            </a:r>
            <a:r>
              <a:rPr lang="tr-TR" sz="1600" dirty="0"/>
              <a:t>:Proje sistem, bütçeleme, yürütme, yönetim, maliyet, satış ve satış sonrası, hizmetler de dahil olmak üzere yönetilen büyük projeleri kapsayan modüldür.</a:t>
            </a:r>
          </a:p>
          <a:p>
            <a:pPr>
              <a:buFont typeface="Arial" panose="020B0604020202020204" pitchFamily="34" charset="0"/>
              <a:buChar char="•"/>
            </a:pPr>
            <a:r>
              <a:rPr lang="tr-TR" sz="1600" b="1" dirty="0"/>
              <a:t>BC (</a:t>
            </a:r>
            <a:r>
              <a:rPr lang="tr-TR" sz="1600" b="1" dirty="0" err="1"/>
              <a:t>basis</a:t>
            </a:r>
            <a:r>
              <a:rPr lang="tr-TR" sz="1600" b="1" dirty="0"/>
              <a:t>):</a:t>
            </a:r>
            <a:r>
              <a:rPr lang="tr-TR" sz="1600" dirty="0"/>
              <a:t> SAP sisteminin kurulup düzgün </a:t>
            </a:r>
            <a:r>
              <a:rPr lang="tr-TR" sz="1600" dirty="0" err="1"/>
              <a:t>çalşıtığından</a:t>
            </a:r>
            <a:r>
              <a:rPr lang="tr-TR" sz="1600" dirty="0"/>
              <a:t> emin olan modüldür</a:t>
            </a:r>
            <a:r>
              <a:rPr lang="tr-TR" sz="1600" dirty="0" smtClean="0"/>
              <a:t>.</a:t>
            </a:r>
          </a:p>
          <a:p>
            <a:pPr>
              <a:buFont typeface="Arial" panose="020B0604020202020204" pitchFamily="34" charset="0"/>
              <a:buChar char="•"/>
            </a:pPr>
            <a:r>
              <a:rPr lang="tr-TR" sz="1600" b="1" dirty="0" smtClean="0"/>
              <a:t>HR </a:t>
            </a:r>
            <a:r>
              <a:rPr lang="tr-TR" sz="1600" b="1" dirty="0"/>
              <a:t>(Human </a:t>
            </a:r>
            <a:r>
              <a:rPr lang="tr-TR" sz="1600" b="1" dirty="0" err="1"/>
              <a:t>Resources</a:t>
            </a:r>
            <a:r>
              <a:rPr lang="tr-TR" sz="1600" b="1" dirty="0" smtClean="0"/>
              <a:t>)</a:t>
            </a:r>
            <a:r>
              <a:rPr lang="tr-TR" sz="1600" dirty="0" smtClean="0"/>
              <a:t>: İnsan </a:t>
            </a:r>
            <a:r>
              <a:rPr lang="tr-TR" sz="1600" dirty="0"/>
              <a:t>kaynakları modülü</a:t>
            </a:r>
            <a:r>
              <a:rPr lang="tr-TR" sz="1600" dirty="0" smtClean="0"/>
              <a:t>. </a:t>
            </a:r>
            <a:r>
              <a:rPr lang="tr-TR" sz="1600" dirty="0" err="1" smtClean="0"/>
              <a:t>SAP’nin</a:t>
            </a:r>
            <a:r>
              <a:rPr lang="tr-TR" sz="1600" dirty="0"/>
              <a:t> insan kaynakları alanında </a:t>
            </a:r>
            <a:r>
              <a:rPr lang="tr-TR" sz="1600" dirty="0" err="1"/>
              <a:t>işyönetimi</a:t>
            </a:r>
            <a:r>
              <a:rPr lang="tr-TR" sz="1600" dirty="0"/>
              <a:t> konusunda kullanılan modülüdür</a:t>
            </a:r>
            <a:r>
              <a:rPr lang="tr-TR" sz="1600" dirty="0" smtClean="0"/>
              <a:t>.</a:t>
            </a:r>
          </a:p>
          <a:p>
            <a:pPr>
              <a:buFont typeface="Arial" panose="020B0604020202020204" pitchFamily="34" charset="0"/>
              <a:buChar char="•"/>
            </a:pPr>
            <a:r>
              <a:rPr lang="tr-TR" sz="1600" b="1" dirty="0" smtClean="0"/>
              <a:t>PM </a:t>
            </a:r>
            <a:r>
              <a:rPr lang="tr-TR" sz="1600" b="1" dirty="0"/>
              <a:t>(</a:t>
            </a:r>
            <a:r>
              <a:rPr lang="tr-TR" sz="1600" b="1" dirty="0" err="1"/>
              <a:t>Plant</a:t>
            </a:r>
            <a:r>
              <a:rPr lang="tr-TR" sz="1600" b="1" dirty="0"/>
              <a:t> </a:t>
            </a:r>
            <a:r>
              <a:rPr lang="tr-TR" sz="1600" b="1" dirty="0" err="1"/>
              <a:t>Maintenance</a:t>
            </a:r>
            <a:r>
              <a:rPr lang="tr-TR" sz="1600" b="1" dirty="0"/>
              <a:t>):</a:t>
            </a:r>
            <a:r>
              <a:rPr lang="tr-TR" sz="1600" dirty="0"/>
              <a:t>Bakım ve onarım </a:t>
            </a:r>
            <a:r>
              <a:rPr lang="tr-TR" sz="1600" dirty="0" err="1"/>
              <a:t>modülü.Tamamlanan</a:t>
            </a:r>
            <a:r>
              <a:rPr lang="tr-TR" sz="1600" dirty="0"/>
              <a:t> yazılım bir süre için yapan şirketin </a:t>
            </a:r>
            <a:r>
              <a:rPr lang="tr-TR" sz="1600" dirty="0" err="1"/>
              <a:t>sorumluluğundadır.Gerekli</a:t>
            </a:r>
            <a:r>
              <a:rPr lang="tr-TR" sz="1600" dirty="0"/>
              <a:t> sorunlara ait bakım ve onarımla ilgilenirler</a:t>
            </a:r>
            <a:r>
              <a:rPr lang="tr-TR" sz="1600" dirty="0" smtClean="0"/>
              <a:t>.</a:t>
            </a:r>
            <a:endParaRPr lang="tr-TR" sz="1600" b="0" i="0" dirty="0">
              <a:effectLst/>
            </a:endParaRPr>
          </a:p>
        </p:txBody>
      </p:sp>
      <p:sp>
        <p:nvSpPr>
          <p:cNvPr id="6" name="Metin kutusu 5"/>
          <p:cNvSpPr txBox="1"/>
          <p:nvPr/>
        </p:nvSpPr>
        <p:spPr>
          <a:xfrm>
            <a:off x="179512" y="154"/>
            <a:ext cx="3312368" cy="523220"/>
          </a:xfrm>
          <a:prstGeom prst="rect">
            <a:avLst/>
          </a:prstGeom>
          <a:noFill/>
        </p:spPr>
        <p:txBody>
          <a:bodyPr wrap="square" rtlCol="0">
            <a:spAutoFit/>
          </a:bodyPr>
          <a:lstStyle/>
          <a:p>
            <a:r>
              <a:rPr lang="tr-TR" sz="2800" b="1" dirty="0" smtClean="0"/>
              <a:t>SAP Modülleri</a:t>
            </a:r>
            <a:endParaRPr lang="tr-TR" sz="2800" b="1" dirty="0"/>
          </a:p>
        </p:txBody>
      </p:sp>
    </p:spTree>
    <p:extLst>
      <p:ext uri="{BB962C8B-B14F-4D97-AF65-F5344CB8AC3E}">
        <p14:creationId xmlns:p14="http://schemas.microsoft.com/office/powerpoint/2010/main" val="1005475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44624"/>
            <a:ext cx="9144000" cy="576064"/>
          </a:xfrm>
        </p:spPr>
        <p:txBody>
          <a:bodyPr>
            <a:normAutofit/>
          </a:bodyPr>
          <a:lstStyle/>
          <a:p>
            <a:pPr algn="ctr"/>
            <a:r>
              <a:rPr lang="tr-TR" sz="3200" b="1" dirty="0">
                <a:solidFill>
                  <a:schemeClr val="tx1"/>
                </a:solidFill>
                <a:effectLst/>
                <a:latin typeface="Calibri" pitchFamily="34" charset="0"/>
              </a:rPr>
              <a:t>Tedarik Zinciri Yönetimi (SCM)</a:t>
            </a:r>
            <a:endParaRPr lang="tr-TR" sz="3200" dirty="0">
              <a:solidFill>
                <a:schemeClr val="tx1"/>
              </a:solidFill>
              <a:effectLst/>
              <a:latin typeface="Calibri" pitchFamily="34" charset="0"/>
            </a:endParaRPr>
          </a:p>
        </p:txBody>
      </p:sp>
      <p:sp>
        <p:nvSpPr>
          <p:cNvPr id="3" name="İçerik Yer Tutucusu 2"/>
          <p:cNvSpPr>
            <a:spLocks noGrp="1"/>
          </p:cNvSpPr>
          <p:nvPr>
            <p:ph idx="1"/>
          </p:nvPr>
        </p:nvSpPr>
        <p:spPr>
          <a:xfrm>
            <a:off x="107504" y="836713"/>
            <a:ext cx="8928992" cy="1728192"/>
          </a:xfrm>
          <a:solidFill>
            <a:schemeClr val="bg1"/>
          </a:solidFill>
        </p:spPr>
        <p:txBody>
          <a:bodyPr>
            <a:noAutofit/>
          </a:bodyPr>
          <a:lstStyle/>
          <a:p>
            <a:pPr algn="just"/>
            <a:r>
              <a:rPr lang="tr-TR" sz="1800" b="1" dirty="0">
                <a:solidFill>
                  <a:schemeClr val="tx1"/>
                </a:solidFill>
                <a:latin typeface="Calibri" pitchFamily="34" charset="0"/>
              </a:rPr>
              <a:t>Tedarik Zinciri Yönetimi (SCM) müşteriye, doğru ürünün, doğru zamanda, doğru yerde, doğru fiyata tüm tedarik zinciri için mümkün olan en düşük maliyetle ulaşmasını </a:t>
            </a:r>
            <a:r>
              <a:rPr lang="tr-TR" sz="1800" b="1" dirty="0" smtClean="0">
                <a:solidFill>
                  <a:schemeClr val="tx1"/>
                </a:solidFill>
                <a:latin typeface="Calibri" pitchFamily="34" charset="0"/>
              </a:rPr>
              <a:t>sağlamak için </a:t>
            </a:r>
            <a:r>
              <a:rPr lang="tr-TR" sz="1800" b="1" dirty="0">
                <a:solidFill>
                  <a:schemeClr val="tx1"/>
                </a:solidFill>
                <a:latin typeface="Calibri" pitchFamily="34" charset="0"/>
              </a:rPr>
              <a:t>malzeme, </a:t>
            </a:r>
            <a:r>
              <a:rPr lang="tr-TR" sz="1800" b="1" dirty="0">
                <a:latin typeface="Calibri" pitchFamily="34" charset="0"/>
              </a:rPr>
              <a:t>para </a:t>
            </a:r>
            <a:r>
              <a:rPr lang="tr-TR" sz="1800" b="1" dirty="0" smtClean="0">
                <a:latin typeface="Calibri" pitchFamily="34" charset="0"/>
              </a:rPr>
              <a:t>ve tüm süreçlerle ilgili bilginin  </a:t>
            </a:r>
            <a:r>
              <a:rPr lang="tr-TR" sz="1800" b="1" dirty="0" smtClean="0">
                <a:solidFill>
                  <a:schemeClr val="tx1"/>
                </a:solidFill>
                <a:latin typeface="Calibri" pitchFamily="34" charset="0"/>
              </a:rPr>
              <a:t>akışının planlanması, yürütülmesi, kontrol edilmesi ve yönetilmesidir. </a:t>
            </a:r>
          </a:p>
          <a:p>
            <a:pPr algn="just"/>
            <a:r>
              <a:rPr lang="tr-TR" sz="1800" dirty="0" smtClean="0">
                <a:solidFill>
                  <a:schemeClr val="tx1"/>
                </a:solidFill>
                <a:latin typeface="Calibri" pitchFamily="34" charset="0"/>
              </a:rPr>
              <a:t>Bir </a:t>
            </a:r>
            <a:r>
              <a:rPr lang="tr-TR" sz="1800" dirty="0">
                <a:solidFill>
                  <a:schemeClr val="tx1"/>
                </a:solidFill>
                <a:latin typeface="Calibri" pitchFamily="34" charset="0"/>
              </a:rPr>
              <a:t>başka deyişle </a:t>
            </a:r>
            <a:r>
              <a:rPr lang="tr-TR" sz="1800" b="1" dirty="0">
                <a:latin typeface="Calibri" pitchFamily="34" charset="0"/>
              </a:rPr>
              <a:t>SCM</a:t>
            </a:r>
            <a:r>
              <a:rPr lang="tr-TR" sz="1800" dirty="0" smtClean="0">
                <a:solidFill>
                  <a:schemeClr val="tx1"/>
                </a:solidFill>
                <a:latin typeface="Calibri" pitchFamily="34" charset="0"/>
              </a:rPr>
              <a:t>,  zincirdeki her bir elemanı ve süreci entegre eder.  </a:t>
            </a:r>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31</a:t>
            </a:fld>
            <a:endParaRPr lang="tr-TR"/>
          </a:p>
        </p:txBody>
      </p:sp>
      <p:pic>
        <p:nvPicPr>
          <p:cNvPr id="2050" name="Picture 2" descr="Tedarik Zinciri Yöneti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708920"/>
            <a:ext cx="5385098" cy="3645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1513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490066"/>
          </a:xfrm>
        </p:spPr>
        <p:txBody>
          <a:bodyPr>
            <a:noAutofit/>
          </a:bodyPr>
          <a:lstStyle/>
          <a:p>
            <a:pPr lvl="1" algn="ctr" rtl="0">
              <a:spcBef>
                <a:spcPct val="0"/>
              </a:spcBef>
            </a:pPr>
            <a:r>
              <a:rPr lang="tr-TR" sz="2800" b="1" dirty="0" smtClean="0">
                <a:solidFill>
                  <a:schemeClr val="tx1"/>
                </a:solidFill>
                <a:latin typeface="Calibri" pitchFamily="34" charset="0"/>
              </a:rPr>
              <a:t>Tedarik zinciri yönetimi sistemi</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467544" y="764704"/>
            <a:ext cx="8424936" cy="2376264"/>
          </a:xfrm>
          <a:solidFill>
            <a:schemeClr val="bg1"/>
          </a:solidFill>
        </p:spPr>
        <p:txBody>
          <a:bodyPr>
            <a:noAutofit/>
          </a:bodyPr>
          <a:lstStyle/>
          <a:p>
            <a:pPr algn="just"/>
            <a:r>
              <a:rPr lang="tr-TR" sz="1800" dirty="0" smtClean="0">
                <a:solidFill>
                  <a:schemeClr val="tx1"/>
                </a:solidFill>
                <a:latin typeface="Calibri" pitchFamily="34" charset="0"/>
              </a:rPr>
              <a:t>İşletmeler üreticileriyle ilişkilerini yönetmede yardım etmesi için Tedarik Zinciri Yönetimi (TZY) sistemlerini kullanırlar.</a:t>
            </a:r>
            <a:endParaRPr lang="tr-TR" sz="1800" dirty="0">
              <a:solidFill>
                <a:schemeClr val="tx1"/>
              </a:solidFill>
              <a:latin typeface="Calibri" pitchFamily="34" charset="0"/>
            </a:endParaRPr>
          </a:p>
          <a:p>
            <a:pPr algn="just"/>
            <a:r>
              <a:rPr lang="tr-TR" sz="1800" b="1" dirty="0" smtClean="0">
                <a:solidFill>
                  <a:schemeClr val="tx1"/>
                </a:solidFill>
                <a:latin typeface="Calibri" pitchFamily="34" charset="0"/>
              </a:rPr>
              <a:t>Bu sistemler işletmelere, satın alma işlemlerinde, dağıtıcılara ve lojistik işletmelerine kaynak sağlayabilme, üretebilme, ürün ya da hizmetleri etkili bir şekilde dağıtabilme için siparişler, üretim, stok seviyeleri, ürün ve hizmet dağıtımı hakkında enformasyon paylaşımında yardım eder.</a:t>
            </a:r>
          </a:p>
        </p:txBody>
      </p:sp>
      <p:sp>
        <p:nvSpPr>
          <p:cNvPr id="4" name="Slayt Numarası Yer Tutucusu 3"/>
          <p:cNvSpPr>
            <a:spLocks noGrp="1"/>
          </p:cNvSpPr>
          <p:nvPr>
            <p:ph type="sldNum" sz="quarter" idx="12"/>
          </p:nvPr>
        </p:nvSpPr>
        <p:spPr/>
        <p:txBody>
          <a:bodyPr/>
          <a:lstStyle/>
          <a:p>
            <a:fld id="{5285E7F5-1B07-41B2-A703-EA656F0A7767}" type="slidenum">
              <a:rPr lang="tr-TR" smtClean="0"/>
              <a:t>32</a:t>
            </a:fld>
            <a:endParaRPr lang="tr-TR"/>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2996952"/>
            <a:ext cx="7704856"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000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88640"/>
            <a:ext cx="9144000" cy="648072"/>
          </a:xfrm>
        </p:spPr>
        <p:txBody>
          <a:bodyPr>
            <a:normAutofit/>
          </a:bodyPr>
          <a:lstStyle/>
          <a:p>
            <a:pPr algn="ctr"/>
            <a:r>
              <a:rPr lang="tr-TR" sz="2800" b="1" dirty="0">
                <a:solidFill>
                  <a:schemeClr val="tx1"/>
                </a:solidFill>
                <a:effectLst/>
                <a:latin typeface="Calibri" pitchFamily="34" charset="0"/>
              </a:rPr>
              <a:t>Tedarik zinciri yönetimi sistemi</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287524" y="1220267"/>
            <a:ext cx="8568952" cy="2376264"/>
          </a:xfrm>
          <a:solidFill>
            <a:schemeClr val="bg1"/>
          </a:solidFill>
        </p:spPr>
        <p:txBody>
          <a:bodyPr>
            <a:normAutofit lnSpcReduction="10000"/>
          </a:bodyPr>
          <a:lstStyle/>
          <a:p>
            <a:pPr algn="just"/>
            <a:r>
              <a:rPr lang="tr-TR" sz="2000" b="1" dirty="0">
                <a:latin typeface="Calibri" pitchFamily="34" charset="0"/>
              </a:rPr>
              <a:t>Temel amaç en kısa zamanda ve en az maliyetle kaynaktan son kullanıcıya ürünleri doğru miktarda götürebilmektir.</a:t>
            </a:r>
          </a:p>
          <a:p>
            <a:pPr algn="just"/>
            <a:r>
              <a:rPr lang="tr-TR" sz="2000" dirty="0">
                <a:latin typeface="Calibri" pitchFamily="34" charset="0"/>
              </a:rPr>
              <a:t>TZY sistemleri ürün yapım ve taşıma maliyetlerini azaltarak ve yöneticilerin kaynak, üretim ve dağıtımın nasıl planlanıp düzenleneceği konusunda daha iyi karar almalarını sağlayarak işletme kazancını artırırlar.</a:t>
            </a:r>
          </a:p>
          <a:p>
            <a:pPr algn="just"/>
            <a:r>
              <a:rPr lang="tr-TR" sz="2000" b="1" dirty="0">
                <a:latin typeface="Calibri" pitchFamily="34" charset="0"/>
              </a:rPr>
              <a:t>TZY sistemleri, örgütler arası sistemlerden biridir. </a:t>
            </a:r>
            <a:endParaRPr lang="tr-TR" sz="2000" b="1" dirty="0" smtClean="0">
              <a:latin typeface="Calibri" pitchFamily="34" charset="0"/>
            </a:endParaRPr>
          </a:p>
          <a:p>
            <a:pPr algn="just"/>
            <a:r>
              <a:rPr lang="tr-TR" sz="2000" b="1" dirty="0" smtClean="0">
                <a:latin typeface="Calibri" pitchFamily="34" charset="0"/>
              </a:rPr>
              <a:t>Çünkü </a:t>
            </a:r>
            <a:r>
              <a:rPr lang="tr-TR" sz="2000" b="1" dirty="0">
                <a:latin typeface="Calibri" pitchFamily="34" charset="0"/>
              </a:rPr>
              <a:t>örgüt sınırını aşarak işletmeler arası enformasyon akışını otomatikleştirir</a:t>
            </a:r>
            <a:r>
              <a:rPr lang="tr-TR" sz="2000" b="1" dirty="0" smtClean="0">
                <a:latin typeface="Calibri" pitchFamily="34" charset="0"/>
              </a:rPr>
              <a:t>.</a:t>
            </a:r>
            <a:endParaRPr lang="tr-TR" sz="2000" b="1" dirty="0">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33</a:t>
            </a:fld>
            <a:endParaRPr lang="tr-TR"/>
          </a:p>
        </p:txBody>
      </p:sp>
    </p:spTree>
    <p:extLst>
      <p:ext uri="{BB962C8B-B14F-4D97-AF65-F5344CB8AC3E}">
        <p14:creationId xmlns:p14="http://schemas.microsoft.com/office/powerpoint/2010/main" val="17624503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964488" cy="764704"/>
          </a:xfrm>
        </p:spPr>
        <p:txBody>
          <a:bodyPr>
            <a:noAutofit/>
          </a:bodyPr>
          <a:lstStyle/>
          <a:p>
            <a:pPr algn="ctr"/>
            <a:r>
              <a:rPr lang="tr-TR" sz="2800" b="1" dirty="0" smtClean="0">
                <a:solidFill>
                  <a:schemeClr val="tx1"/>
                </a:solidFill>
                <a:effectLst/>
                <a:latin typeface="Calibri" pitchFamily="34" charset="0"/>
              </a:rPr>
              <a:t>Müşteri İlişkileri Yönetimi Sistemi (CRM)</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251520" y="980729"/>
            <a:ext cx="8682168" cy="2592288"/>
          </a:xfrm>
          <a:solidFill>
            <a:schemeClr val="bg1"/>
          </a:solidFill>
        </p:spPr>
        <p:txBody>
          <a:bodyPr>
            <a:normAutofit fontScale="92500" lnSpcReduction="10000"/>
          </a:bodyPr>
          <a:lstStyle/>
          <a:p>
            <a:pPr algn="just"/>
            <a:r>
              <a:rPr lang="tr-TR" sz="1800" dirty="0" smtClean="0">
                <a:solidFill>
                  <a:schemeClr val="tx1"/>
                </a:solidFill>
                <a:latin typeface="Calibri" pitchFamily="34" charset="0"/>
              </a:rPr>
              <a:t>Müşterilerle ilişkilerin yönetilmesinde kullanılır. </a:t>
            </a:r>
          </a:p>
          <a:p>
            <a:pPr algn="just"/>
            <a:r>
              <a:rPr lang="tr-TR" sz="1800" b="1" dirty="0" smtClean="0">
                <a:solidFill>
                  <a:schemeClr val="tx1"/>
                </a:solidFill>
                <a:latin typeface="Calibri" pitchFamily="34" charset="0"/>
              </a:rPr>
              <a:t>Müşteri memnuniyeti ve müşterileri işletmede tutmayı sağlamak için satış, pazarlama ve hizmet alanlarında müşterilerle ilgili iş süreçlerinin hepsinin koordinasyonu için enformasyon sağlar.</a:t>
            </a:r>
          </a:p>
          <a:p>
            <a:pPr algn="just"/>
            <a:r>
              <a:rPr lang="tr-TR" sz="1800" b="1" dirty="0" smtClean="0">
                <a:solidFill>
                  <a:srgbClr val="C00000"/>
                </a:solidFill>
                <a:latin typeface="Calibri" pitchFamily="34" charset="0"/>
              </a:rPr>
              <a:t>Bu enformasyon işletmenin en kârlı müşterileri tanımasına, müşteri elde etmesine ve müşteriyi elde tutmasına yardım eder. </a:t>
            </a:r>
          </a:p>
          <a:p>
            <a:pPr algn="just"/>
            <a:r>
              <a:rPr lang="tr-TR" sz="1800" dirty="0" smtClean="0">
                <a:solidFill>
                  <a:schemeClr val="tx1"/>
                </a:solidFill>
                <a:latin typeface="Calibri" pitchFamily="34" charset="0"/>
              </a:rPr>
              <a:t>Mevcut müşterilere en iyi şekilde hizmet sunulmasını sağlayarak satışları artırır.</a:t>
            </a:r>
          </a:p>
          <a:p>
            <a:pPr algn="just"/>
            <a:r>
              <a:rPr lang="tr-TR" sz="1800" b="1" dirty="0" smtClean="0">
                <a:solidFill>
                  <a:schemeClr val="tx1"/>
                </a:solidFill>
                <a:latin typeface="Calibri" pitchFamily="34" charset="0"/>
              </a:rPr>
              <a:t>CRM müşteriyi bazen tasarım sürecine dahil ederek yeni ürün ya da hizmet tasarımlarında müşteri görüşleri de alınmaktadır.</a:t>
            </a:r>
            <a:endParaRPr lang="tr-TR" sz="1800" b="1"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34</a:t>
            </a:fld>
            <a:endParaRPr lang="tr-TR"/>
          </a:p>
        </p:txBody>
      </p:sp>
      <p:pic>
        <p:nvPicPr>
          <p:cNvPr id="4098" name="Picture 2" descr="http://www.infoset.com.tr/images/musteri_yonetimi.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835696" y="3591024"/>
            <a:ext cx="4824536" cy="312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5884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620688"/>
          </a:xfrm>
        </p:spPr>
        <p:txBody>
          <a:bodyPr>
            <a:noAutofit/>
          </a:bodyPr>
          <a:lstStyle/>
          <a:p>
            <a:pPr algn="ctr"/>
            <a:r>
              <a:rPr lang="tr-TR" sz="3200" b="1" dirty="0" smtClean="0">
                <a:solidFill>
                  <a:schemeClr val="tx1"/>
                </a:solidFill>
                <a:effectLst/>
                <a:latin typeface="Calibri" pitchFamily="34" charset="0"/>
              </a:rPr>
              <a:t>Bilgi Yönetimi Sistemi (BYS)</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179512" y="836712"/>
            <a:ext cx="8754176" cy="2880320"/>
          </a:xfrm>
          <a:solidFill>
            <a:schemeClr val="bg1"/>
          </a:solidFill>
        </p:spPr>
        <p:txBody>
          <a:bodyPr>
            <a:normAutofit/>
          </a:bodyPr>
          <a:lstStyle/>
          <a:p>
            <a:pPr algn="just"/>
            <a:r>
              <a:rPr lang="tr-TR" sz="2000" dirty="0" smtClean="0">
                <a:solidFill>
                  <a:schemeClr val="tx1"/>
                </a:solidFill>
                <a:latin typeface="Calibri" pitchFamily="34" charset="0"/>
              </a:rPr>
              <a:t>Daha iyi bilgiye sahip olan rakiplerine göre daha iyi konumdadır.</a:t>
            </a:r>
          </a:p>
          <a:p>
            <a:pPr algn="just"/>
            <a:r>
              <a:rPr lang="tr-TR" sz="2000" dirty="0" smtClean="0">
                <a:solidFill>
                  <a:schemeClr val="tx1"/>
                </a:solidFill>
                <a:latin typeface="Calibri" pitchFamily="34" charset="0"/>
              </a:rPr>
              <a:t>BYS, bilgi ve uzmanlığı ele geçirmek ve uygulamak için örgütlere daha iyi yönetim süreçleri sağlar. </a:t>
            </a:r>
          </a:p>
          <a:p>
            <a:pPr algn="just"/>
            <a:r>
              <a:rPr lang="tr-TR" sz="2000" b="1" dirty="0" smtClean="0">
                <a:solidFill>
                  <a:schemeClr val="tx1"/>
                </a:solidFill>
                <a:latin typeface="Calibri" pitchFamily="34" charset="0"/>
              </a:rPr>
              <a:t>İşletmedeki bütün tutarlı bilgi ve tecrübeleri bir araya toplayan sistemlerdir.</a:t>
            </a:r>
          </a:p>
          <a:p>
            <a:pPr algn="just"/>
            <a:r>
              <a:rPr lang="tr-TR" sz="2000" dirty="0" smtClean="0">
                <a:solidFill>
                  <a:schemeClr val="tx1"/>
                </a:solidFill>
                <a:latin typeface="Calibri" pitchFamily="34" charset="0"/>
              </a:rPr>
              <a:t>Ayrıca işletmenin dış bilgi kaynaklarına erişimini sağlar.</a:t>
            </a:r>
          </a:p>
          <a:p>
            <a:pPr algn="just"/>
            <a:r>
              <a:rPr lang="tr-TR" sz="2000" b="1" dirty="0" err="1" smtClean="0">
                <a:latin typeface="Calibri" pitchFamily="34" charset="0"/>
              </a:rPr>
              <a:t>Entellektüel</a:t>
            </a:r>
            <a:r>
              <a:rPr lang="tr-TR" sz="2000" b="1" dirty="0" smtClean="0">
                <a:latin typeface="Calibri" pitchFamily="34" charset="0"/>
              </a:rPr>
              <a:t> sermaye</a:t>
            </a:r>
          </a:p>
          <a:p>
            <a:pPr algn="just"/>
            <a:r>
              <a:rPr lang="tr-TR" sz="2000" b="1" dirty="0" smtClean="0">
                <a:latin typeface="Calibri" pitchFamily="34" charset="0"/>
              </a:rPr>
              <a:t>Açık ve örtük bilgi </a:t>
            </a:r>
            <a:endParaRPr lang="tr-TR" sz="2000" b="1"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35</a:t>
            </a:fld>
            <a:endParaRPr lang="tr-TR"/>
          </a:p>
        </p:txBody>
      </p:sp>
      <p:sp>
        <p:nvSpPr>
          <p:cNvPr id="5" name="5-Nokta Yıldız 4"/>
          <p:cNvSpPr/>
          <p:nvPr/>
        </p:nvSpPr>
        <p:spPr>
          <a:xfrm>
            <a:off x="3275856" y="2708920"/>
            <a:ext cx="648072" cy="648072"/>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70768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332"/>
            <a:ext cx="9144000" cy="721731"/>
          </a:xfrm>
        </p:spPr>
        <p:txBody>
          <a:bodyPr>
            <a:normAutofit/>
          </a:bodyPr>
          <a:lstStyle/>
          <a:p>
            <a:pPr algn="ctr"/>
            <a:r>
              <a:rPr lang="tr-TR" sz="3200" b="1" dirty="0" smtClean="0">
                <a:solidFill>
                  <a:schemeClr val="tx1"/>
                </a:solidFill>
                <a:effectLst/>
                <a:latin typeface="Calibri" pitchFamily="34" charset="0"/>
              </a:rPr>
              <a:t>Intranet ve </a:t>
            </a:r>
            <a:r>
              <a:rPr lang="tr-TR" sz="3200" b="1" dirty="0" err="1" smtClean="0">
                <a:solidFill>
                  <a:schemeClr val="tx1"/>
                </a:solidFill>
                <a:effectLst/>
                <a:latin typeface="Calibri" pitchFamily="34" charset="0"/>
              </a:rPr>
              <a:t>Extranet</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251520" y="908721"/>
            <a:ext cx="8682168" cy="4536504"/>
          </a:xfrm>
          <a:solidFill>
            <a:schemeClr val="bg1"/>
          </a:solidFill>
        </p:spPr>
        <p:txBody>
          <a:bodyPr>
            <a:noAutofit/>
          </a:bodyPr>
          <a:lstStyle/>
          <a:p>
            <a:pPr algn="just"/>
            <a:r>
              <a:rPr lang="tr-TR" sz="2000" dirty="0" smtClean="0">
                <a:solidFill>
                  <a:schemeClr val="tx1"/>
                </a:solidFill>
                <a:latin typeface="Calibri" pitchFamily="34" charset="0"/>
              </a:rPr>
              <a:t>Kurumsal uygulamalar işletmelerin iş verisini tek bir sistemde toplamaları için pek çok fırsat sunmaktadır.</a:t>
            </a:r>
          </a:p>
          <a:p>
            <a:pPr algn="just"/>
            <a:r>
              <a:rPr lang="tr-TR" sz="2000" dirty="0" smtClean="0">
                <a:solidFill>
                  <a:schemeClr val="tx1"/>
                </a:solidFill>
                <a:latin typeface="Calibri" pitchFamily="34" charset="0"/>
              </a:rPr>
              <a:t>İntranet ve </a:t>
            </a:r>
            <a:r>
              <a:rPr lang="tr-TR" sz="2000" dirty="0" err="1" smtClean="0">
                <a:solidFill>
                  <a:schemeClr val="tx1"/>
                </a:solidFill>
                <a:latin typeface="Calibri" pitchFamily="34" charset="0"/>
              </a:rPr>
              <a:t>extranet’ler</a:t>
            </a:r>
            <a:r>
              <a:rPr lang="tr-TR" sz="2000" dirty="0" smtClean="0">
                <a:solidFill>
                  <a:schemeClr val="tx1"/>
                </a:solidFill>
                <a:latin typeface="Calibri" pitchFamily="34" charset="0"/>
              </a:rPr>
              <a:t> müşterilerle, üreticilerle ve işletme içinde enformasyon akışını hızlandırma ve bütünleştirmeyi artırmada alternatif araçlardan ikisidir.</a:t>
            </a:r>
          </a:p>
          <a:p>
            <a:pPr algn="just"/>
            <a:r>
              <a:rPr lang="tr-TR" sz="2000" b="1" dirty="0" smtClean="0">
                <a:solidFill>
                  <a:srgbClr val="FF0000"/>
                </a:solidFill>
                <a:latin typeface="Calibri" pitchFamily="34" charset="0"/>
              </a:rPr>
              <a:t>İntranet</a:t>
            </a:r>
            <a:r>
              <a:rPr lang="tr-TR" sz="2000" b="1" dirty="0" smtClean="0">
                <a:solidFill>
                  <a:schemeClr val="tx1"/>
                </a:solidFill>
                <a:latin typeface="Calibri" pitchFamily="34" charset="0"/>
              </a:rPr>
              <a:t>: Sadece çalışanlar tarafından erişilebilen işletme içi Web siteleridir.</a:t>
            </a:r>
          </a:p>
          <a:p>
            <a:pPr algn="just"/>
            <a:r>
              <a:rPr lang="tr-TR" sz="2000" b="1" dirty="0" smtClean="0">
                <a:solidFill>
                  <a:schemeClr val="tx1"/>
                </a:solidFill>
                <a:latin typeface="Calibri" pitchFamily="34" charset="0"/>
              </a:rPr>
              <a:t>İnternet ile aynı teknoloji ve teknikleri kullanmaktadır. Herkese değil sadece işletme içine açık özel erişim alanıdır.</a:t>
            </a:r>
          </a:p>
          <a:p>
            <a:pPr algn="just"/>
            <a:r>
              <a:rPr lang="tr-TR" sz="2000" b="1" dirty="0" smtClean="0">
                <a:solidFill>
                  <a:schemeClr val="tx1"/>
                </a:solidFill>
                <a:latin typeface="Calibri" pitchFamily="34" charset="0"/>
              </a:rPr>
              <a:t> </a:t>
            </a:r>
            <a:r>
              <a:rPr lang="tr-TR" sz="2000" b="1" dirty="0" err="1" smtClean="0">
                <a:solidFill>
                  <a:srgbClr val="FF0000"/>
                </a:solidFill>
                <a:latin typeface="Calibri" pitchFamily="34" charset="0"/>
              </a:rPr>
              <a:t>Extranet</a:t>
            </a:r>
            <a:r>
              <a:rPr lang="tr-TR" sz="2000" b="1" dirty="0" smtClean="0">
                <a:solidFill>
                  <a:schemeClr val="tx1"/>
                </a:solidFill>
                <a:latin typeface="Calibri" pitchFamily="34" charset="0"/>
              </a:rPr>
              <a:t>: Yetkili bayilerin ve tedarikçilerin erişebileceği işletme web siteleridir</a:t>
            </a:r>
            <a:r>
              <a:rPr lang="tr-TR" sz="2000" dirty="0" smtClean="0">
                <a:solidFill>
                  <a:schemeClr val="tx1"/>
                </a:solidFill>
                <a:latin typeface="Calibri" pitchFamily="34" charset="0"/>
              </a:rPr>
              <a:t>. </a:t>
            </a:r>
          </a:p>
          <a:p>
            <a:pPr algn="just"/>
            <a:r>
              <a:rPr lang="tr-TR" sz="2000" dirty="0" smtClean="0">
                <a:solidFill>
                  <a:schemeClr val="tx1"/>
                </a:solidFill>
                <a:latin typeface="Calibri" pitchFamily="34" charset="0"/>
              </a:rPr>
              <a:t>Genellikle işletmenin üretim sürecindeki malzeme hareketini koordine etmek için kullanılmaktadır.</a:t>
            </a:r>
          </a:p>
          <a:p>
            <a:pPr algn="just"/>
            <a:r>
              <a:rPr lang="tr-TR" sz="2000" b="1" dirty="0" smtClean="0">
                <a:solidFill>
                  <a:schemeClr val="tx1"/>
                </a:solidFill>
                <a:latin typeface="Calibri" pitchFamily="34" charset="0"/>
              </a:rPr>
              <a:t>Bunun dışındaki sistemlere örnek olarak VPN, EDI gösterilebilir.</a:t>
            </a:r>
            <a:endParaRPr lang="tr-TR" sz="2000" b="1"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36</a:t>
            </a:fld>
            <a:endParaRPr lang="tr-TR"/>
          </a:p>
        </p:txBody>
      </p:sp>
    </p:spTree>
    <p:extLst>
      <p:ext uri="{BB962C8B-B14F-4D97-AF65-F5344CB8AC3E}">
        <p14:creationId xmlns:p14="http://schemas.microsoft.com/office/powerpoint/2010/main" val="27442513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332"/>
            <a:ext cx="9144000" cy="634082"/>
          </a:xfrm>
        </p:spPr>
        <p:txBody>
          <a:bodyPr>
            <a:noAutofit/>
          </a:bodyPr>
          <a:lstStyle/>
          <a:p>
            <a:pPr algn="ctr"/>
            <a:r>
              <a:rPr lang="tr-TR" sz="3200" b="1" dirty="0" smtClean="0">
                <a:solidFill>
                  <a:schemeClr val="tx1"/>
                </a:solidFill>
                <a:effectLst/>
                <a:latin typeface="Calibri" pitchFamily="34" charset="0"/>
              </a:rPr>
              <a:t>E-İş, E-ticaret ve E-Devlet</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179512" y="1196752"/>
            <a:ext cx="8754176" cy="4248472"/>
          </a:xfrm>
          <a:solidFill>
            <a:schemeClr val="bg1"/>
          </a:solidFill>
        </p:spPr>
        <p:txBody>
          <a:bodyPr>
            <a:normAutofit/>
          </a:bodyPr>
          <a:lstStyle/>
          <a:p>
            <a:pPr algn="just"/>
            <a:r>
              <a:rPr lang="tr-TR" sz="1800" b="1" dirty="0" smtClean="0">
                <a:solidFill>
                  <a:schemeClr val="tx1"/>
                </a:solidFill>
                <a:latin typeface="Calibri" pitchFamily="34" charset="0"/>
              </a:rPr>
              <a:t>E-İş: Kurumlarda önemli iş süreçlerini gerçekleştirmek için internet ve dijital teknolojinin kullanımını betimler.</a:t>
            </a:r>
            <a:r>
              <a:rPr lang="tr-TR" sz="1800" b="1" dirty="0">
                <a:solidFill>
                  <a:schemeClr val="tx1"/>
                </a:solidFill>
                <a:latin typeface="Calibri" pitchFamily="34" charset="0"/>
              </a:rPr>
              <a:t> </a:t>
            </a:r>
            <a:endParaRPr lang="tr-TR" sz="1800" b="1" dirty="0" smtClean="0">
              <a:solidFill>
                <a:schemeClr val="tx1"/>
              </a:solidFill>
              <a:latin typeface="Calibri" pitchFamily="34" charset="0"/>
            </a:endParaRPr>
          </a:p>
          <a:p>
            <a:pPr algn="just"/>
            <a:r>
              <a:rPr lang="tr-TR" sz="1800" dirty="0" smtClean="0">
                <a:solidFill>
                  <a:schemeClr val="tx1"/>
                </a:solidFill>
                <a:latin typeface="Calibri" pitchFamily="34" charset="0"/>
              </a:rPr>
              <a:t>E-İş diğer iş ortakları ve üreticilerle koordinasyonu ve işletme içi yönetim için faaliyetleri içerir. </a:t>
            </a:r>
          </a:p>
          <a:p>
            <a:pPr algn="just"/>
            <a:r>
              <a:rPr lang="tr-TR" sz="1800" dirty="0" smtClean="0">
                <a:solidFill>
                  <a:schemeClr val="tx1"/>
                </a:solidFill>
                <a:latin typeface="Calibri" pitchFamily="34" charset="0"/>
              </a:rPr>
              <a:t>Bu faaliyetler E-ticareti de içermektedir.</a:t>
            </a:r>
          </a:p>
          <a:p>
            <a:pPr algn="just"/>
            <a:r>
              <a:rPr lang="tr-TR" sz="1800" b="1" dirty="0" smtClean="0">
                <a:solidFill>
                  <a:srgbClr val="C00000"/>
                </a:solidFill>
                <a:latin typeface="Calibri" pitchFamily="34" charset="0"/>
              </a:rPr>
              <a:t>E-ticaret</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internet üzerinden ürünlerin satışı ve alımıyla ilgilenen e-</a:t>
            </a:r>
            <a:r>
              <a:rPr lang="tr-TR" sz="1800" b="1" dirty="0" err="1" smtClean="0">
                <a:solidFill>
                  <a:srgbClr val="C00000"/>
                </a:solidFill>
                <a:latin typeface="Calibri" pitchFamily="34" charset="0"/>
              </a:rPr>
              <a:t>iş’in</a:t>
            </a:r>
            <a:r>
              <a:rPr lang="tr-TR" sz="1800" b="1" dirty="0" smtClean="0">
                <a:solidFill>
                  <a:srgbClr val="C00000"/>
                </a:solidFill>
                <a:latin typeface="Calibri" pitchFamily="34" charset="0"/>
              </a:rPr>
              <a:t> bir parçasıdır. </a:t>
            </a:r>
          </a:p>
          <a:p>
            <a:pPr algn="just"/>
            <a:r>
              <a:rPr lang="tr-TR" sz="1800" dirty="0" smtClean="0">
                <a:solidFill>
                  <a:schemeClr val="tx1"/>
                </a:solidFill>
                <a:latin typeface="Calibri" pitchFamily="34" charset="0"/>
              </a:rPr>
              <a:t>Reklam, pazarlama, müşteri desteği, güvenlik, dağıtım ve ödeme gibi pazar işlemlerini destekleyen faaliyetleri de kapsar.</a:t>
            </a:r>
          </a:p>
          <a:p>
            <a:pPr algn="just"/>
            <a:r>
              <a:rPr lang="tr-TR" sz="1800" b="1" dirty="0" smtClean="0">
                <a:solidFill>
                  <a:schemeClr val="tx1"/>
                </a:solidFill>
                <a:latin typeface="Calibri" pitchFamily="34" charset="0"/>
              </a:rPr>
              <a:t>E-Devlet; </a:t>
            </a:r>
            <a:r>
              <a:rPr lang="tr-TR" sz="1800" dirty="0" smtClean="0">
                <a:solidFill>
                  <a:schemeClr val="tx1"/>
                </a:solidFill>
                <a:latin typeface="Calibri" pitchFamily="34" charset="0"/>
              </a:rPr>
              <a:t>devlet ve kamu sektörünün vatandaşlar, işletmeler ve devletin diğer organlarıyla ilişkilerini dijital olarak sağlaması için ağ teknolojilerini ve interneti uygulaması olarak tanımlanabilir.</a:t>
            </a:r>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37</a:t>
            </a:fld>
            <a:endParaRPr lang="tr-TR"/>
          </a:p>
        </p:txBody>
      </p:sp>
    </p:spTree>
    <p:extLst>
      <p:ext uri="{BB962C8B-B14F-4D97-AF65-F5344CB8AC3E}">
        <p14:creationId xmlns:p14="http://schemas.microsoft.com/office/powerpoint/2010/main" val="38488152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576064"/>
          </a:xfrm>
        </p:spPr>
        <p:txBody>
          <a:bodyPr>
            <a:normAutofit/>
          </a:bodyPr>
          <a:lstStyle/>
          <a:p>
            <a:pPr algn="ctr"/>
            <a:r>
              <a:rPr lang="tr-TR" sz="3200" b="1" dirty="0" err="1" smtClean="0">
                <a:solidFill>
                  <a:schemeClr val="tx1"/>
                </a:solidFill>
                <a:effectLst/>
                <a:latin typeface="Calibri" pitchFamily="34" charset="0"/>
              </a:rPr>
              <a:t>Wikiler</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0" y="908720"/>
            <a:ext cx="9036496" cy="1872208"/>
          </a:xfrm>
          <a:solidFill>
            <a:schemeClr val="bg1"/>
          </a:solidFill>
        </p:spPr>
        <p:txBody>
          <a:bodyPr>
            <a:normAutofit/>
          </a:bodyPr>
          <a:lstStyle/>
          <a:p>
            <a:pPr algn="just"/>
            <a:r>
              <a:rPr lang="tr-TR" sz="1800" dirty="0" smtClean="0">
                <a:solidFill>
                  <a:schemeClr val="tx1"/>
                </a:solidFill>
                <a:latin typeface="Calibri" pitchFamily="34" charset="0"/>
              </a:rPr>
              <a:t>Web sayfası geliştirme ya da programlama teknikleriyle ilgili enformasyonlara sahip olmadan kullanıcıların metin içeriğine ve grafiklere katkıda bulunmalarını ve düzenleme yapmalarını kolaylaştıran bir çeşit web sitesidir.</a:t>
            </a:r>
          </a:p>
          <a:p>
            <a:pPr algn="just"/>
            <a:r>
              <a:rPr lang="tr-TR" sz="1800" dirty="0" smtClean="0">
                <a:solidFill>
                  <a:schemeClr val="tx1"/>
                </a:solidFill>
                <a:latin typeface="Calibri" pitchFamily="34" charset="0"/>
              </a:rPr>
              <a:t>En iyi bilinen </a:t>
            </a:r>
            <a:r>
              <a:rPr lang="tr-TR" sz="1800" dirty="0" err="1" smtClean="0">
                <a:solidFill>
                  <a:schemeClr val="tx1"/>
                </a:solidFill>
                <a:latin typeface="Calibri" pitchFamily="34" charset="0"/>
              </a:rPr>
              <a:t>wiki</a:t>
            </a:r>
            <a:r>
              <a:rPr lang="tr-TR" sz="1800" dirty="0" smtClean="0">
                <a:solidFill>
                  <a:schemeClr val="tx1"/>
                </a:solidFill>
                <a:latin typeface="Calibri" pitchFamily="34" charset="0"/>
              </a:rPr>
              <a:t> </a:t>
            </a:r>
            <a:r>
              <a:rPr lang="tr-TR" sz="1800" b="1" dirty="0" err="1" smtClean="0">
                <a:solidFill>
                  <a:schemeClr val="tx1"/>
                </a:solidFill>
                <a:latin typeface="Calibri" pitchFamily="34" charset="0"/>
              </a:rPr>
              <a:t>wikipedia’dır</a:t>
            </a:r>
            <a:r>
              <a:rPr lang="tr-TR" sz="1800" dirty="0" smtClean="0">
                <a:solidFill>
                  <a:schemeClr val="tx1"/>
                </a:solidFill>
                <a:latin typeface="Calibri" pitchFamily="34" charset="0"/>
              </a:rPr>
              <a:t>.</a:t>
            </a:r>
          </a:p>
          <a:p>
            <a:pPr algn="just"/>
            <a:r>
              <a:rPr lang="tr-TR" sz="1800" dirty="0" err="1" smtClean="0">
                <a:solidFill>
                  <a:srgbClr val="C00000"/>
                </a:solidFill>
                <a:latin typeface="Calibri" pitchFamily="34" charset="0"/>
              </a:rPr>
              <a:t>Wikiler</a:t>
            </a:r>
            <a:r>
              <a:rPr lang="tr-TR" sz="1800" dirty="0" smtClean="0">
                <a:solidFill>
                  <a:srgbClr val="C00000"/>
                </a:solidFill>
                <a:latin typeface="Calibri" pitchFamily="34" charset="0"/>
              </a:rPr>
              <a:t> işletme enformasyonunu ve anlayışını muhafaza etmek ve paylaşmak için ideal araçlardır.</a:t>
            </a:r>
          </a:p>
          <a:p>
            <a:pPr algn="just"/>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38</a:t>
            </a:fld>
            <a:endParaRPr lang="tr-TR"/>
          </a:p>
        </p:txBody>
      </p:sp>
      <p:pic>
        <p:nvPicPr>
          <p:cNvPr id="1026" name="Picture 2" descr="http://upload.wikimedia.org/wikipedia/commons/5/53/Wikipedia-logo-en-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2996952"/>
            <a:ext cx="2304256" cy="2822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6805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692697"/>
            <a:ext cx="6804248" cy="936104"/>
          </a:xfrm>
          <a:solidFill>
            <a:schemeClr val="bg1">
              <a:lumMod val="95000"/>
            </a:schemeClr>
          </a:solidFill>
        </p:spPr>
        <p:txBody>
          <a:bodyPr>
            <a:normAutofit/>
          </a:bodyPr>
          <a:lstStyle/>
          <a:p>
            <a:r>
              <a:rPr lang="tr-TR" sz="2800" b="1" dirty="0" smtClean="0">
                <a:solidFill>
                  <a:schemeClr val="tx1"/>
                </a:solidFill>
                <a:effectLst/>
                <a:latin typeface="Calibri" pitchFamily="34" charset="0"/>
              </a:rPr>
              <a:t>İşletmelerde ES ya da IT  bölümü çalışanları</a:t>
            </a:r>
            <a:endParaRPr lang="tr-TR" sz="2800" dirty="0"/>
          </a:p>
        </p:txBody>
      </p:sp>
      <p:sp>
        <p:nvSpPr>
          <p:cNvPr id="4" name="Slayt Numarası Yer Tutucusu 3"/>
          <p:cNvSpPr>
            <a:spLocks noGrp="1"/>
          </p:cNvSpPr>
          <p:nvPr>
            <p:ph type="sldNum" sz="quarter" idx="12"/>
          </p:nvPr>
        </p:nvSpPr>
        <p:spPr/>
        <p:txBody>
          <a:bodyPr/>
          <a:lstStyle/>
          <a:p>
            <a:fld id="{5285E7F5-1B07-41B2-A703-EA656F0A7767}" type="slidenum">
              <a:rPr lang="tr-TR" smtClean="0"/>
              <a:t>39</a:t>
            </a:fld>
            <a:endParaRPr lang="tr-TR"/>
          </a:p>
        </p:txBody>
      </p:sp>
    </p:spTree>
    <p:extLst>
      <p:ext uri="{BB962C8B-B14F-4D97-AF65-F5344CB8AC3E}">
        <p14:creationId xmlns:p14="http://schemas.microsoft.com/office/powerpoint/2010/main" val="1695455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332"/>
            <a:ext cx="9144000" cy="706090"/>
          </a:xfrm>
        </p:spPr>
        <p:txBody>
          <a:bodyPr>
            <a:normAutofit/>
          </a:bodyPr>
          <a:lstStyle/>
          <a:p>
            <a:pPr algn="ctr"/>
            <a:r>
              <a:rPr lang="tr-TR" sz="2800" b="1" dirty="0" smtClean="0">
                <a:solidFill>
                  <a:schemeClr val="tx1"/>
                </a:solidFill>
                <a:effectLst/>
                <a:latin typeface="Calibri" pitchFamily="34" charset="0"/>
              </a:rPr>
              <a:t>İşletmelerde ES ya da IT  bölümü çalışanları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196752"/>
            <a:ext cx="8682168" cy="2736304"/>
          </a:xfrm>
          <a:solidFill>
            <a:schemeClr val="bg1"/>
          </a:solidFill>
        </p:spPr>
        <p:txBody>
          <a:bodyPr>
            <a:normAutofit/>
          </a:bodyPr>
          <a:lstStyle/>
          <a:p>
            <a:pPr algn="just"/>
            <a:r>
              <a:rPr lang="tr-TR" sz="2000" b="1" dirty="0" smtClean="0">
                <a:solidFill>
                  <a:schemeClr val="tx1"/>
                </a:solidFill>
                <a:latin typeface="Calibri" pitchFamily="34" charset="0"/>
              </a:rPr>
              <a:t>Programcılar: </a:t>
            </a:r>
            <a:r>
              <a:rPr lang="tr-TR" sz="2000" dirty="0" smtClean="0">
                <a:solidFill>
                  <a:schemeClr val="tx1"/>
                </a:solidFill>
                <a:latin typeface="Calibri" pitchFamily="34" charset="0"/>
              </a:rPr>
              <a:t>Bilgisayar için yazılım oluşturan, yüksek seviyede eğitim almış teknik uzmanlardır.</a:t>
            </a:r>
          </a:p>
          <a:p>
            <a:pPr algn="just"/>
            <a:r>
              <a:rPr lang="tr-TR" sz="2000" b="1" dirty="0" smtClean="0">
                <a:solidFill>
                  <a:schemeClr val="tx1"/>
                </a:solidFill>
                <a:latin typeface="Calibri" pitchFamily="34" charset="0"/>
              </a:rPr>
              <a:t>Sistem Analistleri</a:t>
            </a:r>
            <a:r>
              <a:rPr lang="tr-TR" sz="2000" dirty="0" smtClean="0">
                <a:solidFill>
                  <a:schemeClr val="tx1"/>
                </a:solidFill>
                <a:latin typeface="Calibri" pitchFamily="34" charset="0"/>
              </a:rPr>
              <a:t>: </a:t>
            </a:r>
            <a:r>
              <a:rPr lang="tr-TR" sz="2000" b="1" dirty="0" smtClean="0">
                <a:solidFill>
                  <a:schemeClr val="tx1"/>
                </a:solidFill>
                <a:latin typeface="Calibri" pitchFamily="34" charset="0"/>
              </a:rPr>
              <a:t>Enformasyon sistem grupları ve işletmenin geri kalanı arasında temel irtibatı kurar. </a:t>
            </a:r>
          </a:p>
          <a:p>
            <a:pPr algn="just"/>
            <a:r>
              <a:rPr lang="tr-TR" sz="2000" dirty="0" smtClean="0">
                <a:solidFill>
                  <a:schemeClr val="tx1"/>
                </a:solidFill>
                <a:latin typeface="Calibri" pitchFamily="34" charset="0"/>
              </a:rPr>
              <a:t>Mesleki problemleri ve gereklilikleri enformasyon gerekliliklerine ve sistemlere dönüştürmek, </a:t>
            </a:r>
            <a:r>
              <a:rPr lang="tr-TR" sz="2000" dirty="0">
                <a:solidFill>
                  <a:schemeClr val="tx1"/>
                </a:solidFill>
                <a:latin typeface="Calibri" pitchFamily="34" charset="0"/>
              </a:rPr>
              <a:t>enformasyon </a:t>
            </a:r>
            <a:r>
              <a:rPr lang="tr-TR" sz="2000" dirty="0" smtClean="0">
                <a:solidFill>
                  <a:schemeClr val="tx1"/>
                </a:solidFill>
                <a:latin typeface="Calibri" pitchFamily="34" charset="0"/>
              </a:rPr>
              <a:t>sistem analistlerinin işidir.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40</a:t>
            </a:fld>
            <a:endParaRPr lang="tr-TR"/>
          </a:p>
        </p:txBody>
      </p:sp>
    </p:spTree>
    <p:extLst>
      <p:ext uri="{BB962C8B-B14F-4D97-AF65-F5344CB8AC3E}">
        <p14:creationId xmlns:p14="http://schemas.microsoft.com/office/powerpoint/2010/main" val="22205879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52089"/>
            <a:ext cx="9144000" cy="692696"/>
          </a:xfrm>
        </p:spPr>
        <p:txBody>
          <a:bodyPr>
            <a:noAutofit/>
          </a:bodyPr>
          <a:lstStyle/>
          <a:p>
            <a:pPr algn="ctr"/>
            <a:r>
              <a:rPr lang="tr-TR" sz="2800" b="1" dirty="0" smtClean="0">
                <a:solidFill>
                  <a:schemeClr val="tx1"/>
                </a:solidFill>
                <a:effectLst/>
                <a:latin typeface="Calibri" pitchFamily="34" charset="0"/>
              </a:rPr>
              <a:t>Enformasyon sistemleri üst yöneticisi (CIO)</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611560" y="1412776"/>
            <a:ext cx="8322128" cy="4835624"/>
          </a:xfrm>
          <a:solidFill>
            <a:schemeClr val="bg1"/>
          </a:solidFill>
        </p:spPr>
        <p:txBody>
          <a:bodyPr>
            <a:normAutofit/>
          </a:bodyPr>
          <a:lstStyle/>
          <a:p>
            <a:pPr algn="just"/>
            <a:r>
              <a:rPr lang="tr-TR" sz="2000" dirty="0" smtClean="0">
                <a:solidFill>
                  <a:schemeClr val="tx1"/>
                </a:solidFill>
                <a:latin typeface="Calibri" pitchFamily="34" charset="0"/>
              </a:rPr>
              <a:t>Pek çok işletmede ES bölümleri </a:t>
            </a:r>
            <a:r>
              <a:rPr lang="tr-TR" sz="2000" b="1" dirty="0" smtClean="0">
                <a:solidFill>
                  <a:schemeClr val="tx1"/>
                </a:solidFill>
                <a:latin typeface="Calibri" pitchFamily="34" charset="0"/>
              </a:rPr>
              <a:t>CIO </a:t>
            </a:r>
            <a:r>
              <a:rPr lang="tr-TR" sz="2000" dirty="0" smtClean="0">
                <a:solidFill>
                  <a:schemeClr val="tx1"/>
                </a:solidFill>
                <a:latin typeface="Calibri" pitchFamily="34" charset="0"/>
              </a:rPr>
              <a:t>tarafından yönetilmektedir.</a:t>
            </a:r>
          </a:p>
          <a:p>
            <a:pPr algn="just"/>
            <a:r>
              <a:rPr lang="tr-TR" sz="2000" b="1" dirty="0" smtClean="0">
                <a:solidFill>
                  <a:schemeClr val="tx1"/>
                </a:solidFill>
                <a:latin typeface="Calibri" pitchFamily="34" charset="0"/>
              </a:rPr>
              <a:t>CIO, </a:t>
            </a:r>
            <a:r>
              <a:rPr lang="tr-TR" sz="2000" b="1" dirty="0" err="1" smtClean="0">
                <a:solidFill>
                  <a:schemeClr val="tx1"/>
                </a:solidFill>
                <a:latin typeface="Calibri" pitchFamily="34" charset="0"/>
              </a:rPr>
              <a:t>ES’nin</a:t>
            </a:r>
            <a:r>
              <a:rPr lang="tr-TR" sz="2000" b="1" dirty="0" smtClean="0">
                <a:solidFill>
                  <a:schemeClr val="tx1"/>
                </a:solidFill>
                <a:latin typeface="Calibri" pitchFamily="34" charset="0"/>
              </a:rPr>
              <a:t> işletmedeki kullanımını denetleyen üst düzey yöneticilerdir.</a:t>
            </a:r>
          </a:p>
          <a:p>
            <a:pPr marL="365760" lvl="1" indent="-283464" algn="just">
              <a:spcBef>
                <a:spcPts val="600"/>
              </a:spcBef>
              <a:buSzPct val="80000"/>
              <a:buFont typeface="Wingdings 2"/>
              <a:buChar char=""/>
            </a:pPr>
            <a:r>
              <a:rPr lang="tr-TR" sz="2000" dirty="0" smtClean="0">
                <a:solidFill>
                  <a:schemeClr val="tx1"/>
                </a:solidFill>
                <a:latin typeface="Calibri" pitchFamily="34" charset="0"/>
              </a:rPr>
              <a:t>Günümüzde firmalar </a:t>
            </a:r>
            <a:r>
              <a:rPr lang="tr-TR" sz="2000" dirty="0">
                <a:solidFill>
                  <a:schemeClr val="tx1"/>
                </a:solidFill>
                <a:latin typeface="Calibri" pitchFamily="34" charset="0"/>
              </a:rPr>
              <a:t>CIO </a:t>
            </a:r>
            <a:r>
              <a:rPr lang="tr-TR" sz="2000" dirty="0" smtClean="0">
                <a:solidFill>
                  <a:schemeClr val="tx1"/>
                </a:solidFill>
                <a:latin typeface="Calibri" pitchFamily="34" charset="0"/>
              </a:rPr>
              <a:t>ile beraber aşağıdaki yöneticilerine </a:t>
            </a:r>
            <a:r>
              <a:rPr lang="tr-TR" sz="2000" dirty="0">
                <a:solidFill>
                  <a:schemeClr val="tx1"/>
                </a:solidFill>
                <a:latin typeface="Calibri" pitchFamily="34" charset="0"/>
              </a:rPr>
              <a:t>de sahiptir</a:t>
            </a:r>
            <a:r>
              <a:rPr lang="tr-TR" sz="2000" dirty="0" smtClean="0">
                <a:solidFill>
                  <a:schemeClr val="tx1"/>
                </a:solidFill>
                <a:latin typeface="Calibri" pitchFamily="34" charset="0"/>
              </a:rPr>
              <a:t>.</a:t>
            </a:r>
          </a:p>
          <a:p>
            <a:pPr marL="859536" lvl="1" indent="-457200" algn="just">
              <a:buFont typeface="+mj-lt"/>
              <a:buAutoNum type="arabicPeriod"/>
            </a:pPr>
            <a:r>
              <a:rPr lang="tr-TR" sz="2000" b="1" dirty="0" smtClean="0">
                <a:solidFill>
                  <a:schemeClr val="tx1"/>
                </a:solidFill>
                <a:latin typeface="Calibri" pitchFamily="34" charset="0"/>
              </a:rPr>
              <a:t>Güvenlik üst yöneticisi (CSO),</a:t>
            </a:r>
          </a:p>
          <a:p>
            <a:pPr marL="859536" lvl="1" indent="-457200" algn="just">
              <a:buFont typeface="+mj-lt"/>
              <a:buAutoNum type="arabicPeriod"/>
            </a:pPr>
            <a:r>
              <a:rPr lang="tr-TR" sz="2000" b="1" dirty="0" smtClean="0">
                <a:solidFill>
                  <a:schemeClr val="tx1"/>
                </a:solidFill>
                <a:latin typeface="Calibri" pitchFamily="34" charset="0"/>
              </a:rPr>
              <a:t>Gizlilik yönetimi </a:t>
            </a:r>
            <a:r>
              <a:rPr lang="tr-TR" sz="2000" b="1" dirty="0">
                <a:solidFill>
                  <a:schemeClr val="tx1"/>
                </a:solidFill>
                <a:latin typeface="Calibri" pitchFamily="34" charset="0"/>
              </a:rPr>
              <a:t>üst yöneticisi </a:t>
            </a:r>
            <a:r>
              <a:rPr lang="tr-TR" sz="2000" b="1" dirty="0" smtClean="0">
                <a:solidFill>
                  <a:schemeClr val="tx1"/>
                </a:solidFill>
                <a:latin typeface="Calibri" pitchFamily="34" charset="0"/>
              </a:rPr>
              <a:t>(CPO), </a:t>
            </a:r>
          </a:p>
          <a:p>
            <a:pPr marL="859536" lvl="1" indent="-457200" algn="just">
              <a:buFont typeface="+mj-lt"/>
              <a:buAutoNum type="arabicPeriod"/>
            </a:pPr>
            <a:r>
              <a:rPr lang="tr-TR" sz="2000" b="1" dirty="0" smtClean="0">
                <a:solidFill>
                  <a:schemeClr val="tx1"/>
                </a:solidFill>
                <a:latin typeface="Calibri" pitchFamily="34" charset="0"/>
              </a:rPr>
              <a:t>Bilgi yönetimi </a:t>
            </a:r>
            <a:r>
              <a:rPr lang="tr-TR" sz="2000" b="1" dirty="0">
                <a:solidFill>
                  <a:schemeClr val="tx1"/>
                </a:solidFill>
                <a:latin typeface="Calibri" pitchFamily="34" charset="0"/>
              </a:rPr>
              <a:t>üst </a:t>
            </a:r>
            <a:r>
              <a:rPr lang="tr-TR" sz="2000" b="1" dirty="0" smtClean="0">
                <a:solidFill>
                  <a:schemeClr val="tx1"/>
                </a:solidFill>
                <a:latin typeface="Calibri" pitchFamily="34" charset="0"/>
              </a:rPr>
              <a:t>yönetici (CKO)</a:t>
            </a:r>
            <a:endParaRPr lang="tr-TR" sz="2000" b="1"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41</a:t>
            </a:fld>
            <a:endParaRPr lang="tr-TR"/>
          </a:p>
        </p:txBody>
      </p:sp>
    </p:spTree>
    <p:extLst>
      <p:ext uri="{BB962C8B-B14F-4D97-AF65-F5344CB8AC3E}">
        <p14:creationId xmlns:p14="http://schemas.microsoft.com/office/powerpoint/2010/main" val="34273853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88640"/>
            <a:ext cx="9144000" cy="576064"/>
          </a:xfrm>
        </p:spPr>
        <p:txBody>
          <a:bodyPr>
            <a:normAutofit/>
          </a:bodyPr>
          <a:lstStyle/>
          <a:p>
            <a:pPr algn="ctr"/>
            <a:r>
              <a:rPr lang="tr-TR" sz="2800" b="1" dirty="0">
                <a:solidFill>
                  <a:schemeClr val="tx1"/>
                </a:solidFill>
                <a:effectLst/>
                <a:latin typeface="Calibri" pitchFamily="34" charset="0"/>
              </a:rPr>
              <a:t>Güvenlik üst yöneticisi (CSO)</a:t>
            </a:r>
          </a:p>
        </p:txBody>
      </p:sp>
      <p:sp>
        <p:nvSpPr>
          <p:cNvPr id="3" name="İçerik Yer Tutucusu 2"/>
          <p:cNvSpPr>
            <a:spLocks noGrp="1"/>
          </p:cNvSpPr>
          <p:nvPr>
            <p:ph idx="1"/>
          </p:nvPr>
        </p:nvSpPr>
        <p:spPr>
          <a:xfrm>
            <a:off x="395536" y="1124744"/>
            <a:ext cx="8218160" cy="4728592"/>
          </a:xfrm>
          <a:solidFill>
            <a:schemeClr val="bg1"/>
          </a:solidFill>
        </p:spPr>
        <p:txBody>
          <a:bodyPr>
            <a:normAutofit/>
          </a:bodyPr>
          <a:lstStyle/>
          <a:p>
            <a:pPr algn="just"/>
            <a:r>
              <a:rPr lang="tr-TR" sz="2000" b="1" dirty="0" smtClean="0">
                <a:solidFill>
                  <a:schemeClr val="tx1"/>
                </a:solidFill>
                <a:latin typeface="Calibri" pitchFamily="34" charset="0"/>
              </a:rPr>
              <a:t>İşletmenin enformasyon sistemi güvenliğinden ve işletmenin enformasyon güvenliği politikasını yürütmekten sorumludur. </a:t>
            </a:r>
          </a:p>
          <a:p>
            <a:pPr algn="just"/>
            <a:r>
              <a:rPr lang="tr-TR" sz="2000" dirty="0" smtClean="0">
                <a:solidFill>
                  <a:schemeClr val="tx1"/>
                </a:solidFill>
                <a:latin typeface="Calibri" pitchFamily="34" charset="0"/>
              </a:rPr>
              <a:t>CSO’lar kullanıcıları ve enformasyon sistem uzmanlarını güvenlik hakkında eğitmekten, yönetimin güvenlik tehditlerinin ve aksaklıklarının farkına varmasını sağlamaktan, güvenliği uygulamak için seçilen araçları ve politikaları sürdürmekten sorumludur.</a:t>
            </a:r>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42</a:t>
            </a:fld>
            <a:endParaRPr lang="tr-TR"/>
          </a:p>
        </p:txBody>
      </p:sp>
    </p:spTree>
    <p:extLst>
      <p:ext uri="{BB962C8B-B14F-4D97-AF65-F5344CB8AC3E}">
        <p14:creationId xmlns:p14="http://schemas.microsoft.com/office/powerpoint/2010/main" val="19853970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908720"/>
          </a:xfrm>
        </p:spPr>
        <p:txBody>
          <a:bodyPr>
            <a:noAutofit/>
          </a:bodyPr>
          <a:lstStyle/>
          <a:p>
            <a:pPr algn="ctr"/>
            <a:r>
              <a:rPr lang="tr-TR" sz="2800" b="1" dirty="0">
                <a:solidFill>
                  <a:schemeClr val="tx1"/>
                </a:solidFill>
                <a:effectLst/>
                <a:latin typeface="Calibri" pitchFamily="34" charset="0"/>
              </a:rPr>
              <a:t>Gizlilik yönetimi üst yöneticisi (CPO)</a:t>
            </a:r>
          </a:p>
        </p:txBody>
      </p:sp>
      <p:sp>
        <p:nvSpPr>
          <p:cNvPr id="3" name="İçerik Yer Tutucusu 2"/>
          <p:cNvSpPr>
            <a:spLocks noGrp="1"/>
          </p:cNvSpPr>
          <p:nvPr>
            <p:ph idx="1"/>
          </p:nvPr>
        </p:nvSpPr>
        <p:spPr>
          <a:xfrm>
            <a:off x="107504" y="1268760"/>
            <a:ext cx="8826184" cy="4979640"/>
          </a:xfrm>
          <a:solidFill>
            <a:schemeClr val="bg1"/>
          </a:solidFill>
        </p:spPr>
        <p:txBody>
          <a:bodyPr>
            <a:normAutofit/>
          </a:bodyPr>
          <a:lstStyle/>
          <a:p>
            <a:pPr algn="just"/>
            <a:r>
              <a:rPr lang="tr-TR" sz="2000" dirty="0" smtClean="0">
                <a:solidFill>
                  <a:schemeClr val="tx1"/>
                </a:solidFill>
                <a:latin typeface="Calibri" pitchFamily="34" charset="0"/>
              </a:rPr>
              <a:t>Enformasyon sistemlerinde kayıtlı kişisel verileri ve kurumlara ait verileri koruma ihtiyacının önem kazanması işletmeleri CPO görevini kurmaya zorlamıştır.</a:t>
            </a:r>
          </a:p>
          <a:p>
            <a:pPr algn="just"/>
            <a:r>
              <a:rPr lang="tr-TR" sz="2000" b="1" dirty="0" smtClean="0">
                <a:solidFill>
                  <a:schemeClr val="tx1"/>
                </a:solidFill>
                <a:latin typeface="Calibri" pitchFamily="34" charset="0"/>
              </a:rPr>
              <a:t>İşletmenin şuan ki veri gizlilik kurallarına uyduğunu garantilemekten sorumludur.</a:t>
            </a:r>
            <a:endParaRPr lang="tr-TR" sz="2000" b="1"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43</a:t>
            </a:fld>
            <a:endParaRPr lang="tr-TR"/>
          </a:p>
        </p:txBody>
      </p:sp>
    </p:spTree>
    <p:extLst>
      <p:ext uri="{BB962C8B-B14F-4D97-AF65-F5344CB8AC3E}">
        <p14:creationId xmlns:p14="http://schemas.microsoft.com/office/powerpoint/2010/main" val="3594291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88640"/>
            <a:ext cx="9144000" cy="778098"/>
          </a:xfrm>
        </p:spPr>
        <p:txBody>
          <a:bodyPr>
            <a:normAutofit/>
          </a:bodyPr>
          <a:lstStyle/>
          <a:p>
            <a:pPr lvl="1" algn="ctr" rtl="0">
              <a:spcBef>
                <a:spcPct val="0"/>
              </a:spcBef>
            </a:pPr>
            <a:r>
              <a:rPr lang="tr-TR" sz="2800" b="1" dirty="0" smtClean="0">
                <a:solidFill>
                  <a:schemeClr val="tx1"/>
                </a:solidFill>
                <a:latin typeface="Calibri" pitchFamily="34" charset="0"/>
              </a:rPr>
              <a:t>Bilgi yönetimi üst yönetici (CKO)</a:t>
            </a:r>
            <a:endParaRPr lang="tr-TR" sz="2400" b="1" dirty="0">
              <a:solidFill>
                <a:schemeClr val="tx1"/>
              </a:solidFill>
              <a:latin typeface="Calibri" pitchFamily="34" charset="0"/>
            </a:endParaRPr>
          </a:p>
        </p:txBody>
      </p:sp>
      <p:sp>
        <p:nvSpPr>
          <p:cNvPr id="3" name="İçerik Yer Tutucusu 2"/>
          <p:cNvSpPr>
            <a:spLocks noGrp="1"/>
          </p:cNvSpPr>
          <p:nvPr>
            <p:ph idx="1"/>
          </p:nvPr>
        </p:nvSpPr>
        <p:spPr>
          <a:xfrm>
            <a:off x="323528" y="1340768"/>
            <a:ext cx="8610160" cy="4907632"/>
          </a:xfrm>
          <a:solidFill>
            <a:schemeClr val="bg1"/>
          </a:solidFill>
        </p:spPr>
        <p:txBody>
          <a:bodyPr>
            <a:normAutofit/>
          </a:bodyPr>
          <a:lstStyle/>
          <a:p>
            <a:pPr algn="just"/>
            <a:r>
              <a:rPr lang="tr-TR" sz="2000" dirty="0" smtClean="0">
                <a:solidFill>
                  <a:schemeClr val="tx1"/>
                </a:solidFill>
                <a:latin typeface="Calibri" pitchFamily="34" charset="0"/>
              </a:rPr>
              <a:t>İşletmenin bilgi yönetimi programından sorumludur. </a:t>
            </a:r>
          </a:p>
          <a:p>
            <a:pPr algn="just"/>
            <a:r>
              <a:rPr lang="tr-TR" sz="2000" b="1" u="sng" dirty="0" smtClean="0">
                <a:solidFill>
                  <a:schemeClr val="tx1"/>
                </a:solidFill>
                <a:latin typeface="Calibri" pitchFamily="34" charset="0"/>
              </a:rPr>
              <a:t>CKO yeni bilgi kaynakları bulmak ya da var olan bilgiyi, çalışma ve yönetim süreçlerinde daha iyi kullanmak için sistemler ve programlar tasarlamaya yardımcı olmaktadır.</a:t>
            </a:r>
            <a:endParaRPr lang="tr-TR" sz="2000" b="1" u="sng"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5285E7F5-1B07-41B2-A703-EA656F0A7767}" type="slidenum">
              <a:rPr lang="tr-TR" smtClean="0"/>
              <a:t>44</a:t>
            </a:fld>
            <a:endParaRPr lang="tr-TR"/>
          </a:p>
        </p:txBody>
      </p:sp>
    </p:spTree>
    <p:extLst>
      <p:ext uri="{BB962C8B-B14F-4D97-AF65-F5344CB8AC3E}">
        <p14:creationId xmlns:p14="http://schemas.microsoft.com/office/powerpoint/2010/main" val="2726207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954</TotalTime>
  <Words>2323</Words>
  <Application>Microsoft Office PowerPoint</Application>
  <PresentationFormat>Ekran Gösterisi (4:3)</PresentationFormat>
  <Paragraphs>285</Paragraphs>
  <Slides>44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44</vt:i4>
      </vt:variant>
    </vt:vector>
  </HeadingPairs>
  <TitlesOfParts>
    <vt:vector size="49" baseType="lpstr">
      <vt:lpstr>Arial</vt:lpstr>
      <vt:lpstr>Calibri</vt:lpstr>
      <vt:lpstr>Calibri Light</vt:lpstr>
      <vt:lpstr>Wingdings 2</vt:lpstr>
      <vt:lpstr>Office Teması</vt:lpstr>
      <vt:lpstr>ENM 320  Yönetim Bilişim Sistemleri</vt:lpstr>
      <vt:lpstr>Günümüz İş Dünyasında Telekomünikasyon ve Ağ Oluşumları</vt:lpstr>
      <vt:lpstr>İş Süreçleri ve Enformasyon Sistemleri</vt:lpstr>
      <vt:lpstr>İş Süreçleri ve Enformasyon Sistemleri</vt:lpstr>
      <vt:lpstr>Enformasyon Sistemleri iş süreçlerini nasıl geliştirir?</vt:lpstr>
      <vt:lpstr>Enformasyon Sistemlerinin Çeşitleri</vt:lpstr>
      <vt:lpstr>Hiyerarşik Yapı ve ES</vt:lpstr>
      <vt:lpstr>Hareket işleme sistemleri  (Transaction processing systems-TPS)</vt:lpstr>
      <vt:lpstr>Hareket işleme sistemleri  (Transaction processing systems-TPS)</vt:lpstr>
      <vt:lpstr>Hareket işleme sistemleri (TPS)</vt:lpstr>
      <vt:lpstr>Yönetim Bilişim Sistemleri</vt:lpstr>
      <vt:lpstr>Yönetim Bilişim Sistemleri</vt:lpstr>
      <vt:lpstr>Yönetim Bilişim Sistemleri</vt:lpstr>
      <vt:lpstr>Karar Destek Sistemleri (KDS)</vt:lpstr>
      <vt:lpstr>Karar Destek Sistemleri(KDS)</vt:lpstr>
      <vt:lpstr>İş Zekâsı (Business Intelligence)</vt:lpstr>
      <vt:lpstr>İş Zekâsı (Business Intelligence)</vt:lpstr>
      <vt:lpstr>Uzman Sistemler</vt:lpstr>
      <vt:lpstr>Uzman Sistemler</vt:lpstr>
      <vt:lpstr>Üst Düzey Yönetim Destek Sistemleri (ÜYDS)</vt:lpstr>
      <vt:lpstr>Üst Düzey Yönetim Destek Sistemleri (ÜYDS)</vt:lpstr>
      <vt:lpstr>Üst düzey yönetim destek sistemleri (ÜYDS)</vt:lpstr>
      <vt:lpstr>Kurumu Bağlayan Sistemler</vt:lpstr>
      <vt:lpstr>Kurumu Bağlayan Sistemler</vt:lpstr>
      <vt:lpstr>Kurumsal Uygulamalar</vt:lpstr>
      <vt:lpstr>Kurumsal Sistemler</vt:lpstr>
      <vt:lpstr>Kurumsal Sistemlerin Gelişimi </vt:lpstr>
      <vt:lpstr>SAP </vt:lpstr>
      <vt:lpstr>SAP Nedir? </vt:lpstr>
      <vt:lpstr>PowerPoint Sunusu</vt:lpstr>
      <vt:lpstr>Tedarik Zinciri Yönetimi (SCM)</vt:lpstr>
      <vt:lpstr>Tedarik zinciri yönetimi sistemi</vt:lpstr>
      <vt:lpstr>Tedarik zinciri yönetimi sistemi</vt:lpstr>
      <vt:lpstr>Müşteri İlişkileri Yönetimi Sistemi (CRM)</vt:lpstr>
      <vt:lpstr>Bilgi Yönetimi Sistemi (BYS)</vt:lpstr>
      <vt:lpstr>Intranet ve Extranet</vt:lpstr>
      <vt:lpstr>E-İş, E-ticaret ve E-Devlet</vt:lpstr>
      <vt:lpstr>Wikiler</vt:lpstr>
      <vt:lpstr>İşletmelerde ES ya da IT  bölümü çalışanları</vt:lpstr>
      <vt:lpstr>İşletmelerde ES ya da IT  bölümü çalışanları</vt:lpstr>
      <vt:lpstr>Enformasyon sistemleri üst yöneticisi (CIO)</vt:lpstr>
      <vt:lpstr>Güvenlik üst yöneticisi (CSO)</vt:lpstr>
      <vt:lpstr>Gizlilik yönetimi üst yöneticisi (CPO)</vt:lpstr>
      <vt:lpstr>Bilgi yönetimi üst yönetici (CKO)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210</cp:revision>
  <dcterms:created xsi:type="dcterms:W3CDTF">2013-02-20T07:08:09Z</dcterms:created>
  <dcterms:modified xsi:type="dcterms:W3CDTF">2016-02-17T07:01:57Z</dcterms:modified>
</cp:coreProperties>
</file>