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3" r:id="rId1"/>
  </p:sldMasterIdLst>
  <p:sldIdLst>
    <p:sldId id="297" r:id="rId2"/>
    <p:sldId id="298" r:id="rId3"/>
    <p:sldId id="258" r:id="rId4"/>
    <p:sldId id="256" r:id="rId5"/>
    <p:sldId id="299" r:id="rId6"/>
    <p:sldId id="259" r:id="rId7"/>
    <p:sldId id="306" r:id="rId8"/>
    <p:sldId id="260" r:id="rId9"/>
    <p:sldId id="261" r:id="rId10"/>
    <p:sldId id="262" r:id="rId11"/>
    <p:sldId id="263" r:id="rId12"/>
    <p:sldId id="300" r:id="rId13"/>
    <p:sldId id="301" r:id="rId14"/>
    <p:sldId id="302" r:id="rId15"/>
    <p:sldId id="295" r:id="rId16"/>
    <p:sldId id="307" r:id="rId17"/>
    <p:sldId id="264" r:id="rId18"/>
    <p:sldId id="265" r:id="rId19"/>
    <p:sldId id="266" r:id="rId20"/>
    <p:sldId id="267" r:id="rId21"/>
    <p:sldId id="268" r:id="rId22"/>
    <p:sldId id="308" r:id="rId23"/>
    <p:sldId id="269" r:id="rId24"/>
    <p:sldId id="272" r:id="rId25"/>
    <p:sldId id="270" r:id="rId26"/>
    <p:sldId id="273" r:id="rId27"/>
    <p:sldId id="303" r:id="rId28"/>
    <p:sldId id="304" r:id="rId29"/>
    <p:sldId id="271" r:id="rId30"/>
    <p:sldId id="294" r:id="rId31"/>
    <p:sldId id="293" r:id="rId32"/>
    <p:sldId id="275" r:id="rId33"/>
    <p:sldId id="274" r:id="rId34"/>
    <p:sldId id="278" r:id="rId35"/>
    <p:sldId id="276" r:id="rId36"/>
    <p:sldId id="277" r:id="rId37"/>
    <p:sldId id="296" r:id="rId38"/>
    <p:sldId id="280" r:id="rId39"/>
    <p:sldId id="281" r:id="rId40"/>
    <p:sldId id="309" r:id="rId41"/>
    <p:sldId id="310" r:id="rId42"/>
    <p:sldId id="305" r:id="rId43"/>
    <p:sldId id="282" r:id="rId44"/>
    <p:sldId id="283" r:id="rId45"/>
    <p:sldId id="285" r:id="rId46"/>
    <p:sldId id="286" r:id="rId47"/>
    <p:sldId id="287" r:id="rId48"/>
    <p:sldId id="288" r:id="rId49"/>
    <p:sldId id="289" r:id="rId50"/>
    <p:sldId id="290" r:id="rId51"/>
    <p:sldId id="291"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90" autoAdjust="0"/>
  </p:normalViewPr>
  <p:slideViewPr>
    <p:cSldViewPr>
      <p:cViewPr varScale="1">
        <p:scale>
          <a:sx n="70" d="100"/>
          <a:sy n="70" d="100"/>
        </p:scale>
        <p:origin x="1368" y="72"/>
      </p:cViewPr>
      <p:guideLst>
        <p:guide orient="horz" pos="2160"/>
        <p:guide pos="2880"/>
      </p:guideLst>
    </p:cSldViewPr>
  </p:slideViewPr>
  <p:outlineViewPr>
    <p:cViewPr>
      <p:scale>
        <a:sx n="33" d="100"/>
        <a:sy n="33" d="100"/>
      </p:scale>
      <p:origin x="0" y="426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AC228E-583B-4B05-A68F-9A4D95AC2FE3}" type="doc">
      <dgm:prSet loTypeId="urn:microsoft.com/office/officeart/2005/8/layout/pyramid2" loCatId="pyramid" qsTypeId="urn:microsoft.com/office/officeart/2005/8/quickstyle/simple5" qsCatId="simple" csTypeId="urn:microsoft.com/office/officeart/2005/8/colors/colorful3" csCatId="colorful" phldr="1"/>
      <dgm:spPr/>
    </dgm:pt>
    <dgm:pt modelId="{CAB0439E-17A0-4DF3-8EF0-88E8891F31D0}">
      <dgm:prSet phldrT="[Metin]"/>
      <dgm:spPr/>
      <dgm:t>
        <a:bodyPr/>
        <a:lstStyle/>
        <a:p>
          <a:r>
            <a:rPr lang="tr-TR" dirty="0" err="1" smtClean="0"/>
            <a:t>Big</a:t>
          </a:r>
          <a:r>
            <a:rPr lang="tr-TR" dirty="0" smtClean="0"/>
            <a:t> </a:t>
          </a:r>
          <a:r>
            <a:rPr lang="tr-TR" dirty="0" err="1" smtClean="0"/>
            <a:t>Brother</a:t>
          </a:r>
          <a:endParaRPr lang="tr-TR" dirty="0"/>
        </a:p>
      </dgm:t>
    </dgm:pt>
    <dgm:pt modelId="{6DACCE43-034C-4BB8-850E-53BCE9013629}" type="parTrans" cxnId="{5459370D-9F3B-42F4-A005-9CCE15228FDE}">
      <dgm:prSet/>
      <dgm:spPr/>
      <dgm:t>
        <a:bodyPr/>
        <a:lstStyle/>
        <a:p>
          <a:endParaRPr lang="tr-TR"/>
        </a:p>
      </dgm:t>
    </dgm:pt>
    <dgm:pt modelId="{EE1E84C6-6E4C-4316-96BF-F15B27BE53AE}" type="sibTrans" cxnId="{5459370D-9F3B-42F4-A005-9CCE15228FDE}">
      <dgm:prSet/>
      <dgm:spPr/>
      <dgm:t>
        <a:bodyPr/>
        <a:lstStyle/>
        <a:p>
          <a:endParaRPr lang="tr-TR"/>
        </a:p>
      </dgm:t>
    </dgm:pt>
    <dgm:pt modelId="{0582C2D9-C9DB-4F47-B357-CE1620BEA747}">
      <dgm:prSet phldrT="[Metin]"/>
      <dgm:spPr/>
      <dgm:t>
        <a:bodyPr/>
        <a:lstStyle/>
        <a:p>
          <a:r>
            <a:rPr lang="tr-TR" dirty="0" smtClean="0"/>
            <a:t>İç parti</a:t>
          </a:r>
          <a:endParaRPr lang="tr-TR" dirty="0"/>
        </a:p>
      </dgm:t>
    </dgm:pt>
    <dgm:pt modelId="{D0BED1DC-AAAA-408E-88C8-7A42C33CF488}" type="parTrans" cxnId="{F8180F2D-9D79-4161-B6CD-0129E093D76C}">
      <dgm:prSet/>
      <dgm:spPr/>
      <dgm:t>
        <a:bodyPr/>
        <a:lstStyle/>
        <a:p>
          <a:endParaRPr lang="tr-TR"/>
        </a:p>
      </dgm:t>
    </dgm:pt>
    <dgm:pt modelId="{DD8D8CA7-8632-41EB-AAAE-89209888CAD3}" type="sibTrans" cxnId="{F8180F2D-9D79-4161-B6CD-0129E093D76C}">
      <dgm:prSet/>
      <dgm:spPr/>
      <dgm:t>
        <a:bodyPr/>
        <a:lstStyle/>
        <a:p>
          <a:endParaRPr lang="tr-TR"/>
        </a:p>
      </dgm:t>
    </dgm:pt>
    <dgm:pt modelId="{571FB8E5-08F4-4C4D-85BA-3682D9DA9483}">
      <dgm:prSet phldrT="[Metin]"/>
      <dgm:spPr/>
      <dgm:t>
        <a:bodyPr/>
        <a:lstStyle/>
        <a:p>
          <a:r>
            <a:rPr lang="tr-TR" dirty="0" smtClean="0"/>
            <a:t>Dış parti</a:t>
          </a:r>
          <a:endParaRPr lang="tr-TR" dirty="0"/>
        </a:p>
      </dgm:t>
    </dgm:pt>
    <dgm:pt modelId="{048077EA-40AD-47A7-BC70-A91FA45D6965}" type="parTrans" cxnId="{6002FED4-4BAE-4904-B939-82FAAE9F6A39}">
      <dgm:prSet/>
      <dgm:spPr/>
      <dgm:t>
        <a:bodyPr/>
        <a:lstStyle/>
        <a:p>
          <a:endParaRPr lang="tr-TR"/>
        </a:p>
      </dgm:t>
    </dgm:pt>
    <dgm:pt modelId="{A8E6222B-346B-4A0C-9411-A32D11A0D6DA}" type="sibTrans" cxnId="{6002FED4-4BAE-4904-B939-82FAAE9F6A39}">
      <dgm:prSet/>
      <dgm:spPr/>
      <dgm:t>
        <a:bodyPr/>
        <a:lstStyle/>
        <a:p>
          <a:endParaRPr lang="tr-TR"/>
        </a:p>
      </dgm:t>
    </dgm:pt>
    <dgm:pt modelId="{E9E2D75C-A116-4341-9732-950DA217E9CA}" type="pres">
      <dgm:prSet presAssocID="{8CAC228E-583B-4B05-A68F-9A4D95AC2FE3}" presName="compositeShape" presStyleCnt="0">
        <dgm:presLayoutVars>
          <dgm:dir/>
          <dgm:resizeHandles/>
        </dgm:presLayoutVars>
      </dgm:prSet>
      <dgm:spPr/>
    </dgm:pt>
    <dgm:pt modelId="{D2DE10F5-0D40-4D03-89E5-3ECA34BED38A}" type="pres">
      <dgm:prSet presAssocID="{8CAC228E-583B-4B05-A68F-9A4D95AC2FE3}" presName="pyramid" presStyleLbl="node1" presStyleIdx="0" presStyleCnt="1">
        <dgm:style>
          <a:lnRef idx="1">
            <a:schemeClr val="accent1"/>
          </a:lnRef>
          <a:fillRef idx="3">
            <a:schemeClr val="accent1"/>
          </a:fillRef>
          <a:effectRef idx="2">
            <a:schemeClr val="accent1"/>
          </a:effectRef>
          <a:fontRef idx="minor">
            <a:schemeClr val="lt1"/>
          </a:fontRef>
        </dgm:style>
      </dgm:prSet>
      <dgm:spPr/>
    </dgm:pt>
    <dgm:pt modelId="{9D27B8B8-E4F1-40C3-86D4-AA4C766342E3}" type="pres">
      <dgm:prSet presAssocID="{8CAC228E-583B-4B05-A68F-9A4D95AC2FE3}" presName="theList" presStyleCnt="0"/>
      <dgm:spPr/>
    </dgm:pt>
    <dgm:pt modelId="{071E7B1D-1BE7-465F-8C3B-525B22B236B7}" type="pres">
      <dgm:prSet presAssocID="{CAB0439E-17A0-4DF3-8EF0-88E8891F31D0}" presName="aNode" presStyleLbl="fgAcc1" presStyleIdx="0" presStyleCnt="3">
        <dgm:presLayoutVars>
          <dgm:bulletEnabled val="1"/>
        </dgm:presLayoutVars>
      </dgm:prSet>
      <dgm:spPr/>
      <dgm:t>
        <a:bodyPr/>
        <a:lstStyle/>
        <a:p>
          <a:endParaRPr lang="tr-TR"/>
        </a:p>
      </dgm:t>
    </dgm:pt>
    <dgm:pt modelId="{97FE907B-E634-4BAE-A984-FB1B58AF5AB7}" type="pres">
      <dgm:prSet presAssocID="{CAB0439E-17A0-4DF3-8EF0-88E8891F31D0}" presName="aSpace" presStyleCnt="0"/>
      <dgm:spPr/>
    </dgm:pt>
    <dgm:pt modelId="{767733D1-2C83-4E76-B420-108F44850DC4}" type="pres">
      <dgm:prSet presAssocID="{0582C2D9-C9DB-4F47-B357-CE1620BEA747}" presName="aNode" presStyleLbl="fgAcc1" presStyleIdx="1" presStyleCnt="3">
        <dgm:presLayoutVars>
          <dgm:bulletEnabled val="1"/>
        </dgm:presLayoutVars>
      </dgm:prSet>
      <dgm:spPr/>
      <dgm:t>
        <a:bodyPr/>
        <a:lstStyle/>
        <a:p>
          <a:endParaRPr lang="tr-TR"/>
        </a:p>
      </dgm:t>
    </dgm:pt>
    <dgm:pt modelId="{22AD7148-9825-4122-A168-FEFC918AFC34}" type="pres">
      <dgm:prSet presAssocID="{0582C2D9-C9DB-4F47-B357-CE1620BEA747}" presName="aSpace" presStyleCnt="0"/>
      <dgm:spPr/>
    </dgm:pt>
    <dgm:pt modelId="{7530E2E3-0EE4-48B4-88A8-51475B49BB5B}" type="pres">
      <dgm:prSet presAssocID="{571FB8E5-08F4-4C4D-85BA-3682D9DA9483}" presName="aNode" presStyleLbl="fgAcc1" presStyleIdx="2" presStyleCnt="3">
        <dgm:presLayoutVars>
          <dgm:bulletEnabled val="1"/>
        </dgm:presLayoutVars>
      </dgm:prSet>
      <dgm:spPr/>
      <dgm:t>
        <a:bodyPr/>
        <a:lstStyle/>
        <a:p>
          <a:endParaRPr lang="tr-TR"/>
        </a:p>
      </dgm:t>
    </dgm:pt>
    <dgm:pt modelId="{1A6A5889-1D81-4459-B091-C0EC95D4126C}" type="pres">
      <dgm:prSet presAssocID="{571FB8E5-08F4-4C4D-85BA-3682D9DA9483}" presName="aSpace" presStyleCnt="0"/>
      <dgm:spPr/>
    </dgm:pt>
  </dgm:ptLst>
  <dgm:cxnLst>
    <dgm:cxn modelId="{DBE53194-2556-467A-84AC-69166CA7250B}" type="presOf" srcId="{8CAC228E-583B-4B05-A68F-9A4D95AC2FE3}" destId="{E9E2D75C-A116-4341-9732-950DA217E9CA}" srcOrd="0" destOrd="0" presId="urn:microsoft.com/office/officeart/2005/8/layout/pyramid2"/>
    <dgm:cxn modelId="{6B4B4720-D185-40DD-B663-296C74B0BCE0}" type="presOf" srcId="{0582C2D9-C9DB-4F47-B357-CE1620BEA747}" destId="{767733D1-2C83-4E76-B420-108F44850DC4}" srcOrd="0" destOrd="0" presId="urn:microsoft.com/office/officeart/2005/8/layout/pyramid2"/>
    <dgm:cxn modelId="{6002FED4-4BAE-4904-B939-82FAAE9F6A39}" srcId="{8CAC228E-583B-4B05-A68F-9A4D95AC2FE3}" destId="{571FB8E5-08F4-4C4D-85BA-3682D9DA9483}" srcOrd="2" destOrd="0" parTransId="{048077EA-40AD-47A7-BC70-A91FA45D6965}" sibTransId="{A8E6222B-346B-4A0C-9411-A32D11A0D6DA}"/>
    <dgm:cxn modelId="{5459370D-9F3B-42F4-A005-9CCE15228FDE}" srcId="{8CAC228E-583B-4B05-A68F-9A4D95AC2FE3}" destId="{CAB0439E-17A0-4DF3-8EF0-88E8891F31D0}" srcOrd="0" destOrd="0" parTransId="{6DACCE43-034C-4BB8-850E-53BCE9013629}" sibTransId="{EE1E84C6-6E4C-4316-96BF-F15B27BE53AE}"/>
    <dgm:cxn modelId="{F8180F2D-9D79-4161-B6CD-0129E093D76C}" srcId="{8CAC228E-583B-4B05-A68F-9A4D95AC2FE3}" destId="{0582C2D9-C9DB-4F47-B357-CE1620BEA747}" srcOrd="1" destOrd="0" parTransId="{D0BED1DC-AAAA-408E-88C8-7A42C33CF488}" sibTransId="{DD8D8CA7-8632-41EB-AAAE-89209888CAD3}"/>
    <dgm:cxn modelId="{37299DA2-E3F7-4BF2-AB66-88A484D9AE3B}" type="presOf" srcId="{571FB8E5-08F4-4C4D-85BA-3682D9DA9483}" destId="{7530E2E3-0EE4-48B4-88A8-51475B49BB5B}" srcOrd="0" destOrd="0" presId="urn:microsoft.com/office/officeart/2005/8/layout/pyramid2"/>
    <dgm:cxn modelId="{90A959ED-589A-4A4A-A6D5-82051413FA70}" type="presOf" srcId="{CAB0439E-17A0-4DF3-8EF0-88E8891F31D0}" destId="{071E7B1D-1BE7-465F-8C3B-525B22B236B7}" srcOrd="0" destOrd="0" presId="urn:microsoft.com/office/officeart/2005/8/layout/pyramid2"/>
    <dgm:cxn modelId="{9A95EEE3-BA54-46F2-AA88-757FF51A0AE9}" type="presParOf" srcId="{E9E2D75C-A116-4341-9732-950DA217E9CA}" destId="{D2DE10F5-0D40-4D03-89E5-3ECA34BED38A}" srcOrd="0" destOrd="0" presId="urn:microsoft.com/office/officeart/2005/8/layout/pyramid2"/>
    <dgm:cxn modelId="{088827A6-DDBA-4B38-8068-26099ADC3629}" type="presParOf" srcId="{E9E2D75C-A116-4341-9732-950DA217E9CA}" destId="{9D27B8B8-E4F1-40C3-86D4-AA4C766342E3}" srcOrd="1" destOrd="0" presId="urn:microsoft.com/office/officeart/2005/8/layout/pyramid2"/>
    <dgm:cxn modelId="{237BE4BE-5E1C-4FCD-BA45-B82B9B77FA20}" type="presParOf" srcId="{9D27B8B8-E4F1-40C3-86D4-AA4C766342E3}" destId="{071E7B1D-1BE7-465F-8C3B-525B22B236B7}" srcOrd="0" destOrd="0" presId="urn:microsoft.com/office/officeart/2005/8/layout/pyramid2"/>
    <dgm:cxn modelId="{90D2458A-4CBB-4DC5-B7C4-519F2E65FD4E}" type="presParOf" srcId="{9D27B8B8-E4F1-40C3-86D4-AA4C766342E3}" destId="{97FE907B-E634-4BAE-A984-FB1B58AF5AB7}" srcOrd="1" destOrd="0" presId="urn:microsoft.com/office/officeart/2005/8/layout/pyramid2"/>
    <dgm:cxn modelId="{56728DE1-00AE-41AE-BD38-5425FA3F3775}" type="presParOf" srcId="{9D27B8B8-E4F1-40C3-86D4-AA4C766342E3}" destId="{767733D1-2C83-4E76-B420-108F44850DC4}" srcOrd="2" destOrd="0" presId="urn:microsoft.com/office/officeart/2005/8/layout/pyramid2"/>
    <dgm:cxn modelId="{458DAFAE-24AC-4195-848A-8F8B18BF2D0E}" type="presParOf" srcId="{9D27B8B8-E4F1-40C3-86D4-AA4C766342E3}" destId="{22AD7148-9825-4122-A168-FEFC918AFC34}" srcOrd="3" destOrd="0" presId="urn:microsoft.com/office/officeart/2005/8/layout/pyramid2"/>
    <dgm:cxn modelId="{8114CC26-30ED-4CA4-9A4C-548FE59E94B5}" type="presParOf" srcId="{9D27B8B8-E4F1-40C3-86D4-AA4C766342E3}" destId="{7530E2E3-0EE4-48B4-88A8-51475B49BB5B}" srcOrd="4" destOrd="0" presId="urn:microsoft.com/office/officeart/2005/8/layout/pyramid2"/>
    <dgm:cxn modelId="{D0255FAA-E74D-45B2-A058-BD26044CFE91}" type="presParOf" srcId="{9D27B8B8-E4F1-40C3-86D4-AA4C766342E3}" destId="{1A6A5889-1D81-4459-B091-C0EC95D4126C}" srcOrd="5" destOrd="0" presId="urn:microsoft.com/office/officeart/2005/8/layout/pyramid2"/>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E10F5-0D40-4D03-89E5-3ECA34BED38A}">
      <dsp:nvSpPr>
        <dsp:cNvPr id="0" name=""/>
        <dsp:cNvSpPr/>
      </dsp:nvSpPr>
      <dsp:spPr>
        <a:xfrm>
          <a:off x="93610" y="0"/>
          <a:ext cx="2592288" cy="2592288"/>
        </a:xfrm>
        <a:prstGeom prst="triangle">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dsp:spPr>
      <dsp:style>
        <a:lnRef idx="1">
          <a:schemeClr val="accent1"/>
        </a:lnRef>
        <a:fillRef idx="3">
          <a:schemeClr val="accent1"/>
        </a:fillRef>
        <a:effectRef idx="2">
          <a:schemeClr val="accent1"/>
        </a:effectRef>
        <a:fontRef idx="minor">
          <a:schemeClr val="lt1"/>
        </a:fontRef>
      </dsp:style>
    </dsp:sp>
    <dsp:sp modelId="{071E7B1D-1BE7-465F-8C3B-525B22B236B7}">
      <dsp:nvSpPr>
        <dsp:cNvPr id="0" name=""/>
        <dsp:cNvSpPr/>
      </dsp:nvSpPr>
      <dsp:spPr>
        <a:xfrm>
          <a:off x="1389754" y="260621"/>
          <a:ext cx="1684987" cy="613643"/>
        </a:xfrm>
        <a:prstGeom prst="round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err="1" smtClean="0"/>
            <a:t>Big</a:t>
          </a:r>
          <a:r>
            <a:rPr lang="tr-TR" sz="2400" kern="1200" dirty="0" smtClean="0"/>
            <a:t> </a:t>
          </a:r>
          <a:r>
            <a:rPr lang="tr-TR" sz="2400" kern="1200" dirty="0" err="1" smtClean="0"/>
            <a:t>Brother</a:t>
          </a:r>
          <a:endParaRPr lang="tr-TR" sz="2400" kern="1200" dirty="0"/>
        </a:p>
      </dsp:txBody>
      <dsp:txXfrm>
        <a:off x="1419710" y="290577"/>
        <a:ext cx="1625075" cy="553731"/>
      </dsp:txXfrm>
    </dsp:sp>
    <dsp:sp modelId="{767733D1-2C83-4E76-B420-108F44850DC4}">
      <dsp:nvSpPr>
        <dsp:cNvPr id="0" name=""/>
        <dsp:cNvSpPr/>
      </dsp:nvSpPr>
      <dsp:spPr>
        <a:xfrm>
          <a:off x="1389754" y="950969"/>
          <a:ext cx="1684987" cy="613643"/>
        </a:xfrm>
        <a:prstGeom prst="roundRect">
          <a:avLst/>
        </a:prstGeom>
        <a:solidFill>
          <a:schemeClr val="lt1">
            <a:alpha val="90000"/>
            <a:hueOff val="0"/>
            <a:satOff val="0"/>
            <a:lumOff val="0"/>
            <a:alphaOff val="0"/>
          </a:schemeClr>
        </a:solidFill>
        <a:ln w="6350" cap="flat" cmpd="sng" algn="ctr">
          <a:solidFill>
            <a:schemeClr val="accent3">
              <a:hueOff val="1355300"/>
              <a:satOff val="50000"/>
              <a:lumOff val="-735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İç parti</a:t>
          </a:r>
          <a:endParaRPr lang="tr-TR" sz="2400" kern="1200" dirty="0"/>
        </a:p>
      </dsp:txBody>
      <dsp:txXfrm>
        <a:off x="1419710" y="980925"/>
        <a:ext cx="1625075" cy="553731"/>
      </dsp:txXfrm>
    </dsp:sp>
    <dsp:sp modelId="{7530E2E3-0EE4-48B4-88A8-51475B49BB5B}">
      <dsp:nvSpPr>
        <dsp:cNvPr id="0" name=""/>
        <dsp:cNvSpPr/>
      </dsp:nvSpPr>
      <dsp:spPr>
        <a:xfrm>
          <a:off x="1389754" y="1641318"/>
          <a:ext cx="1684987" cy="613643"/>
        </a:xfrm>
        <a:prstGeom prst="round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Dış parti</a:t>
          </a:r>
          <a:endParaRPr lang="tr-TR" sz="2400" kern="1200" dirty="0"/>
        </a:p>
      </dsp:txBody>
      <dsp:txXfrm>
        <a:off x="1419710" y="1671274"/>
        <a:ext cx="1625075" cy="55373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6B0F3298-D637-4F78-B63D-E5EDAD538FDB}" type="datetimeFigureOut">
              <a:rPr lang="tr-TR" smtClean="0"/>
              <a:t>02.03.2016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19558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0F3298-D637-4F78-B63D-E5EDAD538FDB}" type="datetimeFigureOut">
              <a:rPr lang="tr-TR" smtClean="0"/>
              <a:t>02.03.2016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3284353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6B0F3298-D637-4F78-B63D-E5EDAD538FDB}" type="datetimeFigureOut">
              <a:rPr lang="tr-TR" smtClean="0"/>
              <a:t>02.03.2016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427223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B0F3298-D637-4F78-B63D-E5EDAD538FDB}" type="datetimeFigureOut">
              <a:rPr lang="tr-TR" smtClean="0"/>
              <a:t>02.03.2016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836071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B0F3298-D637-4F78-B63D-E5EDAD538FDB}" type="datetimeFigureOut">
              <a:rPr lang="tr-TR" smtClean="0"/>
              <a:t>02.03.2016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130327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B0F3298-D637-4F78-B63D-E5EDAD538FDB}" type="datetimeFigureOut">
              <a:rPr lang="tr-TR" smtClean="0"/>
              <a:t>02.03.2016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3413993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B0F3298-D637-4F78-B63D-E5EDAD538FDB}" type="datetimeFigureOut">
              <a:rPr lang="tr-TR" smtClean="0"/>
              <a:t>02.03.2016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2269427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B0F3298-D637-4F78-B63D-E5EDAD538FDB}" type="datetimeFigureOut">
              <a:rPr lang="tr-TR" smtClean="0"/>
              <a:t>02.03.2016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2956080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B0F3298-D637-4F78-B63D-E5EDAD538FDB}" type="datetimeFigureOut">
              <a:rPr lang="tr-TR" smtClean="0"/>
              <a:t>02.03.2016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2892925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0F3298-D637-4F78-B63D-E5EDAD538FDB}" type="datetimeFigureOut">
              <a:rPr lang="tr-TR" smtClean="0"/>
              <a:t>02.03.2016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429168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B0F3298-D637-4F78-B63D-E5EDAD538FDB}" type="datetimeFigureOut">
              <a:rPr lang="tr-TR" smtClean="0"/>
              <a:t>02.03.2016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3CA26D4-6309-4802-9AD5-678E63CDD997}" type="slidenum">
              <a:rPr lang="tr-TR" smtClean="0"/>
              <a:t>‹#›</a:t>
            </a:fld>
            <a:endParaRPr lang="tr-TR"/>
          </a:p>
        </p:txBody>
      </p:sp>
    </p:spTree>
    <p:extLst>
      <p:ext uri="{BB962C8B-B14F-4D97-AF65-F5344CB8AC3E}">
        <p14:creationId xmlns:p14="http://schemas.microsoft.com/office/powerpoint/2010/main" val="285468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B0F3298-D637-4F78-B63D-E5EDAD538FDB}" type="datetimeFigureOut">
              <a:rPr lang="tr-TR" smtClean="0"/>
              <a:t>02.03.2016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CA26D4-6309-4802-9AD5-678E63CDD997}" type="slidenum">
              <a:rPr lang="tr-TR" smtClean="0"/>
              <a:t>‹#›</a:t>
            </a:fld>
            <a:endParaRPr lang="tr-TR"/>
          </a:p>
        </p:txBody>
      </p:sp>
    </p:spTree>
    <p:extLst>
      <p:ext uri="{BB962C8B-B14F-4D97-AF65-F5344CB8AC3E}">
        <p14:creationId xmlns:p14="http://schemas.microsoft.com/office/powerpoint/2010/main" val="905403113"/>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bilgisayarkavramlari.sadievrenseker.com/2008/05/26/ozetleme-fonksiyonlari-hash-func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hyperlink" Target="http://privacy.yahoo.com/privacy/tr/pixels/details.html" TargetMode="External"/><Relationship Id="rId2" Type="http://schemas.openxmlformats.org/officeDocument/2006/relationships/hyperlink" Target="http://pclick.europe.yahoo.com/p?optout/lng=uk/" TargetMode="Externa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pclick.europe.yahoo.com/p?optout/lng=uk/"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telifhaklari.gov.tr/ana/default.asp"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151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836712"/>
            <a:ext cx="6660232" cy="1325563"/>
          </a:xfrm>
          <a:solidFill>
            <a:schemeClr val="bg1">
              <a:lumMod val="95000"/>
            </a:schemeClr>
          </a:solidFill>
        </p:spPr>
        <p:txBody>
          <a:bodyPr>
            <a:normAutofit/>
          </a:bodyPr>
          <a:lstStyle/>
          <a:p>
            <a:r>
              <a:rPr lang="tr-TR" sz="3200" b="1" dirty="0" smtClean="0">
                <a:latin typeface="Calibri" pitchFamily="34" charset="0"/>
              </a:rPr>
              <a:t>Enformasyon Sistemlerine İlişkin Etik ve Sosyal Konular</a:t>
            </a:r>
            <a:endParaRPr lang="tr-TR" sz="3200" dirty="0"/>
          </a:p>
        </p:txBody>
      </p:sp>
    </p:spTree>
    <p:extLst>
      <p:ext uri="{BB962C8B-B14F-4D97-AF65-F5344CB8AC3E}">
        <p14:creationId xmlns:p14="http://schemas.microsoft.com/office/powerpoint/2010/main" val="4184528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404664"/>
            <a:ext cx="9144000" cy="678791"/>
          </a:xfrm>
        </p:spPr>
        <p:txBody>
          <a:bodyPr>
            <a:noAutofit/>
          </a:bodyPr>
          <a:lstStyle/>
          <a:p>
            <a:pPr algn="ctr"/>
            <a:r>
              <a:rPr lang="tr-TR" sz="3200" b="1" dirty="0" smtClean="0">
                <a:solidFill>
                  <a:schemeClr val="tx1"/>
                </a:solidFill>
                <a:effectLst/>
                <a:latin typeface="Calibri" pitchFamily="34" charset="0"/>
              </a:rPr>
              <a:t>Sistemlere ilişkin etik ve sosyal konuların anlaşılması</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39552" y="1700808"/>
            <a:ext cx="8136904" cy="4680520"/>
          </a:xfrm>
        </p:spPr>
        <p:txBody>
          <a:bodyPr>
            <a:normAutofit/>
          </a:bodyPr>
          <a:lstStyle/>
          <a:p>
            <a:pPr algn="just"/>
            <a:r>
              <a:rPr lang="tr-TR" sz="2400" dirty="0" smtClean="0">
                <a:latin typeface="Calibri" pitchFamily="34" charset="0"/>
              </a:rPr>
              <a:t>Son zamanlarda yöneticilerin  </a:t>
            </a:r>
            <a:r>
              <a:rPr lang="tr-TR" sz="2400" dirty="0">
                <a:latin typeface="Calibri" pitchFamily="34" charset="0"/>
              </a:rPr>
              <a:t>etik ve iş ahlakı ile ilgili ihlalleri çeşitli endüstrilerde oldukça yaygın bir şekilde </a:t>
            </a:r>
            <a:r>
              <a:rPr lang="tr-TR" sz="2400" dirty="0" smtClean="0">
                <a:latin typeface="Calibri" pitchFamily="34" charset="0"/>
              </a:rPr>
              <a:t>görülmektedir</a:t>
            </a:r>
            <a:r>
              <a:rPr lang="tr-TR" sz="2400" dirty="0">
                <a:latin typeface="Calibri" pitchFamily="34" charset="0"/>
              </a:rPr>
              <a:t>. </a:t>
            </a:r>
            <a:endParaRPr lang="tr-TR" sz="2400" dirty="0" smtClean="0">
              <a:latin typeface="Calibri" pitchFamily="34" charset="0"/>
            </a:endParaRPr>
          </a:p>
          <a:p>
            <a:pPr algn="just"/>
            <a:r>
              <a:rPr lang="tr-TR" sz="2400" dirty="0" smtClean="0">
                <a:latin typeface="Calibri" pitchFamily="34" charset="0"/>
              </a:rPr>
              <a:t>Yasaları </a:t>
            </a:r>
            <a:r>
              <a:rPr lang="tr-TR" sz="2400" dirty="0">
                <a:latin typeface="Calibri" pitchFamily="34" charset="0"/>
              </a:rPr>
              <a:t>ihlal eden yöneticiler, suçlanmakta, hapsedilmektedir. </a:t>
            </a:r>
            <a:endParaRPr lang="tr-TR" sz="2400" dirty="0" smtClean="0">
              <a:latin typeface="Calibri" pitchFamily="34" charset="0"/>
            </a:endParaRPr>
          </a:p>
          <a:p>
            <a:pPr algn="just"/>
            <a:r>
              <a:rPr lang="tr-TR" sz="2400" dirty="0" smtClean="0">
                <a:latin typeface="Calibri" pitchFamily="34" charset="0"/>
              </a:rPr>
              <a:t>Örneğin</a:t>
            </a:r>
            <a:r>
              <a:rPr lang="tr-TR" sz="2400" dirty="0">
                <a:latin typeface="Calibri" pitchFamily="34" charset="0"/>
              </a:rPr>
              <a:t>; </a:t>
            </a:r>
            <a:r>
              <a:rPr lang="tr-TR" sz="2400" dirty="0" smtClean="0">
                <a:latin typeface="Calibri" pitchFamily="34" charset="0"/>
              </a:rPr>
              <a:t>bazı üst </a:t>
            </a:r>
            <a:r>
              <a:rPr lang="tr-TR" sz="2400" dirty="0">
                <a:latin typeface="Calibri" pitchFamily="34" charset="0"/>
              </a:rPr>
              <a:t>düzey </a:t>
            </a:r>
            <a:r>
              <a:rPr lang="tr-TR" sz="2400" dirty="0" smtClean="0">
                <a:latin typeface="Calibri" pitchFamily="34" charset="0"/>
              </a:rPr>
              <a:t>yöneticiler yanlış beyanlarda bulunmakta, spekülasyonlar yaparak  hisse değerlerini etkilemekte ya da yasal </a:t>
            </a:r>
            <a:r>
              <a:rPr lang="tr-TR" sz="2400" dirty="0">
                <a:latin typeface="Calibri" pitchFamily="34" charset="0"/>
              </a:rPr>
              <a:t>olmayan hesap hareketleri ile kazanç sağlamaktan dolayı hissedarlarını zarara uğratarak işletmenin iflasına neden olmaktadırlar</a:t>
            </a:r>
            <a:r>
              <a:rPr lang="tr-TR" sz="2400" dirty="0" smtClean="0">
                <a:latin typeface="Calibri" pitchFamily="34" charset="0"/>
              </a:rPr>
              <a:t>.</a:t>
            </a:r>
          </a:p>
          <a:p>
            <a:pPr algn="just"/>
            <a:r>
              <a:rPr lang="tr-TR" sz="2400" b="1" dirty="0" smtClean="0">
                <a:latin typeface="Calibri" pitchFamily="34" charset="0"/>
              </a:rPr>
              <a:t>Enformasyon sistemleri bu tür etik olmayan faaliyetlerde bir araç olarak kullanılmaktadır.</a:t>
            </a:r>
          </a:p>
          <a:p>
            <a:pPr algn="just"/>
            <a:endParaRPr lang="tr-TR" sz="2400" dirty="0" smtClean="0">
              <a:latin typeface="Calibri" pitchFamily="34" charset="0"/>
            </a:endParaRPr>
          </a:p>
          <a:p>
            <a:pPr algn="just"/>
            <a:endParaRPr lang="tr-TR" sz="2400" dirty="0">
              <a:latin typeface="Calibri" pitchFamily="34" charset="0"/>
            </a:endParaRPr>
          </a:p>
          <a:p>
            <a:pPr algn="just"/>
            <a:endParaRPr lang="tr-TR" sz="2400" dirty="0">
              <a:latin typeface="Calibri" pitchFamily="34" charset="0"/>
            </a:endParaRPr>
          </a:p>
        </p:txBody>
      </p:sp>
    </p:spTree>
    <p:extLst>
      <p:ext uri="{BB962C8B-B14F-4D97-AF65-F5344CB8AC3E}">
        <p14:creationId xmlns:p14="http://schemas.microsoft.com/office/powerpoint/2010/main" val="148096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0"/>
            <a:ext cx="9144000" cy="980728"/>
          </a:xfrm>
          <a:solidFill>
            <a:schemeClr val="bg1"/>
          </a:solidFill>
        </p:spPr>
        <p:txBody>
          <a:bodyPr>
            <a:normAutofit/>
          </a:bodyPr>
          <a:lstStyle/>
          <a:p>
            <a:pPr algn="ctr"/>
            <a:r>
              <a:rPr lang="tr-TR" sz="2800" b="1" dirty="0" smtClean="0">
                <a:solidFill>
                  <a:schemeClr val="tx1"/>
                </a:solidFill>
                <a:effectLst/>
                <a:latin typeface="Calibri" pitchFamily="34" charset="0"/>
              </a:rPr>
              <a:t>Üst düzey yöneticiler tarafından verilen başarısız etik kararlara ilişkin güncel örnekler</a:t>
            </a:r>
            <a:endParaRPr lang="tr-TR" sz="2800" b="1" dirty="0">
              <a:solidFill>
                <a:schemeClr val="tx1"/>
              </a:solidFill>
              <a:effectLst/>
              <a:latin typeface="Calibri" pitchFamily="34" charset="0"/>
            </a:endParaRPr>
          </a:p>
        </p:txBody>
      </p:sp>
      <p:sp>
        <p:nvSpPr>
          <p:cNvPr id="3" name="Alt Başlık 2"/>
          <p:cNvSpPr>
            <a:spLocks noGrp="1"/>
          </p:cNvSpPr>
          <p:nvPr>
            <p:ph type="subTitle" idx="1"/>
          </p:nvPr>
        </p:nvSpPr>
        <p:spPr>
          <a:xfrm>
            <a:off x="1259632" y="2852936"/>
            <a:ext cx="7406640" cy="662023"/>
          </a:xfrm>
        </p:spPr>
        <p:txBody>
          <a:bodyPr>
            <a:normAutofit/>
          </a:bodyPr>
          <a:lstStyle/>
          <a:p>
            <a:pPr algn="ctr"/>
            <a:r>
              <a:rPr lang="tr-TR" sz="3600" dirty="0" smtClean="0">
                <a:effectLst>
                  <a:outerShdw blurRad="38100" dist="38100" dir="2700000" algn="tl">
                    <a:srgbClr val="000000">
                      <a:alpha val="43137"/>
                    </a:srgbClr>
                  </a:outerShdw>
                </a:effectLst>
                <a:latin typeface="Calibri" pitchFamily="34" charset="0"/>
              </a:rPr>
              <a:t>Tablo 4 -1</a:t>
            </a:r>
            <a:endParaRPr lang="tr-TR" sz="3600" dirty="0">
              <a:effectLst>
                <a:outerShdw blurRad="38100" dist="38100" dir="2700000" algn="tl">
                  <a:srgbClr val="000000">
                    <a:alpha val="43137"/>
                  </a:srgbClr>
                </a:outerShdw>
              </a:effectLst>
              <a:latin typeface="Calibri" pitchFamily="34" charset="0"/>
            </a:endParaRPr>
          </a:p>
        </p:txBody>
      </p:sp>
      <p:pic>
        <p:nvPicPr>
          <p:cNvPr id="2051"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l="47969" r="7855"/>
          <a:stretch/>
        </p:blipFill>
        <p:spPr bwMode="auto">
          <a:xfrm rot="5400000">
            <a:off x="1627028" y="-646300"/>
            <a:ext cx="5877273" cy="91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210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65127"/>
            <a:ext cx="8047806" cy="903634"/>
          </a:xfrm>
        </p:spPr>
        <p:txBody>
          <a:bodyPr>
            <a:normAutofit/>
          </a:bodyPr>
          <a:lstStyle/>
          <a:p>
            <a:r>
              <a:rPr lang="tr-TR" sz="3200" b="1" dirty="0" err="1">
                <a:latin typeface="+mn-lt"/>
              </a:rPr>
              <a:t>VW'den</a:t>
            </a:r>
            <a:r>
              <a:rPr lang="tr-TR" sz="3200" b="1" dirty="0">
                <a:latin typeface="+mn-lt"/>
              </a:rPr>
              <a:t> itiraf: Avrupa'da da hile </a:t>
            </a:r>
            <a:r>
              <a:rPr lang="tr-TR" sz="3200" b="1" dirty="0" smtClean="0">
                <a:latin typeface="+mn-lt"/>
              </a:rPr>
              <a:t>yaptık</a:t>
            </a:r>
            <a:endParaRPr lang="tr-TR" sz="3200" dirty="0">
              <a:latin typeface="+mn-lt"/>
            </a:endParaRPr>
          </a:p>
        </p:txBody>
      </p:sp>
      <p:pic>
        <p:nvPicPr>
          <p:cNvPr id="1026" name="Picture 2" descr="http://ichef-1.bbci.co.uk/news/ws/660/amz/worldservice/live/assets/images/2015/07/29/150729193306_golf_volkswagen_624x351_af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7362"/>
            <a:ext cx="5380218" cy="3024336"/>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450252" y="5310299"/>
            <a:ext cx="8280920" cy="646331"/>
          </a:xfrm>
          <a:prstGeom prst="rect">
            <a:avLst/>
          </a:prstGeom>
        </p:spPr>
        <p:txBody>
          <a:bodyPr wrap="square">
            <a:spAutoFit/>
          </a:bodyPr>
          <a:lstStyle/>
          <a:p>
            <a:pPr algn="just"/>
            <a:r>
              <a:rPr lang="tr-TR" b="1" dirty="0"/>
              <a:t>Almanya Ulaştırma Bakanı, Volkswagen'in ABD'de olduğu gibi Avrupa'da da dizel araçlarda egzoz emisyonlarını düşük gösterdiğini itiraf ettiğini söyledi.</a:t>
            </a:r>
          </a:p>
        </p:txBody>
      </p:sp>
      <p:sp>
        <p:nvSpPr>
          <p:cNvPr id="6" name="Dikdörtgen 5"/>
          <p:cNvSpPr/>
          <p:nvPr/>
        </p:nvSpPr>
        <p:spPr>
          <a:xfrm>
            <a:off x="5940152" y="1777363"/>
            <a:ext cx="3096344" cy="2862322"/>
          </a:xfrm>
          <a:prstGeom prst="rect">
            <a:avLst/>
          </a:prstGeom>
        </p:spPr>
        <p:txBody>
          <a:bodyPr wrap="square">
            <a:spAutoFit/>
          </a:bodyPr>
          <a:lstStyle/>
          <a:p>
            <a:r>
              <a:rPr lang="tr-TR" dirty="0"/>
              <a:t>İddiaya göre araçlar emisyon testinden çıktıktan sonra normal sürüş esnasında, 40 kat daha fazla </a:t>
            </a:r>
            <a:r>
              <a:rPr lang="tr-TR" dirty="0" err="1"/>
              <a:t>egzos</a:t>
            </a:r>
            <a:r>
              <a:rPr lang="tr-TR" dirty="0"/>
              <a:t> emisyonu salgılıyor. Etkilenen 482 bin binek otomobil 2009-2015 yıllarında satılan Volkswagen </a:t>
            </a:r>
            <a:r>
              <a:rPr lang="tr-TR" dirty="0" err="1"/>
              <a:t>Jetta</a:t>
            </a:r>
            <a:r>
              <a:rPr lang="tr-TR" dirty="0"/>
              <a:t>, </a:t>
            </a:r>
            <a:r>
              <a:rPr lang="tr-TR" dirty="0" err="1"/>
              <a:t>Beetle</a:t>
            </a:r>
            <a:r>
              <a:rPr lang="tr-TR" dirty="0"/>
              <a:t> ve Golf, 2014-2015 VW </a:t>
            </a:r>
            <a:r>
              <a:rPr lang="tr-TR" dirty="0" err="1"/>
              <a:t>Passat</a:t>
            </a:r>
            <a:r>
              <a:rPr lang="tr-TR" dirty="0"/>
              <a:t>, ve 2009-2015 Audi A3 modellerini kapsıyor.</a:t>
            </a:r>
          </a:p>
        </p:txBody>
      </p:sp>
    </p:spTree>
    <p:extLst>
      <p:ext uri="{BB962C8B-B14F-4D97-AF65-F5344CB8AC3E}">
        <p14:creationId xmlns:p14="http://schemas.microsoft.com/office/powerpoint/2010/main" val="2235689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576064"/>
          </a:xfrm>
        </p:spPr>
        <p:txBody>
          <a:bodyPr>
            <a:normAutofit/>
          </a:bodyPr>
          <a:lstStyle/>
          <a:p>
            <a:pPr algn="ctr"/>
            <a:r>
              <a:rPr lang="tr-TR" sz="3200" b="1" dirty="0" smtClean="0">
                <a:solidFill>
                  <a:schemeClr val="tx1"/>
                </a:solidFill>
                <a:effectLst/>
                <a:latin typeface="Calibri" pitchFamily="34" charset="0"/>
              </a:rPr>
              <a:t>Etik</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467544" y="1916832"/>
            <a:ext cx="8064896" cy="4176464"/>
          </a:xfrm>
          <a:solidFill>
            <a:schemeClr val="bg1"/>
          </a:solidFill>
        </p:spPr>
        <p:txBody>
          <a:bodyPr>
            <a:normAutofit/>
          </a:bodyPr>
          <a:lstStyle/>
          <a:p>
            <a:pPr algn="just"/>
            <a:r>
              <a:rPr lang="tr-TR" sz="2000" dirty="0" smtClean="0">
                <a:latin typeface="Calibri" pitchFamily="34" charset="0"/>
              </a:rPr>
              <a:t>Enformasyon </a:t>
            </a:r>
            <a:r>
              <a:rPr lang="tr-TR" sz="2000" dirty="0">
                <a:latin typeface="Calibri" pitchFamily="34" charset="0"/>
              </a:rPr>
              <a:t>sistemleri</a:t>
            </a:r>
            <a:r>
              <a:rPr lang="tr-TR" sz="2000" dirty="0" smtClean="0">
                <a:latin typeface="Calibri" pitchFamily="34" charset="0"/>
              </a:rPr>
              <a:t>, </a:t>
            </a:r>
            <a:r>
              <a:rPr lang="tr-TR" sz="2000" b="1" u="sng" dirty="0">
                <a:latin typeface="Calibri" pitchFamily="34" charset="0"/>
              </a:rPr>
              <a:t>sosyal değişim </a:t>
            </a:r>
            <a:r>
              <a:rPr lang="tr-TR" sz="2000" u="sng" dirty="0">
                <a:latin typeface="Calibri" pitchFamily="34" charset="0"/>
              </a:rPr>
              <a:t>için fırsatlar yarattığından </a:t>
            </a:r>
            <a:r>
              <a:rPr lang="tr-TR" sz="2000" dirty="0">
                <a:latin typeface="Calibri" pitchFamily="34" charset="0"/>
              </a:rPr>
              <a:t>hem kişisel hem de toplumsal etik </a:t>
            </a:r>
            <a:r>
              <a:rPr lang="tr-TR" sz="2000" dirty="0" smtClean="0">
                <a:latin typeface="Calibri" pitchFamily="34" charset="0"/>
              </a:rPr>
              <a:t>sorunlarını </a:t>
            </a:r>
            <a:r>
              <a:rPr lang="tr-TR" sz="2000" dirty="0">
                <a:latin typeface="Calibri" pitchFamily="34" charset="0"/>
              </a:rPr>
              <a:t>arttırır. </a:t>
            </a:r>
            <a:endParaRPr lang="tr-TR" sz="2000" dirty="0" smtClean="0">
              <a:latin typeface="Calibri" pitchFamily="34" charset="0"/>
            </a:endParaRPr>
          </a:p>
          <a:p>
            <a:pPr algn="just"/>
            <a:r>
              <a:rPr lang="tr-TR" sz="2000" b="1" dirty="0" smtClean="0">
                <a:latin typeface="Calibri" pitchFamily="34" charset="0"/>
              </a:rPr>
              <a:t>Böylece</a:t>
            </a:r>
            <a:r>
              <a:rPr lang="tr-TR" sz="2000" b="1" dirty="0">
                <a:latin typeface="Calibri" pitchFamily="34" charset="0"/>
              </a:rPr>
              <a:t>, güç, para, hak ve fırsatların mevcut dağıtımını tehdit eder</a:t>
            </a:r>
            <a:r>
              <a:rPr lang="tr-TR" sz="2000" b="1" dirty="0" smtClean="0">
                <a:latin typeface="Calibri" pitchFamily="34" charset="0"/>
              </a:rPr>
              <a:t>.</a:t>
            </a:r>
          </a:p>
          <a:p>
            <a:pPr algn="just"/>
            <a:r>
              <a:rPr lang="tr-TR" sz="2000" u="sng" dirty="0">
                <a:latin typeface="Calibri" pitchFamily="34" charset="0"/>
              </a:rPr>
              <a:t>Enformasyon sistemleri bir </a:t>
            </a:r>
            <a:r>
              <a:rPr lang="tr-TR" sz="2000" u="sng" dirty="0" smtClean="0">
                <a:latin typeface="Calibri" pitchFamily="34" charset="0"/>
              </a:rPr>
              <a:t>işletme için verimlilik artışı, müşteri memnuniyeti sağlama, birimler arası entegrasyon sağlama gibi faydalı işlerde kullanılabileceği gibi hırsızlık, yolsuzluk gibi </a:t>
            </a:r>
            <a:r>
              <a:rPr lang="tr-TR" sz="2000" u="sng" dirty="0" err="1" smtClean="0">
                <a:latin typeface="Calibri" pitchFamily="34" charset="0"/>
              </a:rPr>
              <a:t>ahlâki</a:t>
            </a:r>
            <a:r>
              <a:rPr lang="tr-TR" sz="2000" u="sng" dirty="0" smtClean="0">
                <a:latin typeface="Calibri" pitchFamily="34" charset="0"/>
              </a:rPr>
              <a:t> olmayan işlerde de kullanılabilir.</a:t>
            </a:r>
            <a:endParaRPr lang="tr-TR" sz="2000" u="sng" dirty="0">
              <a:latin typeface="Calibri" pitchFamily="34" charset="0"/>
            </a:endParaRPr>
          </a:p>
          <a:p>
            <a:pPr algn="just"/>
            <a:r>
              <a:rPr lang="tr-TR" sz="2000" b="1" dirty="0" smtClean="0">
                <a:latin typeface="Calibri" pitchFamily="34" charset="0"/>
              </a:rPr>
              <a:t>Özellikle e-ticaret </a:t>
            </a:r>
            <a:r>
              <a:rPr lang="tr-TR" sz="2000" b="1" dirty="0">
                <a:latin typeface="Calibri" pitchFamily="34" charset="0"/>
              </a:rPr>
              <a:t>ve </a:t>
            </a:r>
            <a:r>
              <a:rPr lang="tr-TR" sz="2000" b="1" dirty="0" smtClean="0">
                <a:latin typeface="Calibri" pitchFamily="34" charset="0"/>
              </a:rPr>
              <a:t>internetin yaygınlaşmasıyla beraber enformasyon sistemlerinde etik kavramı ortaya çıkmıştır.</a:t>
            </a:r>
          </a:p>
          <a:p>
            <a:pPr algn="just"/>
            <a:r>
              <a:rPr lang="tr-TR" sz="2000" dirty="0">
                <a:latin typeface="Calibri" pitchFamily="34" charset="0"/>
              </a:rPr>
              <a:t>İnternet ve dijital işletme teknolojileri </a:t>
            </a:r>
            <a:r>
              <a:rPr lang="tr-TR" sz="2000" dirty="0" smtClean="0">
                <a:latin typeface="Calibri" pitchFamily="34" charset="0"/>
              </a:rPr>
              <a:t>ile beraber  bilgi </a:t>
            </a:r>
            <a:r>
              <a:rPr lang="tr-TR" sz="2000" dirty="0">
                <a:latin typeface="Calibri" pitchFamily="34" charset="0"/>
              </a:rPr>
              <a:t>erişimi, dağıtımı ve birleştirme </a:t>
            </a:r>
            <a:r>
              <a:rPr lang="tr-TR" sz="2000" dirty="0" smtClean="0">
                <a:latin typeface="Calibri" pitchFamily="34" charset="0"/>
              </a:rPr>
              <a:t>işlemleri </a:t>
            </a:r>
            <a:r>
              <a:rPr lang="tr-TR" sz="2000" dirty="0">
                <a:latin typeface="Calibri" pitchFamily="34" charset="0"/>
              </a:rPr>
              <a:t>her zamankinden daha </a:t>
            </a:r>
            <a:r>
              <a:rPr lang="tr-TR" sz="2000" dirty="0" smtClean="0">
                <a:latin typeface="Calibri" pitchFamily="34" charset="0"/>
              </a:rPr>
              <a:t>kolay yapılır hale gelmiştir.</a:t>
            </a:r>
            <a:r>
              <a:rPr lang="tr-TR" sz="2000" b="1" dirty="0">
                <a:latin typeface="Calibri" pitchFamily="34" charset="0"/>
              </a:rPr>
              <a:t> </a:t>
            </a:r>
            <a:endParaRPr lang="tr-TR" sz="2000" b="1" dirty="0" smtClean="0">
              <a:latin typeface="Calibri" pitchFamily="34" charset="0"/>
            </a:endParaRPr>
          </a:p>
          <a:p>
            <a:pPr algn="just"/>
            <a:endParaRPr lang="tr-TR" sz="2000" dirty="0" smtClean="0">
              <a:latin typeface="Calibri" pitchFamily="34" charset="0"/>
            </a:endParaRPr>
          </a:p>
        </p:txBody>
      </p:sp>
      <p:sp>
        <p:nvSpPr>
          <p:cNvPr id="4" name="Dikdörtgen 3"/>
          <p:cNvSpPr/>
          <p:nvPr/>
        </p:nvSpPr>
        <p:spPr>
          <a:xfrm>
            <a:off x="467545" y="1052736"/>
            <a:ext cx="8064896" cy="707886"/>
          </a:xfrm>
          <a:prstGeom prst="rect">
            <a:avLst/>
          </a:prstGeom>
          <a:solidFill>
            <a:schemeClr val="bg1">
              <a:lumMod val="95000"/>
            </a:schemeClr>
          </a:solidFill>
        </p:spPr>
        <p:txBody>
          <a:bodyPr wrap="square">
            <a:spAutoFit/>
          </a:bodyPr>
          <a:lstStyle/>
          <a:p>
            <a:pPr algn="just"/>
            <a:r>
              <a:rPr lang="tr-TR" sz="2000" b="1" dirty="0">
                <a:latin typeface="Calibri" pitchFamily="34" charset="0"/>
              </a:rPr>
              <a:t>Kişilerin, davranışlarını yönlendirmek için seçim yapmakta kullandıkları doğru ve yanlışa ilişkin ilkeleri ifade etmektedir.</a:t>
            </a:r>
          </a:p>
        </p:txBody>
      </p:sp>
    </p:spTree>
    <p:extLst>
      <p:ext uri="{BB962C8B-B14F-4D97-AF65-F5344CB8AC3E}">
        <p14:creationId xmlns:p14="http://schemas.microsoft.com/office/powerpoint/2010/main" val="2911350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latin typeface="Calibri" pitchFamily="34" charset="0"/>
              </a:rPr>
              <a:t>Etik</a:t>
            </a:r>
            <a:endParaRPr lang="tr-TR" dirty="0"/>
          </a:p>
        </p:txBody>
      </p:sp>
      <p:sp>
        <p:nvSpPr>
          <p:cNvPr id="3" name="İçerik Yer Tutucusu 2"/>
          <p:cNvSpPr>
            <a:spLocks noGrp="1"/>
          </p:cNvSpPr>
          <p:nvPr>
            <p:ph idx="1"/>
          </p:nvPr>
        </p:nvSpPr>
        <p:spPr/>
        <p:txBody>
          <a:bodyPr/>
          <a:lstStyle/>
          <a:p>
            <a:pPr marL="0" indent="0" algn="just">
              <a:buNone/>
            </a:pPr>
            <a:r>
              <a:rPr lang="tr-TR" sz="2400" dirty="0">
                <a:latin typeface="Calibri" pitchFamily="34" charset="0"/>
              </a:rPr>
              <a:t>Müşteriye ait bilgilerinin uygun </a:t>
            </a:r>
            <a:r>
              <a:rPr lang="tr-TR" sz="2400" b="1" dirty="0">
                <a:latin typeface="Calibri" pitchFamily="34" charset="0"/>
              </a:rPr>
              <a:t>kullanımı</a:t>
            </a:r>
            <a:r>
              <a:rPr lang="tr-TR" sz="2400" dirty="0">
                <a:latin typeface="Calibri" pitchFamily="34" charset="0"/>
              </a:rPr>
              <a:t>, </a:t>
            </a:r>
            <a:r>
              <a:rPr lang="tr-TR" sz="2400" b="1" dirty="0">
                <a:latin typeface="Calibri" pitchFamily="34" charset="0"/>
              </a:rPr>
              <a:t>gizliliği</a:t>
            </a:r>
            <a:r>
              <a:rPr lang="tr-TR" sz="2400" dirty="0">
                <a:latin typeface="Calibri" pitchFamily="34" charset="0"/>
              </a:rPr>
              <a:t> ve </a:t>
            </a:r>
            <a:r>
              <a:rPr lang="tr-TR" sz="2400" b="1" dirty="0">
                <a:latin typeface="Calibri" pitchFamily="34" charset="0"/>
              </a:rPr>
              <a:t>fikri mülkiyet haklarının korunması</a:t>
            </a:r>
            <a:r>
              <a:rPr lang="tr-TR" sz="2400" dirty="0">
                <a:latin typeface="Calibri" pitchFamily="34" charset="0"/>
              </a:rPr>
              <a:t>, ortaya çıkan yeni kavramlardır.</a:t>
            </a:r>
          </a:p>
          <a:p>
            <a:endParaRPr lang="tr-TR" dirty="0"/>
          </a:p>
        </p:txBody>
      </p:sp>
    </p:spTree>
    <p:extLst>
      <p:ext uri="{BB962C8B-B14F-4D97-AF65-F5344CB8AC3E}">
        <p14:creationId xmlns:p14="http://schemas.microsoft.com/office/powerpoint/2010/main" val="614710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8419"/>
            <a:ext cx="9144000" cy="880301"/>
          </a:xfrm>
        </p:spPr>
        <p:txBody>
          <a:bodyPr>
            <a:noAutofit/>
          </a:bodyPr>
          <a:lstStyle/>
          <a:p>
            <a:pPr algn="ctr"/>
            <a:r>
              <a:rPr lang="tr-TR" sz="2800" b="1" dirty="0" smtClean="0">
                <a:solidFill>
                  <a:schemeClr val="tx1"/>
                </a:solidFill>
                <a:effectLst/>
                <a:latin typeface="Calibri" pitchFamily="34" charset="0"/>
              </a:rPr>
              <a:t>Etik, sosyal ve politik konular hakkında düşünmeye yönelik bir model</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908720"/>
            <a:ext cx="8999984" cy="1368152"/>
          </a:xfrm>
          <a:solidFill>
            <a:schemeClr val="bg1"/>
          </a:solidFill>
        </p:spPr>
        <p:txBody>
          <a:bodyPr>
            <a:normAutofit/>
          </a:bodyPr>
          <a:lstStyle/>
          <a:p>
            <a:pPr algn="just"/>
            <a:r>
              <a:rPr lang="tr-TR" sz="1800" b="1" dirty="0" smtClean="0">
                <a:solidFill>
                  <a:srgbClr val="C00000"/>
                </a:solidFill>
                <a:latin typeface="Calibri" pitchFamily="34" charset="0"/>
              </a:rPr>
              <a:t>Toplumu</a:t>
            </a:r>
            <a:r>
              <a:rPr lang="tr-TR" sz="1800" b="1" dirty="0">
                <a:solidFill>
                  <a:srgbClr val="C00000"/>
                </a:solidFill>
                <a:latin typeface="Calibri" pitchFamily="34" charset="0"/>
              </a:rPr>
              <a:t>, </a:t>
            </a:r>
            <a:r>
              <a:rPr lang="tr-TR" sz="1800" b="1" dirty="0" smtClean="0">
                <a:solidFill>
                  <a:srgbClr val="C00000"/>
                </a:solidFill>
                <a:latin typeface="Calibri" pitchFamily="34" charset="0"/>
              </a:rPr>
              <a:t>durgun </a:t>
            </a:r>
            <a:r>
              <a:rPr lang="tr-TR" sz="1800" b="1" dirty="0">
                <a:solidFill>
                  <a:srgbClr val="C00000"/>
                </a:solidFill>
                <a:latin typeface="Calibri" pitchFamily="34" charset="0"/>
              </a:rPr>
              <a:t>bir </a:t>
            </a:r>
            <a:r>
              <a:rPr lang="tr-TR" sz="1800" b="1" dirty="0" smtClean="0">
                <a:solidFill>
                  <a:srgbClr val="C00000"/>
                </a:solidFill>
                <a:latin typeface="Calibri" pitchFamily="34" charset="0"/>
              </a:rPr>
              <a:t>göl gibi düşünün. </a:t>
            </a:r>
          </a:p>
          <a:p>
            <a:pPr algn="just"/>
            <a:r>
              <a:rPr lang="tr-TR" sz="1800" dirty="0" smtClean="0">
                <a:solidFill>
                  <a:srgbClr val="C00000"/>
                </a:solidFill>
                <a:latin typeface="Calibri" pitchFamily="34" charset="0"/>
              </a:rPr>
              <a:t>Etik, sosyal </a:t>
            </a:r>
            <a:r>
              <a:rPr lang="tr-TR" sz="1800" dirty="0">
                <a:solidFill>
                  <a:srgbClr val="C00000"/>
                </a:solidFill>
                <a:latin typeface="Calibri" pitchFamily="34" charset="0"/>
              </a:rPr>
              <a:t>ve politik kurumlar arasında </a:t>
            </a:r>
            <a:r>
              <a:rPr lang="tr-TR" sz="1800" dirty="0" smtClean="0">
                <a:solidFill>
                  <a:srgbClr val="C00000"/>
                </a:solidFill>
                <a:latin typeface="Calibri" pitchFamily="34" charset="0"/>
              </a:rPr>
              <a:t>hassas bir düzen vardır. </a:t>
            </a:r>
          </a:p>
          <a:p>
            <a:pPr algn="just"/>
            <a:r>
              <a:rPr lang="tr-TR" sz="1800" dirty="0" smtClean="0">
                <a:latin typeface="Calibri" pitchFamily="34" charset="0"/>
              </a:rPr>
              <a:t>İnsanlar bu durgun yapıda nasıl davranacaklarını biliyorlar, çünkü her şey etik, sosyal ve politik olarak güzel bir şekilde tanımlanmış, sınırlar çizilmiştir.</a:t>
            </a:r>
          </a:p>
          <a:p>
            <a:pPr algn="just"/>
            <a:endParaRPr lang="tr-TR" sz="1800" dirty="0">
              <a:latin typeface="Calibri"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5" y="2420017"/>
            <a:ext cx="5308780" cy="3876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Metin kutusu 3"/>
          <p:cNvSpPr txBox="1"/>
          <p:nvPr/>
        </p:nvSpPr>
        <p:spPr>
          <a:xfrm>
            <a:off x="5436096" y="2420017"/>
            <a:ext cx="3563888" cy="3970318"/>
          </a:xfrm>
          <a:prstGeom prst="rect">
            <a:avLst/>
          </a:prstGeom>
          <a:noFill/>
        </p:spPr>
        <p:txBody>
          <a:bodyPr wrap="square" rtlCol="0">
            <a:spAutoFit/>
          </a:bodyPr>
          <a:lstStyle/>
          <a:p>
            <a:pPr marL="285750" indent="-285750" algn="just">
              <a:buFont typeface="Arial" pitchFamily="34" charset="0"/>
              <a:buChar char="•"/>
            </a:pPr>
            <a:r>
              <a:rPr lang="tr-TR" dirty="0" smtClean="0">
                <a:latin typeface="Calibri" pitchFamily="34" charset="0"/>
              </a:rPr>
              <a:t>Şimdi havuzun ortasına bir taş atın. </a:t>
            </a:r>
          </a:p>
          <a:p>
            <a:pPr marL="285750" indent="-285750" algn="just">
              <a:buFont typeface="Arial" pitchFamily="34" charset="0"/>
              <a:buChar char="•"/>
            </a:pPr>
            <a:r>
              <a:rPr lang="tr-TR" dirty="0" smtClean="0">
                <a:latin typeface="Calibri" pitchFamily="34" charset="0"/>
              </a:rPr>
              <a:t>Fakat bu taşın Enformasyon teknolojileri ve sistemleri gücü olduğunu hayal edin.</a:t>
            </a:r>
          </a:p>
          <a:p>
            <a:pPr marL="285750" indent="-285750" algn="just">
              <a:buFont typeface="Arial" pitchFamily="34" charset="0"/>
              <a:buChar char="•"/>
            </a:pPr>
            <a:r>
              <a:rPr lang="tr-TR" b="1" dirty="0" smtClean="0">
                <a:latin typeface="Calibri" pitchFamily="34" charset="0"/>
              </a:rPr>
              <a:t>Yeni </a:t>
            </a:r>
            <a:r>
              <a:rPr lang="tr-TR" b="1" dirty="0" err="1" smtClean="0">
                <a:solidFill>
                  <a:srgbClr val="C00000"/>
                </a:solidFill>
                <a:latin typeface="Calibri" pitchFamily="34" charset="0"/>
              </a:rPr>
              <a:t>ES’lerin</a:t>
            </a:r>
            <a:r>
              <a:rPr lang="tr-TR" b="1" dirty="0" smtClean="0">
                <a:solidFill>
                  <a:srgbClr val="C00000"/>
                </a:solidFill>
                <a:latin typeface="Calibri" pitchFamily="34" charset="0"/>
              </a:rPr>
              <a:t> ortaya çıkışı büyük bir dalga etkisi yapar. </a:t>
            </a:r>
          </a:p>
          <a:p>
            <a:pPr marL="285750" indent="-285750" algn="just">
              <a:buFont typeface="Arial" pitchFamily="34" charset="0"/>
              <a:buChar char="•"/>
            </a:pPr>
            <a:r>
              <a:rPr lang="tr-TR" dirty="0" smtClean="0">
                <a:solidFill>
                  <a:srgbClr val="C00000"/>
                </a:solidFill>
                <a:latin typeface="Calibri" pitchFamily="34" charset="0"/>
              </a:rPr>
              <a:t>Bu durum mevcut etik, sosyal ve politik yapının gözden geçirilmesini gerektirir. </a:t>
            </a:r>
            <a:r>
              <a:rPr lang="tr-TR" dirty="0" smtClean="0">
                <a:latin typeface="Calibri" pitchFamily="34" charset="0"/>
              </a:rPr>
              <a:t>(çünkü kavramlar arası sınırlar ve düzen  bozulur.) </a:t>
            </a:r>
          </a:p>
          <a:p>
            <a:pPr marL="285750" indent="-285750" algn="just">
              <a:buFont typeface="Arial" pitchFamily="34" charset="0"/>
              <a:buChar char="•"/>
            </a:pPr>
            <a:r>
              <a:rPr lang="tr-TR" b="1" dirty="0" smtClean="0">
                <a:latin typeface="Calibri" pitchFamily="34" charset="0"/>
              </a:rPr>
              <a:t>Bu gözden geçirme aşaması beş ahlaki boyutu içermelidir.</a:t>
            </a:r>
            <a:endParaRPr lang="tr-TR" b="1" dirty="0">
              <a:latin typeface="Calibri" pitchFamily="34" charset="0"/>
            </a:endParaRPr>
          </a:p>
        </p:txBody>
      </p:sp>
    </p:spTree>
    <p:extLst>
      <p:ext uri="{BB962C8B-B14F-4D97-AF65-F5344CB8AC3E}">
        <p14:creationId xmlns:p14="http://schemas.microsoft.com/office/powerpoint/2010/main" val="2424284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16632"/>
            <a:ext cx="7632848" cy="764704"/>
          </a:xfrm>
        </p:spPr>
        <p:txBody>
          <a:bodyPr>
            <a:normAutofit/>
          </a:bodyPr>
          <a:lstStyle/>
          <a:p>
            <a:r>
              <a:rPr lang="tr-TR" sz="3200" b="1" dirty="0" smtClean="0">
                <a:solidFill>
                  <a:schemeClr val="tx1"/>
                </a:solidFill>
                <a:effectLst/>
                <a:latin typeface="Calibri" pitchFamily="34" charset="0"/>
              </a:rPr>
              <a:t>Enformasyon Çağına ilişkin 5 </a:t>
            </a:r>
            <a:r>
              <a:rPr lang="tr-TR" sz="3200" b="1" dirty="0" err="1" smtClean="0">
                <a:solidFill>
                  <a:schemeClr val="tx1"/>
                </a:solidFill>
                <a:effectLst/>
                <a:latin typeface="Calibri" pitchFamily="34" charset="0"/>
              </a:rPr>
              <a:t>Ahlâki</a:t>
            </a:r>
            <a:r>
              <a:rPr lang="tr-TR" sz="3200" b="1" dirty="0" smtClean="0">
                <a:solidFill>
                  <a:schemeClr val="tx1"/>
                </a:solidFill>
                <a:effectLst/>
                <a:latin typeface="Calibri" pitchFamily="34" charset="0"/>
              </a:rPr>
              <a:t> boyut</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39552" y="1052736"/>
            <a:ext cx="7848872" cy="5195664"/>
          </a:xfrm>
          <a:solidFill>
            <a:schemeClr val="bg1"/>
          </a:solidFill>
        </p:spPr>
        <p:txBody>
          <a:bodyPr>
            <a:noAutofit/>
          </a:bodyPr>
          <a:lstStyle/>
          <a:p>
            <a:pPr marL="363538" indent="-282575" algn="just">
              <a:buFont typeface="+mj-lt"/>
              <a:buAutoNum type="arabicPeriod"/>
            </a:pPr>
            <a:r>
              <a:rPr lang="tr-TR" sz="2400" b="1" dirty="0">
                <a:latin typeface="Calibri" pitchFamily="34" charset="0"/>
              </a:rPr>
              <a:t>Enformasyon hakları ve </a:t>
            </a:r>
            <a:r>
              <a:rPr lang="tr-TR" sz="2400" b="1" dirty="0" smtClean="0">
                <a:latin typeface="Calibri" pitchFamily="34" charset="0"/>
              </a:rPr>
              <a:t>yükümlülükleri </a:t>
            </a:r>
          </a:p>
          <a:p>
            <a:pPr marL="363538" lvl="1" indent="0" algn="just">
              <a:buNone/>
            </a:pPr>
            <a:r>
              <a:rPr lang="tr-TR" dirty="0" smtClean="0">
                <a:latin typeface="Calibri" pitchFamily="34" charset="0"/>
              </a:rPr>
              <a:t>Bireyler ve örgütler kendileri ile ilgili olarak hangi enformasyon haklarına sahiptirler? Onlar neyi koruyabilirler?</a:t>
            </a:r>
            <a:endParaRPr lang="tr-TR" dirty="0">
              <a:latin typeface="Calibri" pitchFamily="34" charset="0"/>
            </a:endParaRPr>
          </a:p>
          <a:p>
            <a:pPr marL="363538" indent="-282575" algn="just">
              <a:buFont typeface="+mj-lt"/>
              <a:buAutoNum type="arabicPeriod"/>
            </a:pPr>
            <a:r>
              <a:rPr lang="tr-TR" sz="2400" b="1" dirty="0">
                <a:latin typeface="Calibri" pitchFamily="34" charset="0"/>
              </a:rPr>
              <a:t>Mülkiyet hakları ve </a:t>
            </a:r>
            <a:r>
              <a:rPr lang="tr-TR" sz="2400" b="1" dirty="0" smtClean="0">
                <a:latin typeface="Calibri" pitchFamily="34" charset="0"/>
              </a:rPr>
              <a:t>yükümlülükleri </a:t>
            </a:r>
          </a:p>
          <a:p>
            <a:pPr marL="363538" lvl="1" indent="0" algn="just">
              <a:buNone/>
            </a:pPr>
            <a:r>
              <a:rPr lang="tr-TR" dirty="0" smtClean="0">
                <a:latin typeface="Calibri" pitchFamily="34" charset="0"/>
              </a:rPr>
              <a:t>Sahipliği izleme ve açıklamanın zor olduğu ve mülkiyet haklarını yok saymanın bu kadar kolay olduğu dijital bir toplumda </a:t>
            </a:r>
            <a:r>
              <a:rPr lang="tr-TR" b="1" dirty="0" smtClean="0">
                <a:latin typeface="Calibri" pitchFamily="34" charset="0"/>
              </a:rPr>
              <a:t>geleneksel fikri mülkiyet hakları nasıl korunacaktır</a:t>
            </a:r>
            <a:r>
              <a:rPr lang="tr-TR" dirty="0" smtClean="0">
                <a:latin typeface="Calibri" pitchFamily="34" charset="0"/>
              </a:rPr>
              <a:t>?</a:t>
            </a:r>
            <a:endParaRPr lang="tr-TR" dirty="0">
              <a:latin typeface="Calibri" pitchFamily="34" charset="0"/>
            </a:endParaRPr>
          </a:p>
          <a:p>
            <a:pPr marL="363538" indent="-282575" algn="just">
              <a:buFont typeface="+mj-lt"/>
              <a:buAutoNum type="arabicPeriod"/>
            </a:pPr>
            <a:r>
              <a:rPr lang="tr-TR" sz="2400" b="1" dirty="0">
                <a:latin typeface="Calibri" pitchFamily="34" charset="0"/>
              </a:rPr>
              <a:t>Hesap verilebilirlik ve </a:t>
            </a:r>
            <a:r>
              <a:rPr lang="tr-TR" sz="2400" b="1" dirty="0" smtClean="0">
                <a:latin typeface="Calibri" pitchFamily="34" charset="0"/>
              </a:rPr>
              <a:t>kontrol</a:t>
            </a:r>
          </a:p>
          <a:p>
            <a:pPr marL="363538" lvl="1" indent="0" algn="just">
              <a:buNone/>
            </a:pPr>
            <a:r>
              <a:rPr lang="tr-TR" dirty="0" smtClean="0">
                <a:latin typeface="Calibri" pitchFamily="34" charset="0"/>
              </a:rPr>
              <a:t>Bireysel veya </a:t>
            </a:r>
            <a:r>
              <a:rPr lang="tr-TR" dirty="0">
                <a:latin typeface="Calibri" pitchFamily="34" charset="0"/>
              </a:rPr>
              <a:t>ortak </a:t>
            </a:r>
            <a:r>
              <a:rPr lang="tr-TR" dirty="0" smtClean="0">
                <a:latin typeface="Calibri" pitchFamily="34" charset="0"/>
              </a:rPr>
              <a:t>enformasyona ve mülkiyete verilen zarardan </a:t>
            </a:r>
            <a:r>
              <a:rPr lang="tr-TR" b="1" dirty="0" smtClean="0">
                <a:latin typeface="Calibri" pitchFamily="34" charset="0"/>
              </a:rPr>
              <a:t>kim yükümlü ve  </a:t>
            </a:r>
            <a:r>
              <a:rPr lang="tr-TR" b="1" dirty="0">
                <a:latin typeface="Calibri" pitchFamily="34" charset="0"/>
              </a:rPr>
              <a:t>sorumlu </a:t>
            </a:r>
            <a:r>
              <a:rPr lang="tr-TR" dirty="0" smtClean="0">
                <a:latin typeface="Calibri" pitchFamily="34" charset="0"/>
              </a:rPr>
              <a:t>olacaktır?</a:t>
            </a:r>
            <a:endParaRPr lang="tr-TR" dirty="0">
              <a:latin typeface="Calibri" pitchFamily="34" charset="0"/>
            </a:endParaRPr>
          </a:p>
          <a:p>
            <a:pPr marL="363538" indent="-282575" algn="just">
              <a:buFont typeface="+mj-lt"/>
              <a:buAutoNum type="arabicPeriod"/>
            </a:pPr>
            <a:r>
              <a:rPr lang="tr-TR" sz="2400" b="1" dirty="0">
                <a:latin typeface="Calibri" pitchFamily="34" charset="0"/>
              </a:rPr>
              <a:t>Sistem </a:t>
            </a:r>
            <a:r>
              <a:rPr lang="tr-TR" sz="2400" b="1" dirty="0" smtClean="0">
                <a:latin typeface="Calibri" pitchFamily="34" charset="0"/>
              </a:rPr>
              <a:t>kalitesi</a:t>
            </a:r>
          </a:p>
          <a:p>
            <a:pPr marL="363538" lvl="1" indent="0" algn="just">
              <a:buNone/>
            </a:pPr>
            <a:r>
              <a:rPr lang="tr-TR" dirty="0" smtClean="0">
                <a:latin typeface="Calibri" pitchFamily="34" charset="0"/>
              </a:rPr>
              <a:t>Veri ve sistem kalitesine ilişkin standartlar nelerdir?</a:t>
            </a:r>
            <a:endParaRPr lang="tr-TR" dirty="0">
              <a:latin typeface="Calibri" pitchFamily="34" charset="0"/>
            </a:endParaRPr>
          </a:p>
          <a:p>
            <a:pPr marL="363538" indent="-282575" algn="just">
              <a:buFont typeface="+mj-lt"/>
              <a:buAutoNum type="arabicPeriod"/>
            </a:pPr>
            <a:r>
              <a:rPr lang="tr-TR" sz="2400" b="1" dirty="0">
                <a:latin typeface="Calibri" pitchFamily="34" charset="0"/>
              </a:rPr>
              <a:t>Yaşam </a:t>
            </a:r>
            <a:r>
              <a:rPr lang="tr-TR" sz="2400" b="1" dirty="0" smtClean="0">
                <a:latin typeface="Calibri" pitchFamily="34" charset="0"/>
              </a:rPr>
              <a:t>kalitesi </a:t>
            </a:r>
            <a:endParaRPr lang="tr-TR" sz="2400" b="1" dirty="0">
              <a:latin typeface="Calibri" pitchFamily="34" charset="0"/>
            </a:endParaRPr>
          </a:p>
          <a:p>
            <a:pPr marL="356616" lvl="1" indent="0" algn="just">
              <a:buNone/>
            </a:pPr>
            <a:r>
              <a:rPr lang="tr-TR" dirty="0" smtClean="0">
                <a:latin typeface="Calibri" pitchFamily="34" charset="0"/>
              </a:rPr>
              <a:t>Enformasyon ve bilgi temelli toplumda hangi değerleri korumalıyız? Haklarımızın ihlali durumunda bizi hangi kurum koruyacak? Hangi kültürel değerler yeni ES tarafından desteklenmeli?</a:t>
            </a:r>
            <a:endParaRPr lang="tr-TR" dirty="0">
              <a:latin typeface="Calibri" pitchFamily="34" charset="0"/>
            </a:endParaRPr>
          </a:p>
        </p:txBody>
      </p:sp>
    </p:spTree>
    <p:extLst>
      <p:ext uri="{BB962C8B-B14F-4D97-AF65-F5344CB8AC3E}">
        <p14:creationId xmlns:p14="http://schemas.microsoft.com/office/powerpoint/2010/main" val="1691454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459904"/>
            <a:ext cx="8496944" cy="736848"/>
          </a:xfrm>
        </p:spPr>
        <p:txBody>
          <a:bodyPr>
            <a:noAutofit/>
          </a:bodyPr>
          <a:lstStyle/>
          <a:p>
            <a:r>
              <a:rPr lang="tr-TR" sz="3200" b="1" dirty="0">
                <a:solidFill>
                  <a:schemeClr val="tx1"/>
                </a:solidFill>
                <a:effectLst/>
                <a:latin typeface="Calibri" pitchFamily="34" charset="0"/>
              </a:rPr>
              <a:t>Etik Sorunları Artıran Önemli Teknolojik </a:t>
            </a:r>
            <a:r>
              <a:rPr lang="tr-TR" sz="3200" b="1" dirty="0" smtClean="0">
                <a:solidFill>
                  <a:schemeClr val="tx1"/>
                </a:solidFill>
                <a:effectLst/>
                <a:latin typeface="Calibri" pitchFamily="34" charset="0"/>
              </a:rPr>
              <a:t>Eğilimler</a:t>
            </a:r>
            <a:endParaRPr lang="tr-TR" sz="3200" b="1" dirty="0">
              <a:solidFill>
                <a:schemeClr val="tx1"/>
              </a:solidFill>
              <a:latin typeface="Calibri" pitchFamily="34" charset="0"/>
            </a:endParaRPr>
          </a:p>
        </p:txBody>
      </p:sp>
      <p:sp>
        <p:nvSpPr>
          <p:cNvPr id="3" name="İçerik Yer Tutucusu 2"/>
          <p:cNvSpPr>
            <a:spLocks noGrp="1"/>
          </p:cNvSpPr>
          <p:nvPr>
            <p:ph idx="1"/>
          </p:nvPr>
        </p:nvSpPr>
        <p:spPr>
          <a:xfrm>
            <a:off x="395536" y="1412776"/>
            <a:ext cx="8280920" cy="4824536"/>
          </a:xfrm>
          <a:solidFill>
            <a:schemeClr val="bg1"/>
          </a:solidFill>
        </p:spPr>
        <p:txBody>
          <a:bodyPr>
            <a:noAutofit/>
          </a:bodyPr>
          <a:lstStyle/>
          <a:p>
            <a:pPr algn="just"/>
            <a:r>
              <a:rPr lang="tr-TR" sz="2200" dirty="0" smtClean="0">
                <a:latin typeface="Calibri" pitchFamily="34" charset="0"/>
              </a:rPr>
              <a:t>Enformasyon sistemlerine olan bağımlılık iş süreçlerinde çok yüksektir. </a:t>
            </a:r>
          </a:p>
          <a:p>
            <a:pPr algn="just"/>
            <a:r>
              <a:rPr lang="tr-TR" sz="2200" dirty="0" smtClean="0">
                <a:latin typeface="Calibri" pitchFamily="34" charset="0"/>
              </a:rPr>
              <a:t>Buna karşın </a:t>
            </a:r>
            <a:r>
              <a:rPr lang="tr-TR" sz="2200" b="1" dirty="0" smtClean="0">
                <a:solidFill>
                  <a:srgbClr val="FF0000"/>
                </a:solidFill>
                <a:latin typeface="Calibri" pitchFamily="34" charset="0"/>
              </a:rPr>
              <a:t>sistem hatalarına karşı savunmasızlık </a:t>
            </a:r>
            <a:r>
              <a:rPr lang="tr-TR" sz="2200" b="1" dirty="0" smtClean="0">
                <a:latin typeface="Calibri" pitchFamily="34" charset="0"/>
              </a:rPr>
              <a:t>ve </a:t>
            </a:r>
            <a:r>
              <a:rPr lang="tr-TR" sz="2200" b="1" dirty="0" smtClean="0">
                <a:solidFill>
                  <a:srgbClr val="FF0000"/>
                </a:solidFill>
                <a:latin typeface="Calibri" pitchFamily="34" charset="0"/>
              </a:rPr>
              <a:t>düşük veri kalitesi </a:t>
            </a:r>
            <a:r>
              <a:rPr lang="tr-TR" sz="2200" dirty="0" smtClean="0">
                <a:latin typeface="Calibri" pitchFamily="34" charset="0"/>
              </a:rPr>
              <a:t>artış göstermektedir.</a:t>
            </a:r>
          </a:p>
          <a:p>
            <a:pPr algn="just"/>
            <a:r>
              <a:rPr lang="tr-TR" sz="2200" b="1" dirty="0" err="1" smtClean="0">
                <a:latin typeface="Calibri" pitchFamily="34" charset="0"/>
              </a:rPr>
              <a:t>ES’lerinin</a:t>
            </a:r>
            <a:r>
              <a:rPr lang="tr-TR" sz="2200" b="1" dirty="0" smtClean="0">
                <a:latin typeface="Calibri" pitchFamily="34" charset="0"/>
              </a:rPr>
              <a:t> doğruluğunu ve güvenirliğini sağlayan </a:t>
            </a:r>
            <a:r>
              <a:rPr lang="tr-TR" sz="2200" b="1" dirty="0" smtClean="0">
                <a:solidFill>
                  <a:srgbClr val="FF0000"/>
                </a:solidFill>
                <a:latin typeface="Calibri" pitchFamily="34" charset="0"/>
              </a:rPr>
              <a:t>evrensel standartlar henüz kabul edilmiş </a:t>
            </a:r>
            <a:r>
              <a:rPr lang="tr-TR" sz="2200" b="1" dirty="0" smtClean="0">
                <a:latin typeface="Calibri" pitchFamily="34" charset="0"/>
              </a:rPr>
              <a:t>değildir.</a:t>
            </a:r>
          </a:p>
          <a:p>
            <a:pPr algn="just"/>
            <a:r>
              <a:rPr lang="tr-TR" sz="2200" dirty="0" smtClean="0">
                <a:latin typeface="Calibri" pitchFamily="34" charset="0"/>
              </a:rPr>
              <a:t>Veri tabanı sistemlerinin gelişmesi bir çok kurumun müşterilerine ait verileri saklamalarına yardım etmektedir. </a:t>
            </a:r>
          </a:p>
          <a:p>
            <a:pPr algn="just"/>
            <a:r>
              <a:rPr lang="tr-TR" sz="2200" dirty="0" smtClean="0">
                <a:latin typeface="Calibri" pitchFamily="34" charset="0"/>
              </a:rPr>
              <a:t>Bu durum </a:t>
            </a:r>
            <a:r>
              <a:rPr lang="tr-TR" sz="2200" b="1" dirty="0" smtClean="0">
                <a:solidFill>
                  <a:srgbClr val="FF0000"/>
                </a:solidFill>
                <a:latin typeface="Calibri" pitchFamily="34" charset="0"/>
              </a:rPr>
              <a:t>kişisel bilginin gizliliği </a:t>
            </a:r>
            <a:r>
              <a:rPr lang="tr-TR" sz="2200" dirty="0" smtClean="0">
                <a:latin typeface="Calibri" pitchFamily="34" charset="0"/>
              </a:rPr>
              <a:t>sorununu beraberinde getirmektedir.</a:t>
            </a:r>
          </a:p>
          <a:p>
            <a:pPr algn="just"/>
            <a:r>
              <a:rPr lang="tr-TR" sz="2200" dirty="0">
                <a:latin typeface="Calibri" pitchFamily="34" charset="0"/>
              </a:rPr>
              <a:t>Ağ ve internet teknolojilerindeki </a:t>
            </a:r>
            <a:r>
              <a:rPr lang="tr-TR" sz="2200" dirty="0" smtClean="0">
                <a:latin typeface="Calibri" pitchFamily="34" charset="0"/>
              </a:rPr>
              <a:t>gelişmeler kişiler hakkında her türlü enformasyona ulaşımı kolay hale getirmiştir.</a:t>
            </a:r>
          </a:p>
          <a:p>
            <a:pPr algn="just"/>
            <a:r>
              <a:rPr lang="tr-TR" sz="2200" dirty="0" smtClean="0">
                <a:latin typeface="Calibri" pitchFamily="34" charset="0"/>
              </a:rPr>
              <a:t>Kredi kartı ile internetten yaptığınız harcamalarda sadece kart bilgilerinizi değil, aynı zamanda kişisel zevklerinizin, ilgi alanlarınızın, politik görüşünüzün vs. bilgisini de veriyorsunuz.</a:t>
            </a:r>
            <a:endParaRPr lang="tr-TR" sz="2200" dirty="0">
              <a:latin typeface="Calibri" pitchFamily="34" charset="0"/>
            </a:endParaRPr>
          </a:p>
          <a:p>
            <a:pPr algn="just"/>
            <a:endParaRPr lang="tr-TR" sz="2200" dirty="0" smtClean="0">
              <a:latin typeface="Calibri" pitchFamily="34" charset="0"/>
            </a:endParaRPr>
          </a:p>
          <a:p>
            <a:pPr algn="just"/>
            <a:endParaRPr lang="tr-TR" sz="2200" dirty="0">
              <a:latin typeface="Calibri" pitchFamily="34" charset="0"/>
            </a:endParaRPr>
          </a:p>
        </p:txBody>
      </p:sp>
    </p:spTree>
    <p:extLst>
      <p:ext uri="{BB962C8B-B14F-4D97-AF65-F5344CB8AC3E}">
        <p14:creationId xmlns:p14="http://schemas.microsoft.com/office/powerpoint/2010/main" val="1697145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8" y="838084"/>
            <a:ext cx="5943600" cy="6019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aşlık 1"/>
          <p:cNvSpPr>
            <a:spLocks noGrp="1"/>
          </p:cNvSpPr>
          <p:nvPr>
            <p:ph type="title"/>
          </p:nvPr>
        </p:nvSpPr>
        <p:spPr>
          <a:xfrm>
            <a:off x="-18458" y="0"/>
            <a:ext cx="9162458" cy="692696"/>
          </a:xfrm>
        </p:spPr>
        <p:txBody>
          <a:bodyPr>
            <a:normAutofit/>
          </a:bodyPr>
          <a:lstStyle/>
          <a:p>
            <a:pPr algn="ctr"/>
            <a:r>
              <a:rPr lang="tr-TR" sz="3200" b="1" dirty="0" smtClean="0">
                <a:solidFill>
                  <a:schemeClr val="tx1"/>
                </a:solidFill>
                <a:effectLst/>
                <a:latin typeface="Calibri" pitchFamily="34" charset="0"/>
              </a:rPr>
              <a:t>Açık Olmayan İlişki Farkındalığı (NORA)</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508104" y="980728"/>
            <a:ext cx="3456384" cy="5877272"/>
          </a:xfrm>
          <a:solidFill>
            <a:schemeClr val="bg1"/>
          </a:solidFill>
        </p:spPr>
        <p:txBody>
          <a:bodyPr>
            <a:normAutofit/>
          </a:bodyPr>
          <a:lstStyle/>
          <a:p>
            <a:r>
              <a:rPr lang="tr-TR" sz="1800" dirty="0" smtClean="0">
                <a:latin typeface="Calibri" pitchFamily="34" charset="0"/>
              </a:rPr>
              <a:t>AÇIK olmayan </a:t>
            </a:r>
            <a:r>
              <a:rPr lang="tr-TR" sz="1800" dirty="0">
                <a:latin typeface="Calibri" pitchFamily="34" charset="0"/>
              </a:rPr>
              <a:t>ilişki </a:t>
            </a:r>
            <a:r>
              <a:rPr lang="tr-TR" sz="1800" dirty="0" smtClean="0">
                <a:latin typeface="Calibri" pitchFamily="34" charset="0"/>
              </a:rPr>
              <a:t>farkındalığı adlı yeni veri analiz teknolojisi hem devlete hem de özel sektöre daha güçlü profil oluşturma yetkinliği sunmaktadır.</a:t>
            </a:r>
          </a:p>
          <a:p>
            <a:r>
              <a:rPr lang="tr-TR" sz="1800" dirty="0" smtClean="0">
                <a:latin typeface="Calibri" pitchFamily="34" charset="0"/>
              </a:rPr>
              <a:t>İnsanlar hakkındaki enformasyonu, istihdam uygulamaları, telefon kayıtları, müşteri listeleri ve arananlar listesi gibi birbirinden oldukça farklı kaynaklardan toplamakta ve bir suçlu ya da teröristi belirlemeye yardımcı olabilecek gizli bağlantıları ortaya çıkarmak için ilişkiler arasında karşılıklı bağlantı kurmaktadır.</a:t>
            </a:r>
          </a:p>
          <a:p>
            <a:r>
              <a:rPr lang="tr-TR" sz="1800" dirty="0" smtClean="0">
                <a:latin typeface="Calibri" pitchFamily="34" charset="0"/>
              </a:rPr>
              <a:t>Bu işlemler 8 </a:t>
            </a:r>
            <a:r>
              <a:rPr lang="tr-TR" sz="1800" dirty="0" err="1" smtClean="0">
                <a:latin typeface="Calibri" pitchFamily="34" charset="0"/>
              </a:rPr>
              <a:t>sn’den</a:t>
            </a:r>
            <a:r>
              <a:rPr lang="tr-TR" sz="1800" dirty="0" smtClean="0">
                <a:latin typeface="Calibri" pitchFamily="34" charset="0"/>
              </a:rPr>
              <a:t> daha kısa bir sürede yapılmaktadır.</a:t>
            </a:r>
            <a:r>
              <a:rPr lang="tr-TR" sz="1800" dirty="0">
                <a:latin typeface="Calibri" pitchFamily="34" charset="0"/>
              </a:rPr>
              <a:t> http://</a:t>
            </a:r>
            <a:r>
              <a:rPr lang="tr-TR" sz="1800" dirty="0" smtClean="0">
                <a:latin typeface="Calibri" pitchFamily="34" charset="0"/>
              </a:rPr>
              <a:t>www.computerworld.com</a:t>
            </a:r>
            <a:endParaRPr lang="tr-TR" sz="1800" dirty="0">
              <a:latin typeface="Calibri" pitchFamily="34" charset="0"/>
            </a:endParaRPr>
          </a:p>
        </p:txBody>
      </p:sp>
    </p:spTree>
    <p:extLst>
      <p:ext uri="{BB962C8B-B14F-4D97-AF65-F5344CB8AC3E}">
        <p14:creationId xmlns:p14="http://schemas.microsoft.com/office/powerpoint/2010/main" val="692052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7504" y="365127"/>
            <a:ext cx="8407846" cy="759618"/>
          </a:xfrm>
        </p:spPr>
        <p:txBody>
          <a:bodyPr>
            <a:normAutofit fontScale="90000"/>
          </a:bodyPr>
          <a:lstStyle/>
          <a:p>
            <a:r>
              <a:rPr lang="tr-TR" b="1" dirty="0">
                <a:latin typeface="+mn-lt"/>
              </a:rPr>
              <a:t>NORA (</a:t>
            </a:r>
            <a:r>
              <a:rPr lang="tr-TR" b="1" dirty="0" err="1">
                <a:latin typeface="+mn-lt"/>
              </a:rPr>
              <a:t>Non-Obvious</a:t>
            </a:r>
            <a:r>
              <a:rPr lang="tr-TR" b="1" dirty="0">
                <a:latin typeface="+mn-lt"/>
              </a:rPr>
              <a:t> </a:t>
            </a:r>
            <a:r>
              <a:rPr lang="tr-TR" b="1" dirty="0" err="1">
                <a:latin typeface="+mn-lt"/>
              </a:rPr>
              <a:t>Relationship</a:t>
            </a:r>
            <a:r>
              <a:rPr lang="tr-TR" b="1" dirty="0">
                <a:latin typeface="+mn-lt"/>
              </a:rPr>
              <a:t> </a:t>
            </a:r>
            <a:r>
              <a:rPr lang="tr-TR" b="1" dirty="0" err="1">
                <a:latin typeface="+mn-lt"/>
              </a:rPr>
              <a:t>Awareness</a:t>
            </a:r>
            <a:r>
              <a:rPr lang="tr-TR" b="1" dirty="0">
                <a:latin typeface="+mn-lt"/>
              </a:rPr>
              <a:t>) Görülmez İlişki </a:t>
            </a:r>
            <a:r>
              <a:rPr lang="tr-TR" b="1" dirty="0" smtClean="0">
                <a:latin typeface="+mn-lt"/>
              </a:rPr>
              <a:t>Farkındalığı</a:t>
            </a:r>
            <a:endParaRPr lang="tr-TR" b="1" dirty="0">
              <a:latin typeface="+mn-lt"/>
            </a:endParaRPr>
          </a:p>
        </p:txBody>
      </p:sp>
      <p:sp>
        <p:nvSpPr>
          <p:cNvPr id="3" name="İçerik Yer Tutucusu 2"/>
          <p:cNvSpPr>
            <a:spLocks noGrp="1"/>
          </p:cNvSpPr>
          <p:nvPr>
            <p:ph idx="1"/>
          </p:nvPr>
        </p:nvSpPr>
        <p:spPr>
          <a:xfrm>
            <a:off x="107504" y="1340768"/>
            <a:ext cx="8784976" cy="5328592"/>
          </a:xfrm>
        </p:spPr>
        <p:txBody>
          <a:bodyPr>
            <a:noAutofit/>
          </a:bodyPr>
          <a:lstStyle/>
          <a:p>
            <a:pPr algn="just"/>
            <a:r>
              <a:rPr lang="tr-TR" sz="1800" dirty="0"/>
              <a:t>Bu yazının amacı literatürde kısaca NORA olarak geçen ve İngilizce </a:t>
            </a:r>
            <a:r>
              <a:rPr lang="tr-TR" sz="1800" dirty="0" err="1"/>
              <a:t>Non-Obvsious</a:t>
            </a:r>
            <a:r>
              <a:rPr lang="tr-TR" sz="1800" dirty="0"/>
              <a:t> </a:t>
            </a:r>
            <a:r>
              <a:rPr lang="tr-TR" sz="1800" dirty="0" err="1"/>
              <a:t>Relationship</a:t>
            </a:r>
            <a:r>
              <a:rPr lang="tr-TR" sz="1800" dirty="0"/>
              <a:t> </a:t>
            </a:r>
            <a:r>
              <a:rPr lang="tr-TR" sz="1800" dirty="0" err="1"/>
              <a:t>Awareness</a:t>
            </a:r>
            <a:r>
              <a:rPr lang="tr-TR" sz="1800" dirty="0"/>
              <a:t> kelimelerinin baş harflerinden oluşan ve </a:t>
            </a:r>
            <a:r>
              <a:rPr lang="tr-TR" sz="1800" dirty="0" err="1"/>
              <a:t>Türkçe’ye</a:t>
            </a:r>
            <a:r>
              <a:rPr lang="tr-TR" sz="1800" dirty="0"/>
              <a:t> görülmez ilişki (bağlantı) farkındalığı olarak çevrilebilecek olan kavramı açıklamaktır.</a:t>
            </a:r>
          </a:p>
          <a:p>
            <a:pPr algn="just"/>
            <a:r>
              <a:rPr lang="tr-TR" sz="1800" dirty="0"/>
              <a:t>Kavram basitçe, birden fazla veri kaynağı kullanılarak, veri kaynaklarının tek başına çıkarım için yeterli olmadığı sonuçlara ulaşmayı hedefler. İlk başlarda, terörist grupları veya suç örgütlerini bulmak gibi amaçlarla literatüre girmiş olsa da günümüzde gerek ekonomik gerek sosyal çok farklı amaçlarla kullanılmaktadır.</a:t>
            </a:r>
          </a:p>
          <a:p>
            <a:pPr algn="just"/>
            <a:r>
              <a:rPr lang="tr-TR" sz="1800" b="1" dirty="0"/>
              <a:t>Örnek:</a:t>
            </a:r>
            <a:endParaRPr lang="tr-TR" sz="1800" dirty="0"/>
          </a:p>
          <a:p>
            <a:pPr algn="just"/>
            <a:r>
              <a:rPr lang="tr-TR" sz="1800" b="1" dirty="0"/>
              <a:t>Bir kullanıcının bir seyahat sitesinde </a:t>
            </a:r>
            <a:r>
              <a:rPr lang="tr-TR" sz="1800" b="1" dirty="0" smtClean="0"/>
              <a:t>Antalya’daki </a:t>
            </a:r>
            <a:r>
              <a:rPr lang="tr-TR" sz="1800" b="1" dirty="0"/>
              <a:t>tatilleri arattığını düşünelim. Bu kullanıcının Facebook üzerinden eşi olarak belirlediği kişinin girmiş olduğu yemek sitesinde, </a:t>
            </a:r>
            <a:r>
              <a:rPr lang="tr-TR" sz="1800" b="1" dirty="0" smtClean="0"/>
              <a:t>Antalya’daki </a:t>
            </a:r>
            <a:r>
              <a:rPr lang="tr-TR" sz="1800" b="1" dirty="0"/>
              <a:t>tatiller ile ilgili ilanların gösterilmesi basit bir NORA uygulamasıdır.</a:t>
            </a:r>
          </a:p>
          <a:p>
            <a:pPr algn="just"/>
            <a:r>
              <a:rPr lang="tr-TR" sz="1800" dirty="0"/>
              <a:t>NORA uygulamasını çeşitli kara liste uygulamalarında da görebiliriz. Örneğin kumarhanelerin, kart saymak veya hile yapmak ile ünlenmiş oyuncular ile ilgili listeleri tutmaları ve bu listeler üzerinde NORA uygulaması yaptığı bilinen bir gerçektir. Buna göre hile yapan kişi ile aynı cep telefonu numarasına sahip olan (isim değiştirme ihtimaline veya takma isimlere karşı), kişilerin de kumarhanelerde çalıştırılmasının yasaklanması gibi uygulamalar bulunmaktadır. Bu konuda güncel tutulan 18 farklı listeden hile yapma potansiyeli bulunan oyuncular takip edilmektedir</a:t>
            </a:r>
            <a:r>
              <a:rPr lang="tr-TR" sz="1800" dirty="0" smtClean="0"/>
              <a:t>.</a:t>
            </a:r>
            <a:endParaRPr lang="tr-TR" sz="1800" dirty="0"/>
          </a:p>
        </p:txBody>
      </p:sp>
    </p:spTree>
    <p:extLst>
      <p:ext uri="{BB962C8B-B14F-4D97-AF65-F5344CB8AC3E}">
        <p14:creationId xmlns:p14="http://schemas.microsoft.com/office/powerpoint/2010/main" val="279279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365127"/>
            <a:ext cx="8263830" cy="687610"/>
          </a:xfrm>
        </p:spPr>
        <p:txBody>
          <a:bodyPr>
            <a:noAutofit/>
          </a:bodyPr>
          <a:lstStyle/>
          <a:p>
            <a:r>
              <a:rPr lang="tr-TR" sz="2800" b="1" dirty="0">
                <a:latin typeface="+mn-lt"/>
              </a:rPr>
              <a:t>NORA ile ilgili meseleler:</a:t>
            </a:r>
            <a:endParaRPr lang="tr-TR" sz="2800" dirty="0">
              <a:latin typeface="+mn-lt"/>
            </a:endParaRPr>
          </a:p>
        </p:txBody>
      </p:sp>
      <p:sp>
        <p:nvSpPr>
          <p:cNvPr id="3" name="İçerik Yer Tutucusu 2"/>
          <p:cNvSpPr>
            <a:spLocks noGrp="1"/>
          </p:cNvSpPr>
          <p:nvPr>
            <p:ph idx="1"/>
          </p:nvPr>
        </p:nvSpPr>
        <p:spPr>
          <a:xfrm>
            <a:off x="251520" y="1340768"/>
            <a:ext cx="8712968" cy="4836195"/>
          </a:xfrm>
        </p:spPr>
        <p:txBody>
          <a:bodyPr>
            <a:noAutofit/>
          </a:bodyPr>
          <a:lstStyle/>
          <a:p>
            <a:r>
              <a:rPr lang="tr-TR" sz="1600" dirty="0" smtClean="0"/>
              <a:t>Veri </a:t>
            </a:r>
            <a:r>
              <a:rPr lang="tr-TR" sz="1600" dirty="0"/>
              <a:t>çoğu zaman </a:t>
            </a:r>
            <a:r>
              <a:rPr lang="tr-TR" sz="1600" b="1" dirty="0"/>
              <a:t>iyi kategorize edilmiş ve </a:t>
            </a:r>
            <a:r>
              <a:rPr lang="tr-TR" sz="1600" b="1" dirty="0" err="1"/>
              <a:t>yapısallaştırılmış</a:t>
            </a:r>
            <a:r>
              <a:rPr lang="tr-TR" sz="1600" dirty="0"/>
              <a:t> halde bulunmaz. Bu durum her ne kadar çalışmayı zorlaştırsa da çoğu zaman NORA çalışmaları için bir avantaj oluşturur. Çünkü sizin bulmak istediğiniz bilgiye kötü niyetli kişilerin erişmesi de güçleşmiş olur. Şayet bir NORA çalışması tamamen deşifre olursa, kötü niyetli kişilerin buna karşı önlemler alması ihtimali artar.</a:t>
            </a:r>
          </a:p>
          <a:p>
            <a:r>
              <a:rPr lang="tr-TR" sz="1600" dirty="0"/>
              <a:t>Veriniz </a:t>
            </a:r>
            <a:r>
              <a:rPr lang="tr-TR" sz="1600" b="1" dirty="0"/>
              <a:t>zamanla daha akıllı hale gelir</a:t>
            </a:r>
            <a:r>
              <a:rPr lang="tr-TR" sz="1600" dirty="0"/>
              <a:t>. Verinin üzerinde çalıştıkça ve veri kümeniz arttıkça sizin çıkarımlarınızı sağlama imkanınız ve dolayısıyla daha başarılı sonuçlara ulaşma imkanınız artar.</a:t>
            </a:r>
          </a:p>
          <a:p>
            <a:r>
              <a:rPr lang="tr-TR" sz="1600" b="1" dirty="0"/>
              <a:t>Kısmı bilgi genelde yeterlidir.</a:t>
            </a:r>
            <a:r>
              <a:rPr lang="tr-TR" sz="1600" dirty="0"/>
              <a:t> Genelde yapılan iş gözetimli (</a:t>
            </a:r>
            <a:r>
              <a:rPr lang="tr-TR" sz="1600" dirty="0" err="1"/>
              <a:t>supervised</a:t>
            </a:r>
            <a:r>
              <a:rPr lang="tr-TR" sz="1600" dirty="0"/>
              <a:t>) sonuçlar çıkarmak olduğu için, beklenen sonuç ve ulaşma şekli genelde önceden tanımlanır. Bu durum, tanımlı olan sonuçlara çok hızlı ulaşılmasını sağlamaktadır.</a:t>
            </a:r>
          </a:p>
          <a:p>
            <a:r>
              <a:rPr lang="tr-TR" sz="1600" b="1" dirty="0"/>
              <a:t>Daha fazla veri her zaman iyidir</a:t>
            </a:r>
            <a:r>
              <a:rPr lang="tr-TR" sz="1600" dirty="0"/>
              <a:t>. Güncel bir konu olan büyük veri (</a:t>
            </a:r>
            <a:r>
              <a:rPr lang="tr-TR" sz="1600" dirty="0" err="1"/>
              <a:t>big</a:t>
            </a:r>
            <a:r>
              <a:rPr lang="tr-TR" sz="1600" dirty="0"/>
              <a:t> data) kavramı, her ne kadar işleme açısından sorunlar oluştursa da, sonuca ulaşmak için geçen zamanı azaltır. Bunun basit bir sebebi vardır. Normalde veri büyüdükçe elde edeceğiniz bağlantılar daha yoğun ve daha doğrudan olacaktır. Örneğin 5 farklı veri kaynağındaki verilerin sadece yarısını alarak elde edebileceğiniz bir bağlantı yerine, bir veya iki veri kaynağının tamamını alarak ulaşmanız mümkündür. Bu yüzden veri kaynaklarınızın büyümesi genelde sonuçlara daha hızlı ulaşılmasını sağlar.</a:t>
            </a:r>
          </a:p>
          <a:p>
            <a:r>
              <a:rPr lang="tr-TR" sz="1600" b="1" dirty="0" err="1"/>
              <a:t>Sayılabilirlik</a:t>
            </a:r>
            <a:r>
              <a:rPr lang="tr-TR" sz="1600" b="1" dirty="0"/>
              <a:t> önemlidir.</a:t>
            </a:r>
            <a:r>
              <a:rPr lang="tr-TR" sz="1600" dirty="0"/>
              <a:t> Literatürde </a:t>
            </a:r>
            <a:r>
              <a:rPr lang="tr-TR" sz="1600" dirty="0" err="1"/>
              <a:t>sayılabilirlik</a:t>
            </a:r>
            <a:r>
              <a:rPr lang="tr-TR" sz="1600" dirty="0"/>
              <a:t> (</a:t>
            </a:r>
            <a:r>
              <a:rPr lang="tr-TR" sz="1600" dirty="0" err="1"/>
              <a:t>countability</a:t>
            </a:r>
            <a:r>
              <a:rPr lang="tr-TR" sz="1600" dirty="0"/>
              <a:t>, </a:t>
            </a:r>
            <a:r>
              <a:rPr lang="tr-TR" sz="1600" dirty="0" err="1"/>
              <a:t>cardinality</a:t>
            </a:r>
            <a:r>
              <a:rPr lang="tr-TR" sz="1600" dirty="0"/>
              <a:t>) olarak geçen kavram, bilgisayar işlemelerinde büyük bir öneme sahiptir. Örneğin kişiler, vakalar, işlemler gibi sayılabilir veriler her zaman tercih edilir. Bu verilerin üzerinden vektör elde etmek ve işlemek mümkündür. Buna karşılık sayılamayan değerler (mesela bir kişinin ne kadar tatil yapmak isteyebileceği, veya bir kurumun ne kadar kaliteli olduğu gibi) ise işlemede her zaman daha fazla yük ve bazı durumlarda sonuca ulaşamamak gibi problemler doğurur.</a:t>
            </a:r>
          </a:p>
          <a:p>
            <a:pPr marL="0" indent="0">
              <a:buNone/>
            </a:pPr>
            <a:endParaRPr lang="tr-TR" sz="1600" dirty="0"/>
          </a:p>
        </p:txBody>
      </p:sp>
    </p:spTree>
    <p:extLst>
      <p:ext uri="{BB962C8B-B14F-4D97-AF65-F5344CB8AC3E}">
        <p14:creationId xmlns:p14="http://schemas.microsoft.com/office/powerpoint/2010/main" val="1051820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65127"/>
            <a:ext cx="8047806" cy="903634"/>
          </a:xfrm>
        </p:spPr>
        <p:txBody>
          <a:bodyPr>
            <a:normAutofit/>
          </a:bodyPr>
          <a:lstStyle/>
          <a:p>
            <a:r>
              <a:rPr lang="tr-TR" sz="2800" b="1" dirty="0">
                <a:latin typeface="+mn-lt"/>
              </a:rPr>
              <a:t>NORA (</a:t>
            </a:r>
            <a:r>
              <a:rPr lang="tr-TR" sz="2800" b="1" dirty="0" err="1">
                <a:latin typeface="+mn-lt"/>
              </a:rPr>
              <a:t>Non-Obvious</a:t>
            </a:r>
            <a:r>
              <a:rPr lang="tr-TR" sz="2800" b="1" dirty="0">
                <a:latin typeface="+mn-lt"/>
              </a:rPr>
              <a:t> </a:t>
            </a:r>
            <a:r>
              <a:rPr lang="tr-TR" sz="2800" b="1" dirty="0" err="1">
                <a:latin typeface="+mn-lt"/>
              </a:rPr>
              <a:t>Relationship</a:t>
            </a:r>
            <a:r>
              <a:rPr lang="tr-TR" sz="2800" b="1" dirty="0">
                <a:latin typeface="+mn-lt"/>
              </a:rPr>
              <a:t> </a:t>
            </a:r>
            <a:r>
              <a:rPr lang="tr-TR" sz="2800" b="1" dirty="0" err="1">
                <a:latin typeface="+mn-lt"/>
              </a:rPr>
              <a:t>Awareness</a:t>
            </a:r>
            <a:r>
              <a:rPr lang="tr-TR" sz="2800" b="1" dirty="0">
                <a:latin typeface="+mn-lt"/>
              </a:rPr>
              <a:t>) Görülmez İlişki Farkındalığı</a:t>
            </a:r>
            <a:endParaRPr lang="tr-TR" sz="2800" dirty="0">
              <a:latin typeface="+mn-lt"/>
            </a:endParaRPr>
          </a:p>
        </p:txBody>
      </p:sp>
      <p:sp>
        <p:nvSpPr>
          <p:cNvPr id="3" name="İçerik Yer Tutucusu 2"/>
          <p:cNvSpPr>
            <a:spLocks noGrp="1"/>
          </p:cNvSpPr>
          <p:nvPr>
            <p:ph idx="1"/>
          </p:nvPr>
        </p:nvSpPr>
        <p:spPr>
          <a:xfrm>
            <a:off x="467544" y="1628800"/>
            <a:ext cx="8047806" cy="4351338"/>
          </a:xfrm>
        </p:spPr>
        <p:txBody>
          <a:bodyPr>
            <a:normAutofit/>
          </a:bodyPr>
          <a:lstStyle/>
          <a:p>
            <a:pPr algn="just"/>
            <a:r>
              <a:rPr lang="tr-TR" sz="1800" b="1" dirty="0"/>
              <a:t>Kişilik hakları önemlidir ancak bir engel değildir</a:t>
            </a:r>
            <a:r>
              <a:rPr lang="tr-TR" sz="1800" dirty="0"/>
              <a:t>. Kişisel bilgiler ile işlem yapılırken kişilik haklarını ihlal etmeme yolları (örneğin</a:t>
            </a:r>
            <a:r>
              <a:rPr lang="tr-TR" sz="1800" u="sng" dirty="0">
                <a:hlinkClick r:id="rId2"/>
              </a:rPr>
              <a:t> özet fonksiyonları (</a:t>
            </a:r>
            <a:r>
              <a:rPr lang="tr-TR" sz="1800" u="sng" dirty="0" err="1">
                <a:hlinkClick r:id="rId2"/>
              </a:rPr>
              <a:t>hashing</a:t>
            </a:r>
            <a:r>
              <a:rPr lang="tr-TR" sz="1800" u="sng" dirty="0">
                <a:hlinkClick r:id="rId2"/>
              </a:rPr>
              <a:t>) </a:t>
            </a:r>
            <a:r>
              <a:rPr lang="tr-TR" sz="1800" dirty="0"/>
              <a:t>gibi) yanında çoğu kullanıcının kişisel bilgiler konusunda hassas olmadığı da görülmüştür (örneğin sırf bu amaçla yazılan bir oyunun, son kullanıcı sözleşmesinde açıkça bütün bilgilerinizi alıp her türlü amaçla kullanacağız yazmasına rağmen çoğu kullanıcının bunu okumadan onayladığı görülmüştür).</a:t>
            </a:r>
          </a:p>
          <a:p>
            <a:pPr algn="just"/>
            <a:r>
              <a:rPr lang="tr-TR" sz="1800" dirty="0"/>
              <a:t>Kötü niyetli kişilerin de akıllı olabileceğini unutmamak gerekir. Genelde uygulanan yöntemler ve çıkarımlar belirli bir zaman sonra kötü niyetli kişiler tarafından da fark edilmekte ve buna karşı önlem alınmaktadır. Aradaki bu zaman teknolojinin de yardımı ile her geçen gün daha da azalmakta ve hayat daha da hızlanmaktadır. Bunun için kullanılan yöntemlerin açıklanmaması ve saklı tutulması büyük önem taşımakta ayrıca kullanım alanına göre kullanıcılara rahatsızlık vermeyecek seviyede tutulması gerekmektedir.</a:t>
            </a:r>
          </a:p>
          <a:p>
            <a:pPr algn="just"/>
            <a:endParaRPr lang="tr-TR" sz="1600" dirty="0"/>
          </a:p>
        </p:txBody>
      </p:sp>
    </p:spTree>
    <p:extLst>
      <p:ext uri="{BB962C8B-B14F-4D97-AF65-F5344CB8AC3E}">
        <p14:creationId xmlns:p14="http://schemas.microsoft.com/office/powerpoint/2010/main" val="1528927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694462" y="1052736"/>
            <a:ext cx="7736617" cy="4982382"/>
          </a:xfrm>
          <a:prstGeom prst="rect">
            <a:avLst/>
          </a:prstGeom>
        </p:spPr>
      </p:pic>
      <p:sp>
        <p:nvSpPr>
          <p:cNvPr id="5" name="Başlık 1"/>
          <p:cNvSpPr>
            <a:spLocks noGrp="1"/>
          </p:cNvSpPr>
          <p:nvPr>
            <p:ph type="title"/>
          </p:nvPr>
        </p:nvSpPr>
        <p:spPr>
          <a:xfrm>
            <a:off x="-18458" y="144016"/>
            <a:ext cx="9162458" cy="692696"/>
          </a:xfrm>
        </p:spPr>
        <p:txBody>
          <a:bodyPr>
            <a:normAutofit/>
          </a:bodyPr>
          <a:lstStyle/>
          <a:p>
            <a:pPr algn="ctr"/>
            <a:r>
              <a:rPr lang="tr-TR" sz="3200" b="1" dirty="0" smtClean="0">
                <a:solidFill>
                  <a:schemeClr val="tx1"/>
                </a:solidFill>
                <a:effectLst/>
                <a:latin typeface="Calibri" pitchFamily="34" charset="0"/>
              </a:rPr>
              <a:t>Açık Olmayan İlişki Farkındalığı (NORA)</a:t>
            </a:r>
            <a:endParaRPr lang="tr-TR" sz="3200" b="1" dirty="0">
              <a:solidFill>
                <a:schemeClr val="tx1"/>
              </a:solidFill>
              <a:effectLst/>
              <a:latin typeface="Calibri" pitchFamily="34" charset="0"/>
            </a:endParaRPr>
          </a:p>
        </p:txBody>
      </p:sp>
    </p:spTree>
    <p:extLst>
      <p:ext uri="{BB962C8B-B14F-4D97-AF65-F5344CB8AC3E}">
        <p14:creationId xmlns:p14="http://schemas.microsoft.com/office/powerpoint/2010/main" val="2871398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3648" y="1700808"/>
            <a:ext cx="6336704" cy="1325563"/>
          </a:xfrm>
        </p:spPr>
        <p:txBody>
          <a:bodyPr>
            <a:noAutofit/>
          </a:bodyPr>
          <a:lstStyle/>
          <a:p>
            <a:r>
              <a:rPr lang="tr-TR" sz="4800" b="1" dirty="0">
                <a:latin typeface="Calibri" pitchFamily="34" charset="0"/>
              </a:rPr>
              <a:t>Enformasyon </a:t>
            </a:r>
            <a:r>
              <a:rPr lang="tr-TR" sz="4800" b="1" dirty="0" smtClean="0">
                <a:latin typeface="Calibri" pitchFamily="34" charset="0"/>
              </a:rPr>
              <a:t>Toplumu ?</a:t>
            </a:r>
            <a:endParaRPr lang="tr-TR" sz="4400" dirty="0"/>
          </a:p>
        </p:txBody>
      </p:sp>
    </p:spTree>
    <p:extLst>
      <p:ext uri="{BB962C8B-B14F-4D97-AF65-F5344CB8AC3E}">
        <p14:creationId xmlns:p14="http://schemas.microsoft.com/office/powerpoint/2010/main" val="274521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144000" cy="792088"/>
          </a:xfrm>
        </p:spPr>
        <p:txBody>
          <a:bodyPr>
            <a:noAutofit/>
          </a:bodyPr>
          <a:lstStyle/>
          <a:p>
            <a:pPr algn="ctr"/>
            <a:r>
              <a:rPr lang="tr-TR" sz="3200" b="1" dirty="0" smtClean="0">
                <a:solidFill>
                  <a:schemeClr val="tx1"/>
                </a:solidFill>
                <a:effectLst/>
                <a:latin typeface="Calibri" pitchFamily="34" charset="0"/>
              </a:rPr>
              <a:t>Enformasyon Toplumunda Etik</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467544" y="1124744"/>
            <a:ext cx="8136904" cy="5123656"/>
          </a:xfrm>
          <a:solidFill>
            <a:schemeClr val="bg1"/>
          </a:solidFill>
        </p:spPr>
        <p:txBody>
          <a:bodyPr>
            <a:normAutofit/>
          </a:bodyPr>
          <a:lstStyle/>
          <a:p>
            <a:pPr algn="just"/>
            <a:r>
              <a:rPr lang="tr-TR" sz="2000" b="1" dirty="0" smtClean="0">
                <a:latin typeface="Calibri" pitchFamily="34" charset="0"/>
              </a:rPr>
              <a:t>Sorumluluk: </a:t>
            </a:r>
            <a:r>
              <a:rPr lang="tr-TR" sz="2000" dirty="0" smtClean="0">
                <a:latin typeface="Calibri" pitchFamily="34" charset="0"/>
              </a:rPr>
              <a:t>Etik hareketin </a:t>
            </a:r>
            <a:r>
              <a:rPr lang="tr-TR" sz="2000" dirty="0">
                <a:latin typeface="Calibri" pitchFamily="34" charset="0"/>
              </a:rPr>
              <a:t>temel elemanıdır. </a:t>
            </a:r>
            <a:r>
              <a:rPr lang="tr-TR" sz="2000" dirty="0" smtClean="0">
                <a:latin typeface="Calibri" pitchFamily="34" charset="0"/>
              </a:rPr>
              <a:t> Sorumluluk</a:t>
            </a:r>
            <a:r>
              <a:rPr lang="tr-TR" sz="2000" dirty="0">
                <a:latin typeface="Calibri" pitchFamily="34" charset="0"/>
              </a:rPr>
              <a:t>; verilen </a:t>
            </a:r>
            <a:r>
              <a:rPr lang="tr-TR" sz="2000" dirty="0" smtClean="0">
                <a:latin typeface="Calibri" pitchFamily="34" charset="0"/>
              </a:rPr>
              <a:t>kararların </a:t>
            </a:r>
            <a:r>
              <a:rPr lang="tr-TR" sz="2000" b="1" dirty="0" smtClean="0">
                <a:latin typeface="Calibri" pitchFamily="34" charset="0"/>
              </a:rPr>
              <a:t>potansiyel maliyet, yükümlülük ve sebep olacağı yeni görevlerinin </a:t>
            </a:r>
            <a:r>
              <a:rPr lang="tr-TR" sz="2000" dirty="0">
                <a:latin typeface="Calibri" pitchFamily="34" charset="0"/>
              </a:rPr>
              <a:t>kabul edilmesi demektir</a:t>
            </a:r>
            <a:r>
              <a:rPr lang="tr-TR" sz="2000" dirty="0" smtClean="0">
                <a:latin typeface="Calibri" pitchFamily="34" charset="0"/>
              </a:rPr>
              <a:t>.</a:t>
            </a:r>
          </a:p>
          <a:p>
            <a:pPr algn="just"/>
            <a:r>
              <a:rPr lang="tr-TR" sz="2000" b="1" dirty="0" smtClean="0">
                <a:latin typeface="Calibri" pitchFamily="34" charset="0"/>
              </a:rPr>
              <a:t>Hesap verebilirlik: </a:t>
            </a:r>
            <a:r>
              <a:rPr lang="tr-TR" sz="2000" dirty="0" smtClean="0">
                <a:latin typeface="Calibri" pitchFamily="34" charset="0"/>
              </a:rPr>
              <a:t>Sistemin ve sosyal kurumların bir özelliğidir. Gerçekleştirilen işi kimin üstleneceği ve </a:t>
            </a:r>
            <a:r>
              <a:rPr lang="tr-TR" sz="2000" b="1" dirty="0" smtClean="0">
                <a:latin typeface="Calibri" pitchFamily="34" charset="0"/>
              </a:rPr>
              <a:t>kimin sorumlu olacağını </a:t>
            </a:r>
            <a:r>
              <a:rPr lang="tr-TR" sz="2000" dirty="0" smtClean="0">
                <a:latin typeface="Calibri" pitchFamily="34" charset="0"/>
              </a:rPr>
              <a:t>belirleyen mekanizmaların yürürlükte olması anlamına gelmektedir.</a:t>
            </a:r>
          </a:p>
          <a:p>
            <a:pPr algn="just"/>
            <a:r>
              <a:rPr lang="tr-TR" sz="2000" b="1" dirty="0">
                <a:latin typeface="Calibri" pitchFamily="34" charset="0"/>
              </a:rPr>
              <a:t>Yükümlülük: </a:t>
            </a:r>
            <a:r>
              <a:rPr lang="tr-TR" sz="2000" dirty="0">
                <a:latin typeface="Calibri" pitchFamily="34" charset="0"/>
              </a:rPr>
              <a:t>Sistemler, </a:t>
            </a:r>
            <a:r>
              <a:rPr lang="tr-TR" sz="2000" dirty="0" smtClean="0">
                <a:latin typeface="Calibri" pitchFamily="34" charset="0"/>
              </a:rPr>
              <a:t>işletmeler veya kişiler </a:t>
            </a:r>
            <a:r>
              <a:rPr lang="tr-TR" sz="2000" dirty="0">
                <a:latin typeface="Calibri" pitchFamily="34" charset="0"/>
              </a:rPr>
              <a:t>tarafından verilen zararları telafi etmeye yasal olarak olanak veren politik sistemlerin bir özelliğidir. Ortaya çıkan </a:t>
            </a:r>
            <a:r>
              <a:rPr lang="tr-TR" sz="2000" b="1" dirty="0">
                <a:latin typeface="Calibri" pitchFamily="34" charset="0"/>
              </a:rPr>
              <a:t>zararın kim tarafından karşılanacağının </a:t>
            </a:r>
            <a:r>
              <a:rPr lang="tr-TR" sz="2000" dirty="0">
                <a:latin typeface="Calibri" pitchFamily="34" charset="0"/>
              </a:rPr>
              <a:t>bilinmesidir.</a:t>
            </a:r>
          </a:p>
          <a:p>
            <a:pPr algn="just"/>
            <a:r>
              <a:rPr lang="tr-TR" sz="2000" b="1" dirty="0">
                <a:latin typeface="Calibri" pitchFamily="34" charset="0"/>
              </a:rPr>
              <a:t>Hukuk kurallarına uygun süreç  </a:t>
            </a:r>
            <a:r>
              <a:rPr lang="tr-TR" sz="2000" b="1" dirty="0" smtClean="0">
                <a:latin typeface="Calibri" pitchFamily="34" charset="0"/>
              </a:rPr>
              <a:t>: </a:t>
            </a:r>
            <a:r>
              <a:rPr lang="tr-TR" sz="2000" dirty="0" smtClean="0">
                <a:latin typeface="Calibri" pitchFamily="34" charset="0"/>
              </a:rPr>
              <a:t>Kanunlara göre </a:t>
            </a:r>
            <a:r>
              <a:rPr lang="tr-TR" sz="2000" dirty="0">
                <a:latin typeface="Calibri" pitchFamily="34" charset="0"/>
              </a:rPr>
              <a:t>yönetilen toplumların bir özelliğidir. </a:t>
            </a:r>
            <a:r>
              <a:rPr lang="tr-TR" sz="2000" b="1" dirty="0">
                <a:latin typeface="Calibri" pitchFamily="34" charset="0"/>
              </a:rPr>
              <a:t>Kişilerin yasal olarak kanunlardan gelen haklarını talep etmesi demektir</a:t>
            </a:r>
            <a:r>
              <a:rPr lang="tr-TR" sz="2000" b="1" dirty="0" smtClean="0">
                <a:latin typeface="Calibri" pitchFamily="34" charset="0"/>
              </a:rPr>
              <a:t>.</a:t>
            </a:r>
          </a:p>
          <a:p>
            <a:pPr algn="just"/>
            <a:r>
              <a:rPr lang="tr-TR" sz="2000" u="sng" dirty="0" smtClean="0">
                <a:latin typeface="Calibri" pitchFamily="34" charset="0"/>
              </a:rPr>
              <a:t>Bu temel kavramlar </a:t>
            </a:r>
            <a:r>
              <a:rPr lang="tr-TR" sz="2000" u="sng" dirty="0" err="1" smtClean="0">
                <a:latin typeface="Calibri" pitchFamily="34" charset="0"/>
              </a:rPr>
              <a:t>ES’lerine</a:t>
            </a:r>
            <a:r>
              <a:rPr lang="tr-TR" sz="2000" u="sng" dirty="0" smtClean="0">
                <a:latin typeface="Calibri" pitchFamily="34" charset="0"/>
              </a:rPr>
              <a:t> ilişkin </a:t>
            </a:r>
            <a:r>
              <a:rPr lang="tr-TR" sz="2000" b="1" u="sng" dirty="0" smtClean="0">
                <a:latin typeface="Calibri" pitchFamily="34" charset="0"/>
              </a:rPr>
              <a:t>etik analizin </a:t>
            </a:r>
            <a:r>
              <a:rPr lang="tr-TR" sz="2000" u="sng" dirty="0" smtClean="0">
                <a:latin typeface="Calibri" pitchFamily="34" charset="0"/>
              </a:rPr>
              <a:t>ve bu sistemlerin kim tarafından yönetileceğinin dayanak noktasını oluşturmaktadır.</a:t>
            </a:r>
          </a:p>
          <a:p>
            <a:pPr algn="just"/>
            <a:endParaRPr lang="tr-TR" sz="2000" dirty="0">
              <a:latin typeface="Calibri" pitchFamily="34" charset="0"/>
            </a:endParaRPr>
          </a:p>
          <a:p>
            <a:pPr algn="just"/>
            <a:endParaRPr lang="tr-TR" sz="2000" dirty="0" smtClean="0">
              <a:latin typeface="Calibri" pitchFamily="34" charset="0"/>
            </a:endParaRPr>
          </a:p>
          <a:p>
            <a:pPr algn="just"/>
            <a:endParaRPr lang="tr-TR" dirty="0">
              <a:latin typeface="Calibri" pitchFamily="34" charset="0"/>
            </a:endParaRPr>
          </a:p>
        </p:txBody>
      </p:sp>
    </p:spTree>
    <p:extLst>
      <p:ext uri="{BB962C8B-B14F-4D97-AF65-F5344CB8AC3E}">
        <p14:creationId xmlns:p14="http://schemas.microsoft.com/office/powerpoint/2010/main" val="3331717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96752"/>
          </a:xfrm>
        </p:spPr>
        <p:txBody>
          <a:bodyPr>
            <a:normAutofit/>
          </a:bodyPr>
          <a:lstStyle/>
          <a:p>
            <a:pPr algn="ctr"/>
            <a:r>
              <a:rPr lang="tr-TR" sz="3200" b="1" dirty="0" smtClean="0">
                <a:solidFill>
                  <a:schemeClr val="tx1"/>
                </a:solidFill>
                <a:effectLst/>
                <a:latin typeface="Calibri" pitchFamily="34" charset="0"/>
              </a:rPr>
              <a:t>Etik Analiz</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39552" y="1484784"/>
            <a:ext cx="7848872" cy="4608512"/>
          </a:xfrm>
          <a:solidFill>
            <a:schemeClr val="bg1"/>
          </a:solidFill>
        </p:spPr>
        <p:txBody>
          <a:bodyPr>
            <a:normAutofit/>
          </a:bodyPr>
          <a:lstStyle/>
          <a:p>
            <a:pPr marL="363538" indent="-282575" algn="just">
              <a:buFont typeface="+mj-lt"/>
              <a:buAutoNum type="arabicPeriod"/>
            </a:pPr>
            <a:r>
              <a:rPr lang="tr-TR" sz="1800" b="1" dirty="0" smtClean="0">
                <a:latin typeface="Calibri" pitchFamily="34" charset="0"/>
              </a:rPr>
              <a:t>Olayları açıkça </a:t>
            </a:r>
            <a:r>
              <a:rPr lang="tr-TR" sz="1800" b="1" dirty="0">
                <a:latin typeface="Calibri" pitchFamily="34" charset="0"/>
              </a:rPr>
              <a:t>belirleyin ve </a:t>
            </a:r>
            <a:r>
              <a:rPr lang="tr-TR" sz="1800" b="1" dirty="0" smtClean="0">
                <a:latin typeface="Calibri" pitchFamily="34" charset="0"/>
              </a:rPr>
              <a:t>açıklayın. </a:t>
            </a:r>
          </a:p>
          <a:p>
            <a:pPr marL="356616" lvl="1" indent="0" algn="just">
              <a:buNone/>
            </a:pPr>
            <a:r>
              <a:rPr lang="tr-TR" dirty="0" smtClean="0">
                <a:latin typeface="Calibri" pitchFamily="34" charset="0"/>
              </a:rPr>
              <a:t>Kimin, kime, neyi, ne zaman ve nasıl yaptığını bulun. Olayları basit bir şekilde ele almak çözüm sürecini kolaylaştırır.</a:t>
            </a:r>
            <a:endParaRPr lang="tr-TR" dirty="0">
              <a:latin typeface="Calibri" pitchFamily="34" charset="0"/>
            </a:endParaRPr>
          </a:p>
          <a:p>
            <a:pPr marL="363538" indent="-282575" algn="just">
              <a:buFont typeface="+mj-lt"/>
              <a:buAutoNum type="arabicPeriod"/>
            </a:pPr>
            <a:r>
              <a:rPr lang="tr-TR" sz="1800" b="1" dirty="0" smtClean="0">
                <a:latin typeface="Calibri" pitchFamily="34" charset="0"/>
              </a:rPr>
              <a:t>Çatışmayı /ikilemi ve buna dahil olan üst düzey değerleri tanımlayınız.</a:t>
            </a:r>
          </a:p>
          <a:p>
            <a:pPr marL="356616" lvl="1" indent="0" algn="just">
              <a:buNone/>
            </a:pPr>
            <a:r>
              <a:rPr lang="tr-TR" dirty="0" smtClean="0">
                <a:latin typeface="Calibri" pitchFamily="34" charset="0"/>
              </a:rPr>
              <a:t>Etik bir konu genellikle bir ikilemi barındırır. Mesela müşteri bilgilerini herkesin görüp görmemesi veya bu bilgilerin firma dışı üçüncü kişi ya da kurumlarla paylaşılması.</a:t>
            </a:r>
          </a:p>
          <a:p>
            <a:pPr marL="363538" indent="-282575" algn="just">
              <a:buFont typeface="+mj-lt"/>
              <a:buAutoNum type="arabicPeriod"/>
            </a:pPr>
            <a:r>
              <a:rPr lang="tr-TR" sz="1800" b="1" dirty="0" smtClean="0">
                <a:latin typeface="Calibri" pitchFamily="34" charset="0"/>
              </a:rPr>
              <a:t>Paydaşları tanımlayın.</a:t>
            </a:r>
          </a:p>
          <a:p>
            <a:pPr marL="356616" lvl="1" indent="0" algn="just">
              <a:buNone/>
            </a:pPr>
            <a:r>
              <a:rPr lang="tr-TR" dirty="0" smtClean="0">
                <a:latin typeface="Calibri" pitchFamily="34" charset="0"/>
              </a:rPr>
              <a:t>Sonuçlardan bir kazancı olan, yatırımda bulunan  ve genellikle sesli düşünceleri olan paydaşlar kimler olduğunun ve ne istediklerinin belirlenmesi.</a:t>
            </a:r>
          </a:p>
          <a:p>
            <a:pPr marL="363538" indent="-282575" algn="just">
              <a:buFont typeface="+mj-lt"/>
              <a:buAutoNum type="arabicPeriod"/>
            </a:pPr>
            <a:r>
              <a:rPr lang="tr-TR" sz="1800" b="1" dirty="0" smtClean="0">
                <a:latin typeface="Calibri" pitchFamily="34" charset="0"/>
              </a:rPr>
              <a:t>Mantıklı bir şekilde gerçekleştirebileceğiniz seçenekleri belirleyin.</a:t>
            </a:r>
          </a:p>
          <a:p>
            <a:pPr marL="356616" lvl="1" indent="0" algn="just">
              <a:buNone/>
            </a:pPr>
            <a:r>
              <a:rPr lang="tr-TR" dirty="0" smtClean="0">
                <a:latin typeface="Calibri" pitchFamily="34" charset="0"/>
              </a:rPr>
              <a:t>Mümkün oldukça herkesin çıkarlarını  karşılayabilecek bir seçeneğe odaklanın. Herkesin çıkarı aynı anda tatmin etmek mümkün olmasa da en uygun seçenek bulunmalı.</a:t>
            </a:r>
            <a:endParaRPr lang="tr-TR" dirty="0">
              <a:latin typeface="Calibri" pitchFamily="34" charset="0"/>
            </a:endParaRPr>
          </a:p>
          <a:p>
            <a:pPr marL="363538" indent="-282575" algn="just">
              <a:buFont typeface="+mj-lt"/>
              <a:buAutoNum type="arabicPeriod"/>
            </a:pPr>
            <a:r>
              <a:rPr lang="tr-TR" sz="1800" b="1" dirty="0" smtClean="0">
                <a:latin typeface="Calibri" pitchFamily="34" charset="0"/>
              </a:rPr>
              <a:t>Seçeneklerin muhtemel </a:t>
            </a:r>
            <a:r>
              <a:rPr lang="tr-TR" sz="1800" b="1" dirty="0">
                <a:latin typeface="Calibri" pitchFamily="34" charset="0"/>
              </a:rPr>
              <a:t>sonuçlarını belirleyiniz.</a:t>
            </a:r>
          </a:p>
          <a:p>
            <a:pPr marL="596646" indent="-514350">
              <a:buFont typeface="+mj-lt"/>
              <a:buAutoNum type="arabicPeriod"/>
            </a:pPr>
            <a:endParaRPr lang="tr-TR" sz="1800" dirty="0">
              <a:latin typeface="Calibri" pitchFamily="34" charset="0"/>
            </a:endParaRPr>
          </a:p>
        </p:txBody>
      </p:sp>
    </p:spTree>
    <p:extLst>
      <p:ext uri="{BB962C8B-B14F-4D97-AF65-F5344CB8AC3E}">
        <p14:creationId xmlns:p14="http://schemas.microsoft.com/office/powerpoint/2010/main" val="6942851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96752"/>
          </a:xfrm>
        </p:spPr>
        <p:txBody>
          <a:bodyPr>
            <a:normAutofit/>
          </a:bodyPr>
          <a:lstStyle/>
          <a:p>
            <a:pPr algn="ctr"/>
            <a:r>
              <a:rPr lang="tr-TR" sz="2800" b="1" dirty="0" smtClean="0">
                <a:solidFill>
                  <a:schemeClr val="tx1"/>
                </a:solidFill>
                <a:effectLst/>
                <a:latin typeface="Calibri" pitchFamily="34" charset="0"/>
              </a:rPr>
              <a:t>Evrensel Etik İlkeler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467544" y="1700808"/>
            <a:ext cx="8280920" cy="4896544"/>
          </a:xfrm>
        </p:spPr>
        <p:txBody>
          <a:bodyPr>
            <a:normAutofit/>
          </a:bodyPr>
          <a:lstStyle/>
          <a:p>
            <a:pPr marL="363538" indent="-282575" algn="just">
              <a:buFont typeface="+mj-lt"/>
              <a:buAutoNum type="arabicPeriod"/>
            </a:pPr>
            <a:r>
              <a:rPr lang="tr-TR" sz="2000" dirty="0">
                <a:latin typeface="Calibri" pitchFamily="34" charset="0"/>
              </a:rPr>
              <a:t>Sana yapılmasını istemediğin bir şeyi başkasına yapma </a:t>
            </a:r>
            <a:r>
              <a:rPr lang="tr-TR" sz="2000" b="1" dirty="0">
                <a:latin typeface="Calibri" pitchFamily="34" charset="0"/>
              </a:rPr>
              <a:t>(Altın Kural).</a:t>
            </a:r>
            <a:endParaRPr lang="tr-TR" sz="2000" dirty="0">
              <a:latin typeface="Calibri" pitchFamily="34" charset="0"/>
            </a:endParaRPr>
          </a:p>
          <a:p>
            <a:pPr marL="363538" indent="-282575" algn="just">
              <a:buFont typeface="+mj-lt"/>
              <a:buAutoNum type="arabicPeriod"/>
            </a:pPr>
            <a:r>
              <a:rPr lang="tr-TR" sz="2000" dirty="0">
                <a:latin typeface="Calibri" pitchFamily="34" charset="0"/>
              </a:rPr>
              <a:t>Bir hareketin yapılması herkes için doğru değilse, hiç kimse için de değildir. </a:t>
            </a:r>
            <a:r>
              <a:rPr lang="tr-TR" sz="2000" b="1" dirty="0">
                <a:latin typeface="Calibri" pitchFamily="34" charset="0"/>
              </a:rPr>
              <a:t>(</a:t>
            </a:r>
            <a:r>
              <a:rPr lang="tr-TR" sz="2000" b="1" dirty="0" err="1">
                <a:latin typeface="Calibri" pitchFamily="34" charset="0"/>
              </a:rPr>
              <a:t>Immanuel</a:t>
            </a:r>
            <a:r>
              <a:rPr lang="tr-TR" sz="2000" b="1" dirty="0">
                <a:latin typeface="Calibri" pitchFamily="34" charset="0"/>
              </a:rPr>
              <a:t> Kant </a:t>
            </a:r>
            <a:r>
              <a:rPr lang="tr-TR" sz="2000" b="1" dirty="0" smtClean="0">
                <a:latin typeface="Calibri" pitchFamily="34" charset="0"/>
              </a:rPr>
              <a:t>Kuralı)</a:t>
            </a:r>
            <a:endParaRPr lang="tr-TR" sz="2000" dirty="0">
              <a:latin typeface="Calibri" pitchFamily="34" charset="0"/>
            </a:endParaRPr>
          </a:p>
          <a:p>
            <a:pPr marL="363538" indent="-282575" algn="just">
              <a:buFont typeface="+mj-lt"/>
              <a:buAutoNum type="arabicPeriod"/>
            </a:pPr>
            <a:r>
              <a:rPr lang="tr-TR" sz="2000" dirty="0">
                <a:latin typeface="Calibri" pitchFamily="34" charset="0"/>
              </a:rPr>
              <a:t>Bir hareket tekrar ile yapılamaz ise onu yapmak doğru değildir </a:t>
            </a:r>
            <a:r>
              <a:rPr lang="tr-TR" sz="2000" b="1" dirty="0" smtClean="0">
                <a:latin typeface="Calibri" pitchFamily="34" charset="0"/>
              </a:rPr>
              <a:t>(</a:t>
            </a:r>
            <a:r>
              <a:rPr lang="tr-TR" sz="2000" b="1" dirty="0" err="1" smtClean="0">
                <a:latin typeface="Calibri" pitchFamily="34" charset="0"/>
              </a:rPr>
              <a:t>Dekart’in</a:t>
            </a:r>
            <a:r>
              <a:rPr lang="tr-TR" sz="2000" b="1" dirty="0" smtClean="0">
                <a:latin typeface="Calibri" pitchFamily="34" charset="0"/>
              </a:rPr>
              <a:t> Kuralı).</a:t>
            </a:r>
            <a:endParaRPr lang="tr-TR" sz="2000" dirty="0">
              <a:latin typeface="Calibri" pitchFamily="34" charset="0"/>
            </a:endParaRPr>
          </a:p>
          <a:p>
            <a:pPr marL="363538" indent="-282575" algn="just">
              <a:buFont typeface="+mj-lt"/>
              <a:buAutoNum type="arabicPeriod"/>
            </a:pPr>
            <a:r>
              <a:rPr lang="tr-TR" sz="2000" dirty="0">
                <a:latin typeface="Calibri" pitchFamily="34" charset="0"/>
              </a:rPr>
              <a:t>Hareketi yüksek veya büyük bir değer </a:t>
            </a:r>
            <a:r>
              <a:rPr lang="tr-TR" sz="2000" dirty="0" smtClean="0">
                <a:latin typeface="Calibri" pitchFamily="34" charset="0"/>
              </a:rPr>
              <a:t>getirecekse yap. </a:t>
            </a:r>
            <a:r>
              <a:rPr lang="tr-TR" sz="2000" b="1" dirty="0" smtClean="0">
                <a:latin typeface="Calibri" pitchFamily="34" charset="0"/>
              </a:rPr>
              <a:t>(Faydacılık Prensibi)</a:t>
            </a:r>
            <a:endParaRPr lang="tr-TR" sz="2000" b="1" dirty="0">
              <a:latin typeface="Calibri" pitchFamily="34" charset="0"/>
            </a:endParaRPr>
          </a:p>
          <a:p>
            <a:pPr marL="363538" indent="-282575" algn="just">
              <a:buFont typeface="+mj-lt"/>
              <a:buAutoNum type="arabicPeriod"/>
            </a:pPr>
            <a:r>
              <a:rPr lang="tr-TR" sz="2000" dirty="0">
                <a:latin typeface="Calibri" pitchFamily="34" charset="0"/>
              </a:rPr>
              <a:t>Bir hareketi en az zarar ve maliyet oluşturacaksa yap </a:t>
            </a:r>
            <a:r>
              <a:rPr lang="tr-TR" sz="2000" b="1" dirty="0" smtClean="0">
                <a:latin typeface="Calibri" pitchFamily="34" charset="0"/>
              </a:rPr>
              <a:t>(Risk Sevmeme Prensibi).</a:t>
            </a:r>
            <a:endParaRPr lang="tr-TR" sz="2000" dirty="0">
              <a:latin typeface="Calibri" pitchFamily="34" charset="0"/>
            </a:endParaRPr>
          </a:p>
          <a:p>
            <a:pPr marL="363538" indent="-282575" algn="just">
              <a:buFont typeface="+mj-lt"/>
              <a:buAutoNum type="arabicPeriod"/>
            </a:pPr>
            <a:r>
              <a:rPr lang="tr-TR" sz="2000" dirty="0" smtClean="0">
                <a:solidFill>
                  <a:srgbClr val="C00000"/>
                </a:solidFill>
                <a:latin typeface="Calibri" pitchFamily="34" charset="0"/>
              </a:rPr>
              <a:t>Aksi yönde özel bir açıklama olmadığı müddetçe, hemen hemen tüm somut ve soyut nesnelerin başka birisine ait olduğunu varsayın. </a:t>
            </a:r>
            <a:r>
              <a:rPr lang="tr-TR" sz="2000" b="1" dirty="0" smtClean="0">
                <a:solidFill>
                  <a:srgbClr val="C00000"/>
                </a:solidFill>
                <a:latin typeface="Calibri" pitchFamily="34" charset="0"/>
              </a:rPr>
              <a:t>(Etik Kuralı)</a:t>
            </a:r>
            <a:endParaRPr lang="tr-TR" sz="2000" b="1" dirty="0">
              <a:solidFill>
                <a:srgbClr val="C00000"/>
              </a:solidFill>
              <a:latin typeface="Calibri" pitchFamily="34" charset="0"/>
            </a:endParaRPr>
          </a:p>
        </p:txBody>
      </p:sp>
    </p:spTree>
    <p:extLst>
      <p:ext uri="{BB962C8B-B14F-4D97-AF65-F5344CB8AC3E}">
        <p14:creationId xmlns:p14="http://schemas.microsoft.com/office/powerpoint/2010/main" val="3510308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908720"/>
            <a:ext cx="6660232" cy="1224136"/>
          </a:xfrm>
          <a:solidFill>
            <a:schemeClr val="bg1">
              <a:lumMod val="95000"/>
            </a:schemeClr>
          </a:solidFill>
        </p:spPr>
        <p:txBody>
          <a:bodyPr>
            <a:noAutofit/>
          </a:bodyPr>
          <a:lstStyle/>
          <a:p>
            <a:r>
              <a:rPr lang="tr-TR" sz="3200" b="1" dirty="0" smtClean="0">
                <a:solidFill>
                  <a:schemeClr val="tx1"/>
                </a:solidFill>
                <a:latin typeface="Calibri" pitchFamily="34" charset="0"/>
              </a:rPr>
              <a:t>Enformasyon Sistemlerinin Ahlaki Boyutu</a:t>
            </a:r>
            <a:endParaRPr lang="tr-TR" sz="3200" b="1" dirty="0">
              <a:solidFill>
                <a:schemeClr val="tx1"/>
              </a:solidFill>
              <a:latin typeface="Calibri" pitchFamily="34" charset="0"/>
            </a:endParaRPr>
          </a:p>
        </p:txBody>
      </p:sp>
    </p:spTree>
    <p:extLst>
      <p:ext uri="{BB962C8B-B14F-4D97-AF65-F5344CB8AC3E}">
        <p14:creationId xmlns:p14="http://schemas.microsoft.com/office/powerpoint/2010/main" val="3602338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88640"/>
            <a:ext cx="8136904" cy="1296144"/>
          </a:xfrm>
        </p:spPr>
        <p:txBody>
          <a:bodyPr>
            <a:normAutofit/>
          </a:bodyPr>
          <a:lstStyle/>
          <a:p>
            <a:r>
              <a:rPr lang="tr-TR" sz="2800" b="1" dirty="0">
                <a:solidFill>
                  <a:schemeClr val="tx1"/>
                </a:solidFill>
                <a:effectLst/>
                <a:latin typeface="Calibri" pitchFamily="34" charset="0"/>
              </a:rPr>
              <a:t>Enformasyon Hakları: İnternet Çağındaki Gizlilik ve </a:t>
            </a:r>
            <a:r>
              <a:rPr lang="tr-TR" sz="2800" b="1" dirty="0" smtClean="0">
                <a:solidFill>
                  <a:schemeClr val="tx1"/>
                </a:solidFill>
                <a:effectLst/>
                <a:latin typeface="Calibri" pitchFamily="34" charset="0"/>
              </a:rPr>
              <a:t>Özgürlük</a:t>
            </a:r>
            <a:endParaRPr lang="tr-TR" sz="2800" b="1" dirty="0">
              <a:solidFill>
                <a:schemeClr val="tx1"/>
              </a:solidFill>
              <a:latin typeface="Calibri" pitchFamily="34" charset="0"/>
            </a:endParaRPr>
          </a:p>
        </p:txBody>
      </p:sp>
      <p:sp>
        <p:nvSpPr>
          <p:cNvPr id="3" name="İçerik Yer Tutucusu 2"/>
          <p:cNvSpPr>
            <a:spLocks noGrp="1"/>
          </p:cNvSpPr>
          <p:nvPr>
            <p:ph idx="1"/>
          </p:nvPr>
        </p:nvSpPr>
        <p:spPr>
          <a:xfrm>
            <a:off x="395536" y="1772816"/>
            <a:ext cx="8136904" cy="4475584"/>
          </a:xfrm>
        </p:spPr>
        <p:txBody>
          <a:bodyPr>
            <a:normAutofit/>
          </a:bodyPr>
          <a:lstStyle/>
          <a:p>
            <a:pPr algn="just"/>
            <a:r>
              <a:rPr lang="tr-TR" sz="2000" b="1" dirty="0" smtClean="0">
                <a:latin typeface="Calibri" pitchFamily="34" charset="0"/>
              </a:rPr>
              <a:t>Kişisel Gizlilik</a:t>
            </a:r>
            <a:r>
              <a:rPr lang="tr-TR" sz="2000" b="1" dirty="0">
                <a:latin typeface="Calibri" pitchFamily="34" charset="0"/>
              </a:rPr>
              <a:t>; </a:t>
            </a:r>
            <a:r>
              <a:rPr lang="tr-TR" sz="2000" dirty="0" smtClean="0">
                <a:latin typeface="Calibri" pitchFamily="34" charset="0"/>
              </a:rPr>
              <a:t>Kişisel </a:t>
            </a:r>
            <a:r>
              <a:rPr lang="tr-TR" sz="2000" dirty="0">
                <a:latin typeface="Calibri" pitchFamily="34" charset="0"/>
              </a:rPr>
              <a:t>bilgilerin veya </a:t>
            </a:r>
            <a:r>
              <a:rPr lang="tr-TR" sz="2000" dirty="0" smtClean="0">
                <a:latin typeface="Calibri" pitchFamily="34" charset="0"/>
              </a:rPr>
              <a:t>özelliklerinin </a:t>
            </a:r>
            <a:r>
              <a:rPr lang="tr-TR" sz="2000" dirty="0">
                <a:latin typeface="Calibri" pitchFamily="34" charset="0"/>
              </a:rPr>
              <a:t>herkes tarafından bilinmemesinin istenmesidir</a:t>
            </a:r>
            <a:r>
              <a:rPr lang="tr-TR" sz="2000" dirty="0" smtClean="0">
                <a:latin typeface="Calibri" pitchFamily="34" charset="0"/>
              </a:rPr>
              <a:t>.</a:t>
            </a:r>
          </a:p>
          <a:p>
            <a:pPr algn="just"/>
            <a:r>
              <a:rPr lang="tr-TR" sz="2000" b="1" dirty="0" smtClean="0">
                <a:latin typeface="Calibri" pitchFamily="34" charset="0"/>
              </a:rPr>
              <a:t>Enformasyon Teknolojisi kişisel gizliliğe saldırıyı kolay hale getirmektedir.</a:t>
            </a:r>
            <a:endParaRPr lang="tr-TR" sz="2000" b="1" dirty="0">
              <a:latin typeface="Calibri" pitchFamily="34" charset="0"/>
            </a:endParaRPr>
          </a:p>
          <a:p>
            <a:pPr algn="just"/>
            <a:r>
              <a:rPr lang="tr-TR" sz="2000" dirty="0">
                <a:latin typeface="Calibri" pitchFamily="34" charset="0"/>
              </a:rPr>
              <a:t>Gizlilik istekleri </a:t>
            </a:r>
            <a:r>
              <a:rPr lang="tr-TR" sz="2000" dirty="0" smtClean="0">
                <a:latin typeface="Calibri" pitchFamily="34" charset="0"/>
              </a:rPr>
              <a:t>bazı ülkelerde kanun </a:t>
            </a:r>
            <a:r>
              <a:rPr lang="tr-TR" sz="2000" dirty="0">
                <a:latin typeface="Calibri" pitchFamily="34" charset="0"/>
              </a:rPr>
              <a:t>ve yasalarla koruma altına alınmıştır</a:t>
            </a:r>
            <a:r>
              <a:rPr lang="tr-TR" sz="2000" dirty="0" smtClean="0">
                <a:latin typeface="Calibri" pitchFamily="34" charset="0"/>
              </a:rPr>
              <a:t>. </a:t>
            </a:r>
          </a:p>
          <a:p>
            <a:pPr algn="just"/>
            <a:r>
              <a:rPr lang="tr-TR" sz="2000" dirty="0" err="1" smtClean="0">
                <a:latin typeface="Calibri" pitchFamily="34" charset="0"/>
              </a:rPr>
              <a:t>Örn</a:t>
            </a:r>
            <a:r>
              <a:rPr lang="tr-TR" sz="2000" dirty="0" smtClean="0">
                <a:latin typeface="Calibri" pitchFamily="34" charset="0"/>
              </a:rPr>
              <a:t>:  ABD, Kanada,  AB ülkeleri 25 Ekim 1998’de </a:t>
            </a:r>
            <a:r>
              <a:rPr lang="tr-TR" sz="2000" dirty="0">
                <a:latin typeface="Calibri" pitchFamily="34" charset="0"/>
              </a:rPr>
              <a:t>AB ülkelerinde kişisel gizliliğin korunmasını genişleten </a:t>
            </a:r>
            <a:r>
              <a:rPr lang="tr-TR" sz="2000" b="1" dirty="0">
                <a:latin typeface="Calibri" pitchFamily="34" charset="0"/>
              </a:rPr>
              <a:t>Veri Korumaya İlişkin Avrupa Komisyonu Direktifi </a:t>
            </a:r>
            <a:r>
              <a:rPr lang="tr-TR" sz="2000" dirty="0">
                <a:latin typeface="Calibri" pitchFamily="34" charset="0"/>
              </a:rPr>
              <a:t>yürürlüğe girmiştir.</a:t>
            </a:r>
          </a:p>
          <a:p>
            <a:pPr algn="just"/>
            <a:endParaRPr lang="tr-TR" sz="2000" dirty="0" smtClean="0">
              <a:latin typeface="Calibri" pitchFamily="34" charset="0"/>
            </a:endParaRP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443252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39552" y="692696"/>
            <a:ext cx="7975798" cy="687610"/>
          </a:xfrm>
        </p:spPr>
        <p:txBody>
          <a:bodyPr/>
          <a:lstStyle/>
          <a:p>
            <a:r>
              <a:rPr lang="tr-TR" b="1" dirty="0" smtClean="0">
                <a:latin typeface="+mn-lt"/>
              </a:rPr>
              <a:t>Bilişim sistemleri şube müdürlüğü</a:t>
            </a:r>
            <a:endParaRPr lang="tr-TR" b="1" dirty="0">
              <a:latin typeface="+mn-lt"/>
            </a:endParaRPr>
          </a:p>
        </p:txBody>
      </p:sp>
      <p:pic>
        <p:nvPicPr>
          <p:cNvPr id="4" name="Resim 3"/>
          <p:cNvPicPr>
            <a:picLocks noChangeAspect="1"/>
          </p:cNvPicPr>
          <p:nvPr/>
        </p:nvPicPr>
        <p:blipFill>
          <a:blip r:embed="rId2"/>
          <a:stretch>
            <a:fillRect/>
          </a:stretch>
        </p:blipFill>
        <p:spPr>
          <a:xfrm>
            <a:off x="539552" y="2348880"/>
            <a:ext cx="7956359" cy="2743572"/>
          </a:xfrm>
          <a:prstGeom prst="rect">
            <a:avLst/>
          </a:prstGeom>
        </p:spPr>
      </p:pic>
    </p:spTree>
    <p:extLst>
      <p:ext uri="{BB962C8B-B14F-4D97-AF65-F5344CB8AC3E}">
        <p14:creationId xmlns:p14="http://schemas.microsoft.com/office/powerpoint/2010/main" val="4043182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4872" y="116632"/>
            <a:ext cx="6696744" cy="1196752"/>
          </a:xfrm>
        </p:spPr>
        <p:txBody>
          <a:bodyPr>
            <a:normAutofit/>
          </a:bodyPr>
          <a:lstStyle/>
          <a:p>
            <a:r>
              <a:rPr lang="tr-TR" sz="3600" b="1" dirty="0" smtClean="0">
                <a:solidFill>
                  <a:schemeClr val="tx1"/>
                </a:solidFill>
                <a:effectLst/>
                <a:latin typeface="Calibri" pitchFamily="34" charset="0"/>
              </a:rPr>
              <a:t>Gizliliğe İlişkin </a:t>
            </a:r>
            <a:r>
              <a:rPr lang="tr-TR" sz="3600" b="1" dirty="0">
                <a:solidFill>
                  <a:schemeClr val="tx1"/>
                </a:solidFill>
                <a:effectLst/>
                <a:latin typeface="Calibri" pitchFamily="34" charset="0"/>
              </a:rPr>
              <a:t>İnternet </a:t>
            </a:r>
            <a:r>
              <a:rPr lang="tr-TR" sz="3600" b="1" dirty="0" smtClean="0">
                <a:solidFill>
                  <a:schemeClr val="tx1"/>
                </a:solidFill>
                <a:effectLst/>
                <a:latin typeface="Calibri" pitchFamily="34" charset="0"/>
              </a:rPr>
              <a:t>Sorunları</a:t>
            </a:r>
            <a:endParaRPr lang="tr-TR" sz="3600" b="1" dirty="0">
              <a:solidFill>
                <a:schemeClr val="tx1"/>
              </a:solidFill>
              <a:latin typeface="Calibri" pitchFamily="34" charset="0"/>
            </a:endParaRPr>
          </a:p>
        </p:txBody>
      </p:sp>
      <p:sp>
        <p:nvSpPr>
          <p:cNvPr id="3" name="İçerik Yer Tutucusu 2"/>
          <p:cNvSpPr>
            <a:spLocks noGrp="1"/>
          </p:cNvSpPr>
          <p:nvPr>
            <p:ph idx="1"/>
          </p:nvPr>
        </p:nvSpPr>
        <p:spPr>
          <a:xfrm>
            <a:off x="179511" y="1700808"/>
            <a:ext cx="4011563" cy="4752528"/>
          </a:xfrm>
        </p:spPr>
        <p:txBody>
          <a:bodyPr>
            <a:noAutofit/>
          </a:bodyPr>
          <a:lstStyle/>
          <a:p>
            <a:pPr algn="just"/>
            <a:r>
              <a:rPr lang="tr-TR" sz="1800" dirty="0" smtClean="0">
                <a:latin typeface="Calibri" pitchFamily="34" charset="0"/>
              </a:rPr>
              <a:t>İnternet kişisel gizliliğe ilişkin yeni sorunlar ortaya çıkartmıştır.</a:t>
            </a:r>
          </a:p>
          <a:p>
            <a:pPr algn="just"/>
            <a:r>
              <a:rPr lang="tr-TR" sz="1800" b="1" dirty="0" smtClean="0">
                <a:solidFill>
                  <a:srgbClr val="C00000"/>
                </a:solidFill>
                <a:latin typeface="Calibri" pitchFamily="34" charset="0"/>
              </a:rPr>
              <a:t>Bu geniş ağ üzerinden gönderilen enformasyon son varış noktasına ulaşana kadar birçok bilgisayar sisteminin içinden geçmektedir. </a:t>
            </a:r>
          </a:p>
          <a:p>
            <a:pPr algn="just"/>
            <a:r>
              <a:rPr lang="tr-TR" sz="1800" b="1" dirty="0" smtClean="0">
                <a:solidFill>
                  <a:srgbClr val="C00000"/>
                </a:solidFill>
                <a:latin typeface="Calibri" pitchFamily="34" charset="0"/>
              </a:rPr>
              <a:t>Bu sistemlerin her biri bu enformasyonu ele geçirip, depolama yeteneğine sahiptir.</a:t>
            </a:r>
          </a:p>
          <a:p>
            <a:pPr algn="just"/>
            <a:r>
              <a:rPr lang="tr-TR" sz="1800" u="sng" dirty="0">
                <a:latin typeface="Calibri" pitchFamily="34" charset="0"/>
              </a:rPr>
              <a:t>Web siteleri ziyaretçilerini daha iyi takip edebilmeleri için siteye kayıt olmalarını sağlayarak kimlik bilgilerini elde edebilir. </a:t>
            </a:r>
            <a:endParaRPr lang="tr-TR" sz="1800" u="sng" dirty="0" smtClean="0">
              <a:latin typeface="Calibri" pitchFamily="34" charset="0"/>
            </a:endParaRPr>
          </a:p>
          <a:p>
            <a:pPr algn="just"/>
            <a:r>
              <a:rPr lang="tr-TR" sz="1800" dirty="0" smtClean="0">
                <a:latin typeface="Calibri" pitchFamily="34" charset="0"/>
              </a:rPr>
              <a:t>Kullanıcının Web üzerinden hangi sitelerde dolaştığı, yaptığı tüm faaliyetler izlenebilir.</a:t>
            </a:r>
          </a:p>
          <a:p>
            <a:pPr algn="just"/>
            <a:endParaRPr lang="tr-TR" sz="1800" dirty="0">
              <a:latin typeface="Calibri" pitchFamily="34" charset="0"/>
            </a:endParaRPr>
          </a:p>
        </p:txBody>
      </p:sp>
      <p:pic>
        <p:nvPicPr>
          <p:cNvPr id="4" name="Resim 3"/>
          <p:cNvPicPr>
            <a:picLocks noChangeAspect="1"/>
          </p:cNvPicPr>
          <p:nvPr/>
        </p:nvPicPr>
        <p:blipFill>
          <a:blip r:embed="rId2"/>
          <a:stretch>
            <a:fillRect/>
          </a:stretch>
        </p:blipFill>
        <p:spPr>
          <a:xfrm>
            <a:off x="4191074" y="1648680"/>
            <a:ext cx="4949280" cy="3711960"/>
          </a:xfrm>
          <a:prstGeom prst="rect">
            <a:avLst/>
          </a:prstGeom>
        </p:spPr>
      </p:pic>
    </p:spTree>
    <p:extLst>
      <p:ext uri="{BB962C8B-B14F-4D97-AF65-F5344CB8AC3E}">
        <p14:creationId xmlns:p14="http://schemas.microsoft.com/office/powerpoint/2010/main" val="1988319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0"/>
            <a:ext cx="4536504" cy="836712"/>
          </a:xfrm>
        </p:spPr>
        <p:txBody>
          <a:bodyPr>
            <a:normAutofit/>
          </a:bodyPr>
          <a:lstStyle/>
          <a:p>
            <a:r>
              <a:rPr lang="tr-TR" sz="3200" b="1" dirty="0" smtClean="0">
                <a:solidFill>
                  <a:schemeClr val="tx1"/>
                </a:solidFill>
                <a:effectLst/>
                <a:latin typeface="Calibri" pitchFamily="34" charset="0"/>
              </a:rPr>
              <a:t>Casus Yazılım (</a:t>
            </a:r>
            <a:r>
              <a:rPr lang="tr-TR" sz="3200" b="1" dirty="0" err="1" smtClean="0">
                <a:solidFill>
                  <a:schemeClr val="tx1"/>
                </a:solidFill>
                <a:effectLst/>
                <a:latin typeface="Calibri" pitchFamily="34" charset="0"/>
              </a:rPr>
              <a:t>Spyware</a:t>
            </a:r>
            <a:r>
              <a:rPr lang="tr-TR" sz="3200" b="1" dirty="0" smtClean="0">
                <a:solidFill>
                  <a:schemeClr val="tx1"/>
                </a:solidFill>
                <a:effectLst/>
                <a:latin typeface="Calibri" pitchFamily="34" charset="0"/>
              </a:rPr>
              <a:t>)</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2895600" y="1196752"/>
            <a:ext cx="6038088" cy="5051648"/>
          </a:xfrm>
          <a:solidFill>
            <a:schemeClr val="bg1"/>
          </a:solidFill>
        </p:spPr>
        <p:txBody>
          <a:bodyPr>
            <a:normAutofit/>
          </a:bodyPr>
          <a:lstStyle/>
          <a:p>
            <a:pPr algn="just"/>
            <a:r>
              <a:rPr lang="tr-TR" sz="2000" dirty="0" smtClean="0">
                <a:latin typeface="Calibri" pitchFamily="34" charset="0"/>
              </a:rPr>
              <a:t>Büyük bir uygulamanın üstüne yerleşerek gizlice kendi kendini internet kullanıcısının bilgisayarına yükleyebilir.</a:t>
            </a:r>
          </a:p>
          <a:p>
            <a:pPr algn="just"/>
            <a:r>
              <a:rPr lang="tr-TR" sz="2000" dirty="0" smtClean="0">
                <a:latin typeface="Calibri" pitchFamily="34" charset="0"/>
              </a:rPr>
              <a:t>Casus yazılım bir defa yüklendiğinde internet sitelerine banner reklamlar ve diğer istenmeyen materyaller göndermeleri için çağrıda bulunur. </a:t>
            </a:r>
          </a:p>
          <a:p>
            <a:pPr algn="just"/>
            <a:r>
              <a:rPr lang="tr-TR" sz="2000" dirty="0" smtClean="0">
                <a:latin typeface="Calibri" pitchFamily="34" charset="0"/>
              </a:rPr>
              <a:t>Kullanıcının bilgisayardaki her türlü faaliyetini diğer bir bilgisayara rapor edebilir.</a:t>
            </a:r>
          </a:p>
          <a:p>
            <a:pPr algn="just"/>
            <a:endParaRPr lang="tr-TR" sz="2000" dirty="0">
              <a:latin typeface="Calibri" pitchFamily="34" charset="0"/>
            </a:endParaRPr>
          </a:p>
        </p:txBody>
      </p:sp>
      <p:pic>
        <p:nvPicPr>
          <p:cNvPr id="6148" name="Picture 4" descr="http://www.brookfieldtec.com/wp-content/uploads/2012/04/spywa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7" y="908720"/>
            <a:ext cx="2895600" cy="381642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forum-ozledim.net/imgupload/uploads/a42f61dcc66a431cfcd1352b88badbf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529250"/>
            <a:ext cx="1887090" cy="271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8969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rmAutofit/>
          </a:bodyPr>
          <a:lstStyle/>
          <a:p>
            <a:pPr algn="ctr"/>
            <a:r>
              <a:rPr lang="tr-TR" sz="3200" b="1" dirty="0" smtClean="0">
                <a:solidFill>
                  <a:schemeClr val="tx1"/>
                </a:solidFill>
                <a:latin typeface="Calibri" pitchFamily="34" charset="0"/>
              </a:rPr>
              <a:t>Çerezler (</a:t>
            </a:r>
            <a:r>
              <a:rPr lang="tr-TR" sz="3200" b="1" dirty="0" err="1" smtClean="0">
                <a:solidFill>
                  <a:schemeClr val="tx1"/>
                </a:solidFill>
                <a:latin typeface="Calibri" pitchFamily="34" charset="0"/>
              </a:rPr>
              <a:t>Cookies</a:t>
            </a:r>
            <a:r>
              <a:rPr lang="tr-TR" sz="3200" b="1" dirty="0" smtClean="0">
                <a:solidFill>
                  <a:schemeClr val="tx1"/>
                </a:solidFill>
                <a:latin typeface="Calibri" pitchFamily="34" charset="0"/>
              </a:rPr>
              <a:t>) </a:t>
            </a:r>
            <a:endParaRPr lang="tr-TR" sz="3200" b="1" dirty="0">
              <a:solidFill>
                <a:schemeClr val="tx1"/>
              </a:solidFill>
              <a:latin typeface="Calibri" pitchFamily="34" charset="0"/>
            </a:endParaRPr>
          </a:p>
        </p:txBody>
      </p:sp>
      <p:sp>
        <p:nvSpPr>
          <p:cNvPr id="3" name="İçerik Yer Tutucusu 2"/>
          <p:cNvSpPr>
            <a:spLocks noGrp="1"/>
          </p:cNvSpPr>
          <p:nvPr>
            <p:ph idx="1"/>
          </p:nvPr>
        </p:nvSpPr>
        <p:spPr>
          <a:xfrm>
            <a:off x="460375" y="1268760"/>
            <a:ext cx="8216081" cy="5256584"/>
          </a:xfrm>
          <a:solidFill>
            <a:schemeClr val="bg1"/>
          </a:solidFill>
        </p:spPr>
        <p:txBody>
          <a:bodyPr>
            <a:noAutofit/>
          </a:bodyPr>
          <a:lstStyle/>
          <a:p>
            <a:pPr algn="just"/>
            <a:r>
              <a:rPr lang="tr-TR" sz="2000" b="1" dirty="0" smtClean="0">
                <a:latin typeface="Calibri" pitchFamily="34" charset="0"/>
              </a:rPr>
              <a:t>Web siteleri çerez (</a:t>
            </a:r>
            <a:r>
              <a:rPr lang="tr-TR" sz="2000" b="1" dirty="0" err="1" smtClean="0">
                <a:latin typeface="Calibri" pitchFamily="34" charset="0"/>
              </a:rPr>
              <a:t>cookie</a:t>
            </a:r>
            <a:r>
              <a:rPr lang="tr-TR" sz="2000" b="1" dirty="0" smtClean="0">
                <a:latin typeface="Calibri" pitchFamily="34" charset="0"/>
              </a:rPr>
              <a:t>) teknolojisini kullanarak ziyaretçilerinin bilgisi olmaksızın onlar hakkındaki enformasyona ulaşabilir.</a:t>
            </a:r>
          </a:p>
          <a:p>
            <a:pPr algn="just"/>
            <a:r>
              <a:rPr lang="tr-TR" sz="2000" b="1" dirty="0" smtClean="0">
                <a:latin typeface="Calibri" pitchFamily="34" charset="0"/>
              </a:rPr>
              <a:t>Çerezler, kullanıcı web sitelerini ziyaret ettiğinde bilgisayarın sabit diski üzerinde biriken küçük metin dosyalarıdır.</a:t>
            </a:r>
          </a:p>
          <a:p>
            <a:pPr algn="just"/>
            <a:r>
              <a:rPr lang="tr-TR" sz="2000" b="1" dirty="0" smtClean="0">
                <a:latin typeface="Calibri" pitchFamily="34" charset="0"/>
              </a:rPr>
              <a:t>Ziyaretçi çerez biriktiren bir siteye tekrar girdiğinde web sitesi yazılımı ziyaretçinin bilgisayarını tarayacak , çerez bulacak ve bu kişinin geçmişte ne yaptığını bilecektir.</a:t>
            </a:r>
          </a:p>
          <a:p>
            <a:pPr algn="just"/>
            <a:r>
              <a:rPr lang="tr-TR" sz="2000" dirty="0" smtClean="0">
                <a:latin typeface="Calibri" pitchFamily="34" charset="0"/>
              </a:rPr>
              <a:t>Ayrıca bu çerezlerdeki bilgilere göre web sitesi içeriğini düzenleyerek ziyaretçinin ilgi duyduğu alanlara göre uyarlanabilmektedir. Kitapyurdu.com, amazon.com gibi sitelerde site sizi adınız ile karşılamaktadır. </a:t>
            </a:r>
          </a:p>
          <a:p>
            <a:pPr algn="just"/>
            <a:r>
              <a:rPr lang="tr-TR" sz="2000" dirty="0" smtClean="0">
                <a:latin typeface="Calibri" pitchFamily="34" charset="0"/>
              </a:rPr>
              <a:t>Size geçmişte incelediğiniz yada satın aldığınız ürünler doğrultusunda ilgi duyabileceğiniz benzer alanlardaki ürünleri tavsiye etmektedir.</a:t>
            </a:r>
          </a:p>
          <a:p>
            <a:pPr algn="just"/>
            <a:r>
              <a:rPr lang="tr-TR" sz="2000" dirty="0" smtClean="0">
                <a:latin typeface="Calibri" pitchFamily="34" charset="0"/>
              </a:rPr>
              <a:t>Çerez kullanan web siteleri ziyaretçilerinin isim ve adreslerini doğrudan tespit edemezler. </a:t>
            </a:r>
          </a:p>
          <a:p>
            <a:pPr algn="just"/>
            <a:r>
              <a:rPr lang="tr-TR" sz="2000" dirty="0" smtClean="0">
                <a:latin typeface="Calibri" pitchFamily="34" charset="0"/>
              </a:rPr>
              <a:t>Eğer ziyaretçi sitede kayıtlı ise bu enformasyonu çerezle birleştirir.</a:t>
            </a:r>
            <a:endParaRPr lang="tr-TR" sz="2000" dirty="0">
              <a:latin typeface="Calibri" pitchFamily="34" charset="0"/>
            </a:endParaRPr>
          </a:p>
        </p:txBody>
      </p:sp>
      <p:sp>
        <p:nvSpPr>
          <p:cNvPr id="4" name="AutoShape 2" descr="data:image/jpeg;base64,/9j/4AAQSkZJRgABAQAAAQABAAD/2wCEAAkGBxQSEhQUEBQUFhUXFRwYGBUYFRYcFxUUHBgXFhcYHxYcHSggGBolHBYYIjEiJSkrLi4uFx8zODMsNygtLisBCgoKDg0OGhAQGy4kICQsLC0sNCw0LC0sLCwsLCwsLCwsLCwsLCwsLCwsLCwsLCwsLCwsLCwsLCwsLCwsLCwsLP/AABEIANsA5wMBIgACEQEDEQH/xAAcAAABBQEBAQAAAAAAAAAAAAAAAQMEBQYCBwj/xABLEAACAQMBAwgECQkHBAIDAAABAgMABBESBSExBhMiQVFhcYEyUpGxFBYjM0JUkqHRFVNicoKTotLTB0Njc7LB8CSDo8I0dBfh8f/EABoBAAIDAQEAAAAAAAAAAAAAAAACAQMEBQb/xAAuEQACAQMCBAQGAwEBAAAAAAAAAQIDBBEhMRITQWEUMlFxBRVigaHhIlLRMyP/2gAMAwEAAhEDEQA/APcCaqrvafVH7aNq3O/QPP8ACq2ubdXTT4IF9Omt2dSSs3pEnzrilorntt7l41JcIpwzKD3sB76UTL6y+0VE5JbDtphcvNbwu3wqTpPGrHguN5FX3xVsvqlv+6T8K3xsVKKfF+P2Uuth7FZzq+sPaKOdX1h7RVl8VbL6pb/uk/Cl+Ktl9Ut/3SfhTfL/AKvx+yOd2KznV9Ye0Uc6vrD2irL4q2X1S3/dJ+FHxVsvqlv+6T8KPl/1fj9hzuxW86vrD2ijnV9Ye0VZ/FWy+qW/7pPwo+Ktl9Ut/wB0n4UfL/q/H7Dndis51fWHtFHOr6w9oqy+Ktl9Ut/3SfhR8VbL6pb/ALpPwo+X/V+P2HO7Fbzq+sPaKOdX1h7RVl8VbL6pb/uk/Cl+Ktl9Ut/3SfhR8v8Aq/H7Dndis51fWHtFHOr6y+0VZfFWy+qW/wC6T8KPirZfVLf90n4UfL/q/H7DndirNyg4un2h+NO1xyl5M2a2d0yWtuCLeUgiJAQRG2DnFN7O+ai/y1/0is9xb8rGuR4T4h+ilorKWCUUtFACUUtFADsVyy8Cf9qs7PaAbc24/cap6KvpV503o9BJQUjUUVC2bca1weI+8UV2YTU4qSMrWHgp5XySe01zS0VwW86mwSiloqCROQvoXP8A9uT3JWb5LbYuwbKWW4aaO7nmheN1Qc2yiV42QqoOMREEHPEb60nIX0Ln/wC3J7kpvYXIaK2kjfnriURazEkhTRE0hy7KFRck8MknG+u/S8i9kYpblR/ZvtCW6Jkmub12BkzG8KLbEByq6ZOaGsgY4Oaeh23P8XvhfOH4R8DMnOEDOvBOrGMVb8n+ShtCBHd3TRAsRC3M830iSeEQbic+lUSz5CKlq9oby7eBoTCI25jCKesERA6h1ZJ405BzyYt5Lm2Zhe7RBbQNUsMUbowAZjGrQDUjasZII3bqysO1rtdk21095ctJcTwK5VImaNDIVcRIsXSYg8CG3qMd/omwtjPbZDXVxOukKqy8zhMdmiNTw7c8KrW5ExfAoLNZplWB0kjlBj5wOja1OShXce7qoAsuTxK24dpbmXOX1XCKkoHqlAiY4dYzvrGWu1r2PZrbTa45wPaPKYGRdMUpwYub0gHSMkEMTnA763myLB4UKyTy3BLZ1y83qAwBpHNooxuzwzvNZ2z/ALPYE1LJLNLFzMkEcLldEEMpBkVMAHqXBJJGkUAZ252zeWzSWbXLyO7WQS4ZI9cXwiTmpcAKFONOVyOvfmmNrcs7mxUc67zi3vp4XOFDTxC15+LXhcLgyKCwA3IT3VqoOQUYilSS4nkkkMRFwxQSR8wcwadKhegd+8HJJzT9nyJhTmi7ySPHNJO7vozPJLG0TlxpwRobAAxuUdVAFez3Uf5LEt0zvPctzxQJzbqYZZgi7j0AY1AOckZ376Y5E30txcSmS5vSY7i4HNmFBalEleNFEvNdIgadwfORVxacjUjW1RJ59FrM0sSkxkAMGURklMlArso35w3HcKc2TyWNvIWju7nmzLJIYDzPNFpGZ2HzWvGpyfS7KAKXkTtG4N00V5cSifQzSWssShc6+jJbyqBqiAON+o8M4OasLuS4G1IY453ZGUyyxEII4rcKUXG7U0jSkHOcYQ+cjYnJFbeZZTcXE3No6QpKykRJIVZwGChnJ0KMsSejVx8CPwjnudfTzWjmcLozqLa841at+OON3CgDM295JLsm9aZizAXqgkAdBJJ0QbuoKoFObM+Zi/y0/wBIqftq0MWzrxTJJJ8hO2qQgsNSO2ncB0RnA7hUHZnzMX+Wn+kVz7/aJdR6kiilormmgSilooASilooASilooAlbMfEg7wR/vSUmz/nF8/caK6lk3y/uZ6u4xRRRXNLwooooAq9j7RltDOhtZZA87SK0bRY0sFx6Tgg7jVn8apPqVx9qD+pS0VqjdzSxoVummc/GqT6lcfag/qUfGqT6lcfag/qV1RU+Mqdg5UTn41SfUrj7UH9Sj41SfUrj7UH9SuqKPGVOwcqInxqk+pXH2oP6lOWfKjVLHHJbzRc4SEZzGVLAFtPRYkHAJ8q4qt5QQsYGaLfJGRLGO14yHA8DgjzpoXk3JZ2IdJY0NTtjaS28EszhmWNC5C72IHUKphyqk+pXH2oP6lWh0Xdt0TlJ4Tg/oumP96zXJqdpLWFn3PoAYdjr0WHtBrTc1ZU0nErpxT3LH41SfUrj7UH9Sj41SfUrj7UH9SuqMVk8ZU7FvKic/GqT6lcfag/qUfGqT6lcfag/qV1RR4yp2DlRIO2dvSzQTRLZXAMkToGLQ4BZGUE/KZxvqRZxlY0U8Qig+IABp6iqqtaVTGRoxUdgoooqkYKKiicswCYxnfu6u3PV3CpVPOm4YyQpZCiiikJCiiigB+w+cXz9xpaLD5xfP3GiujZ+R+/+FFXcYooornlwUUUUAFFFFABRRRQAUUUUANXDEKSoyf/AN793Xuri2mJJBHeGwQD3YPA1Iop1JKLWNfUjGuRvkXJoE1qf7iTKD/Aky6eQOtf2agbHj0PdRdSXLkfqyBZgfbIR5V27iG8t5voyZtn/aOuIk9zgr/3K7vVMe0X7JrZGG76cbMjb/1XWts3zLfPoVJYmTazPJ/Ztw1zPd3Mki6maKO2+gsSthXPaWxkYxxrQXl0kSNJI2lVGSf9sdZPDHfTFva30oEirbwqeEUnONJj9N1ICN3AHHaazUqc5J8KLJSS3Jbg4ODg43HGcHtx11UcmoLiNZUupTMVlwkpQKXjKIeA3bmLDyp+PbCjUs681KriNogS5ZiupSmBmRSu8HHUc4xTn5WjDqkhaJ2OFWVGQuexSRhj3ZpHCcU1gMonUUUVWMFcSIGBB4EYPhXdFAHKIFGFGB2CuqKKHqAUUUUAFFFFAD9h84vn7jRS2Hzi+fuNFdGz8j9/8Kam4xRVU/KeyBwbu3z2c6p91NHldZfWEPgGPuFYeXL0LcouqKpPjdafnT+7l/loHK+z/PgeKyD/ANanlT9A4kXdFUvxuseu6hHi2K7HKmx+uW371fxqOXL0DKLeio9jtCKYEwSxyAbiUdWAJ3jODuqTStNbkiUUtFACUUjSKOJA8TXVGGgIG3LIzQSRqdLEZRvVkU6kbyYCmNo33PLs+8xjJdH/AEA8ZLg94eJRirYV5ob+S4nuLe41iJJT8krgxFm34Lrvc43lTgDVjfW+yg6maa6lNaSguJlpPyojuJLV1T/oxcoWndgM4JCNzeDhBJpJZiMY4VtdnbUunvLiOS2EdrGoMc5bfKx3kjq08fDFYcxLp06V04xpwNOOzHDFRPyTHp0EymMf3TTymLHZzRbTp7t4rtL4eoJRh9zB4rOXI0tvevcHaNxs5YZLtZUgiZzhRbhEKsD1qWeQ54NjurU3saG0Ivub0c38seEfDpEZ4YPDr4V5y1sNQdS8bhdIeN2RtPUu7cVHYcgVzJaB2DStJKQQRzsjuARwIUnSCO0CpdnLO+geJjjODiO+vGicxzaWkt0RS4JZHVn6enqdkKg9++rXk7yqkkkS3ubaVJNKDnB042YjpEuAAm8ffUWmL20SZDHKCUJ3qGIz7OruorfDaM46LD7Cwu5xeuxvaKxHJfbtwl18DucSKyZgkjjA0qg6WsAnSOABPGtxXmq1GVKbjI6sJqayhK4lUkYU6T24z91OUVUngYiJZDUGY5I4f866lUtFNOcpvMiEkthKKWilJHrH5xfP3GilsfTXz9xoroWnkfuU1NzOJtS3HBkHhGf9lrr8vQ/nCP2ZP5alfB19UV0IF9UeytJBF/L8H1hR4sR767G2oTwuIv3i/wC5pi5uAcrBGsjDcSd0SH9J+v8AVXJ8KrttoEmhTQumRJCTjhImggb+AIYn9mhElyL9WJWL5QjjpxoU9hfhnuGTXS24+mEPcEGPvGTTGxpw0eFULoYppHAEdfdkEGp1DIMxtC7hsL6CV1WOO4jaBmUAKJFdWjLAbsYdhnqrZkVmOVCLi2aUBkFykbgjIMcwaBgftj2CpvJqRk520mYtLasEDHjJAwzC578AqT2oay3VLK419xoS1wXVFLRWAsI3wUZJBIycnhx8xUilop5TlJJN7EJJDVxGWRlVihKkBwASpIIDAHs415ttLkPJbRWxS8OVmQSMyYjGptIJRek3TYFmZq9OqNtGzE0UkTcJEKntGQQD4g4PlVlCvKk9GROCluebWEW0G+ELHC03NSOFeVeaVgnRAQD02Yg434Axk5pjbG27m3ZxJaKCsIl+eB0KSQA+Bx6J3LnxrccirsPFIpbMiTMJV040SkBnHeCSWz+lVP8A2k7MxzV2GIClYZkwCrwuxGT1jBb2V1KV/U5qg3oZZ28McSR57L/aTvi0xArpzKM4JbsU9QHac5qpuf7QrpsadCYfV0RxXqQ54jvqt5VbIEEhMSnmTjSwOVzvyuryqgrVOrUTw2VxpwxlI2lt/aHchgXCMvOaiMY6BGNAPUBxHfXpmzb5J41liOVb2g9YPeK+f62X9me1zFccyx6E27wkA6J8+FWULhqWH1Eq0U1lG+2/YP8AP2qgXKEESAlX0jiAc4bd1NuNeibG2nHcwpNESVYcSMHI3MCOogg1k2UHIIyDuIPAjspeQ9wYLmWy3iHmxLbq3HJJ51UPWgODg7xmqPi1vmPMXQazq68LNxRS0V506ImKSmLoSZBjO7rGBx6jk9XdT8ecDVjON+OGadwxFPJCeotFLRSEj1l6a+fuNJXVl6a+fuNFdC08j9/8Kam5TyzhSAeJ4KN7Hy7O80y9u0nzhwv5tTx/WbiR3DA8akJGASQN54nrPnXdaCTlFAAAAAG4ADAA7hVFyuOlbeTOAlyqnvEgMXvZTV9VPyvgMllcBfSEZdf1k6Y91SiDnk+2JJ0/UkHmCjf6F9tXVZvZVwDcROvoyxMP9Mq+9q0lDAquVluZLO4VPSERdf106a/etP7XkAubG9Tcs68xL2FZFEkBJ7pAV/7lTsA7jwO4+B3GqOwgMuwzGu+SCN1QnjzttIdB8cximxxRaYktGmaqimrO5EsaSLwkRXHgwDf709iuM1g0ZEpGYDiQPGuqi3iRJ8pMyINw1SOFXd+scU0IpvX8A2SAd27f30tUNvy0sXkEa3EeScK28RueGFcjSx8DV+VolBrdAmZmxteY2nPj0bqFZcdXOxko/npZKj8p+VSxXAs/gyXOuMs688o6Od6FcHDY3jURmtPNahnjf6UZJHgwwR7vZXnG2uSNxFdqNnR3BjbMsjmSLQZGYnm+kAQvWScnfurTbqnOa5jK6jkl/Ex95YO1o6PazJGHkePTpLRgsxRWT0hjONwO6sPcbKmjCmSKRQwypKHBr1/ZHKDnZZY5BEpjOnKS69RHpHgMKOGavA+eBr0CoRqRTTOdzpQeGj53dcHB3HsNWHJ1WN1bhPS55MfaFez7Q2HbzsHmiVmAIz1kHt7fGo+yuS9tb6SkeWViyu29wT37tw6qRWklLcfxEcF0Tvqv2vaPIqGFlSaORZI3OdzKc4yOAIyD3E1PorfKKkmn1Mak4vKNDyc2+t2rArzU8e6WAkEqTwZT9OM9TDw6qua842js1ZSramjlQgpMgHOLg5xnrU9a9dafYPKVZW5i50R3AGcZwk6/nIyT7VzkHuwa81e/D5Uf5R2OrQuVPR7mgoroJ2b/AApDXNcWtzUJSV1ijFRgB2yHTXz9xopbP0x5+40tdC08j9ympuVNFFFXkhRpB3HgdxHaDuNFBqQMJsNuaijBz/01wYjk7wiuYs/YYGt4RjdWKuLb/qdoRfnNEo/7kRQ/fED51rdn3HORRyetGrHxIGfvoZCH6j8jDiS+hONK3IcD9CaNWOf2g9SKgbIbm9pyD6xaKw/Xgdgf4ZhTQ3Fnsd8ijiyhTjzWuE+MUjR4/hq8x5e4Dt8Kp+TeA95GB6F7J7HWOb3uastqWplgmiU6WkjdA3YWUgH765tSP/o13Lo+Uxm0uUcl0dNm7RW4yDcADnJiDwizuVP08b+qqRtl26sZJi0rAHpTyNJpH0sBty57hVNNO72RwCHEWnQDvVk6LKO8FTXO2L9TamVdRjcLkgb+bY4bwON3ia9DQo0qUcJdzmTnOb1NW0cU0QUqrxMu5SOjpIxuHVV9yG2yssZtnbM9t0HB4ug3LID15UjPYaodnn5NTwGM47O7yqptmaF7mWBflYLnnQM75FMaF4z3MoI8h2VN9b86msb64C3qcEnnY9cxS7h/zhWb2Jy5tLkRDXzUspwsUhAbgGG8biCDuOd5BHEGmOX/ACuFjAvNMrTSuEQAhigbdzugHLAdQ6zXnlSlxcODp8SxkyIaG8uefhVEijDJEseFyuekzgcWYnODwGOurZIFHACouxrIQx4Gckkkn0mY7yx7ycmp1eroUlTgonFqT4pNhRRRVxWFFFFBAVX7c2StzGEbGpTqRiAQrjtU8QeBFWFFLKKawxk2nlGQ2HHHIjFrdYZUYpIsbPGQw4HokEA9Wau4pJF3R3V5GOwSq4/8iMfvqFykhaOSO6TGlehOMb2iJGlyf0T7Aaln/nYa8veUp0KmM6dD0NrUjWhlrXqTo9rXqY5q8jkJziOeBctgZI1oQR44rVcl+UAvEfVGYpom0TRE50tjIIbrUjeKxuzQrSnd0kTIb1dZK48SFNWv9mGZPhtzv0y3OlO9IlC5Hdlj7KzcTlF56YHrQjHDXU3tn6Y8/caKLP0x5+40tabTyP3MlTcqKKKK0EhQaKKgDMbZ6F/G3522Zc9RaKQNjxxJVnycb5HT6junkGJH3EVC5WLh7OTqEzoe4SRnB+0gHnUjk+2HnT9JZB+2ug/fH99N0F6l1VTtZubuLKfcNFwImP8AhzjmyPtiM+VWtV+37Fp7eWNDhyuqM9kqnXGftAVCeGEtiZsw4vtoL2/B5MfrRspP8H3Vc5rFW+3ma4uLmGLnOcsbWXm9RU7jPrX0SdY3jTjqp/8A/IduiB7mG7t8jcJYGBz6oxvJPVWavSk5toanJKOGUPK7YstrPNdKGktpDzkgUDVbPgBm0/SjOM5G/Nedja6Kq27shi5zVziHPySsZCrKd4J3DFeubf5S213aSwxTLHLIukRzhoWyWGVJcdEke+sHfWC3KSJJGqyI8i4BDBZRkA6gOkMEEV0bSVSUOF7ozVVFSyaXZ0muMEePkd/+9Z2+u2iubqOEM0kgRxj0QzIUJZuAA0g+6l2Zt5oOjdRMralA5sMw5vG98gb9ON9dbLjHysirjnZWfgQSmcJuPAY34766LnxJJGRR4ctnKbIi5uON0V9CaASN+Mb8dgJqvTYsfwuL4MqoYz8rhcqAeAyfpkezjV1dXKxI0jnoqMkgZPspvkdYKA8+koZTq0nPRXqG/rxvJ76hwTaWCVKSTZpRRRRWozhRRRQQFV237wwxCTOkCSPUerRrGrPdjNWNQduWay28qOMgoxx3gFh94pZZw8Dx3WSYjggEHIIyD2iuqquTk4aFACD0F4EH6IyKtaIvKIawxu4hWRGRxlWUqw7VIwfurP7PQxMbZzkxgc23XJCdyk/pA7jjuNaSqLlVsx5FE0BPOxK2APpow6a49brHeBWO/tlXp90arO4dKfZjbXbR2c0qfOTyaYR3tiGL3M37Vencntki0tYLcf3UYUntbix9pNYHYsKXF7s+KLBhhi+FbuBK9CH+LJ8q9RavNTWI++v+HYqPMvY7tPTHn7jS0Wvpjz9xorTa+R+5mnuU9FcQyBgCOuu60EhRRRUAUnLSMmymZfSj0zL4xsH9wNM7NlHwiMj0ZI2Ud+NMi/dqrQSRqwKvvVgVPgRg++sLyelIgt26TmCQI2OJ0M0Tfcc47KfoQbuiom0tpw24zcTRxjq1OAW8F4nyFVPxsRvmILmX9IxmJPHVJjI8AaXANlRYQGG62gjNMAWjaMRMqtzT84+ATwGtn4Yp0zxiRkiSUtgNJJcRCXGc6V3DWxIB4NgYqXs6B5rl7i5WKIGDmebWUuzjUWVmbSukgE8O2npOSEWrXBPcxHAUlJQ4YDOnIkD8Mnh20wqKe85hgY55hJzufko2kgBXIyOaYEY6iSfOo8mwbYk83bSKgGWkJ0Lw4GW33lRu41dzclZdfOJeMTo04mhicYBLfR0431XbS5MXRKNi0nCnJRQ8Jbs35YHB3gdtTkloqbPY6hiPhsgVukiQEmPHfNcg49p8BT52Fe6m0spiUZV2iEjP3NzT4GO0Y8KuY5LkA5hvkx2MkinwBZgR5VRW8rMNV9BOzEdISWtxGinPAPF0Md5FOqslsytwT6FTtd3KqhaGXMgDxwSEzHByUMLDOk9Zz11dw7YWMYlhuozxJe2lAHmBjFOPtnnLbNsZSxKg28Vu0xRQ+HVpTGNLac47Mip42TI7I1vaCJULb7yVmLAjA+RUnAB34JG/qqyNzOLyJKhBrA1s7asM+eYlR8cQDvA7xxqZTknJOSSQTS3RSQJoAghijiVM6iCH1Ft/WTUWa0lQgR3VtP8AoGNhIfOIsP4a1072LX8jPO1kn/EeoqHPcTxIXntZFjAJLxkSBFHEsuFdR+yaetbuOQZjkRwd/RYH3VphVhPysonTlDdD1B76MUVYIZnYdqltPcRINKCRXVeoCRB92VrTVluUdsI7uC514DnmXB3L6LFGJ8SBvrSwPqUHuqqnpmJZPXEhygGiirCoquQ8cVltZoVWQ/CYfkyQSI8MzsgPWp3nPV516sa8q5QOUSOVDpaKaN+cGcxJrAkfA4rpzkdYzXqocMAykEEZBHAg7wR3V5z4nS4KmV1Ova1OKA5a+mPP3Gkrq19If86jSVVa+R+49Tcxthc6Dhs6T9x7anrfx9RPsNY5uTsP92Z4++OZx/CSR91OHYikYea5cdhmYf6ADWjAZNbNtKFBl5EUdrEKPaaqZuWNtnTAXuG7IELjP646I8zVdyf5M2zmV2jDFZSilhrbCqoPSbJOWzWst7ZEGEVVHcKNAM6y391xEdpH3kSTEfqjoKfHNcJyFiUlkuLtJTvaUSjLt1sUK6cnwrR3l5HCNUzpGO12C58Ad58BVfNtskEwxMV6pZm5mI+BYF38loyTgz3KfZEFnBG8SkyvdQKZ3JeZsyAtlzv3gEYG7fXE+3GVmBtpiATghozkduCwIqZt+DnYx+UJ0SHUGCD5CMsu9ek+ZpMfohaooLMc/E9oLrmucLSGXKQGMrgLHG5Mh378mkqScVnK+41OKbw0T/jNCPnBNH3vE+n7QBFWFhtWKT5iaNu0K4yPFc5ro26niBUG82DBJ6SKT3qD9/Gskb2PVGp2j6MvlvJF6/aKej2ofpAHw3VkRsBk+Zmmj7llJH2X1Cgrex+jIkg7JI95/aQj3Vcrmk+pU7eouhtY9pIeII++pEd8nU/vFYQbanX520b/ALcqt9z6TXfxljG6SO4TxhYj2rmrVKL2ZU4yW6Ntd36RRtI7AIoycbyfBRvZiTgDrJqLElxLvkb4Op4RoA0uP0pG6KnuVd3aax17t21kVQZSpWSOQZjkzmN1f0dO87quH5WyzAmytWKk7pLg82nkgy7fd41LaW7ISb2RfjZcf0lLnjmQlznt6WfuFRNocobe2bm9WqTqghXXJ5ovoeLYqhmguZv/AJV0wXrit15pD3FyS59op21tIrdDzapGvWdw39pY7yfE76zTuoR0jqzRC1m/NocXtxdXYKyEW0LDBiQhpnU8Q0vBARuIUdu+uX2HbMADbxbhgdAf/wBpwXur5pGf9I9BPtEZI8AaX4MzfOucepHlV829I+0VknWnN5k8GuFKEVhLJWz7KtVbCc4j9SwySavNVOPtbqrNry3NqgkWZjqdUSKYI7MzHGMoF0jzJrVKEiQ+jGg3k7lA8T+NZ7aL/DJbbmFZooZxI8pGI2AHBM+md/Ebq12VatKolBvBlu6dGNNuSWeg7yztQ9lLrGSi692dzL1+FTdi3CyQqyHUp4HtqTdqCjhgCpByDwIqn5Hf/HXGMHLADgNTE49mK9PtU+x57OYF7RRRVpWQdvIrW04kJC802ornIGk78DjWs/s4njfZloYSdIi07zkhlOGXPYDwrN3kqpG7SegqEtuz0cdLd17q0f8AZtOr7NtSgwoVkGRgkK7KGI7SADnvri/F1/GLOhZPc1Vt6Q/51GiltvSH/OqisFr5H7mqe55QhdRlJZAD1SoJY8d0keCPEmp9rLI+5USQ/wCHKpGP2sYrLfAoV3qHhOeKF49/7PRPnT6LOMGOVJh/ixgnyli0n7qlXEH2LnQmttTVbKu2gjaPmLhpOcdyGQRoA7lgTMx5sKM4zkndwpxHnn4z4HqWiA47muZAQf2QKzVtfXHOJz1rJJEAxKLKJEMvR5tvlcacdL21cTT3M/zsggT81B6WOxpiM/ZC+NNKtTistkQozk8YHZXtraQ5C8+fooDPdnsLO2dA8gBTEtzcSnK4th626W5I73bKR+ADeNOW1qkYIjUKDvOOJPaSd7Hxp2sdS8b0isGynaJebUiW+zY0bXgvJ1ySMXk+03DwGBUzNJRWOUnLzGqMUtgoooqBgooooICuebHYPZXVRjeqSRGDIRx0+iPF/RHtqUvQhtD6RgcBXFxconpsATwHFj4KN5pnmpH9NtA9WPj5yEZP7IHjT0FuqegoB6z1nzO81PuR7DXOyP6C6B6zjpeUYP8AqPlSx2Sg5bLsODPg48BjC+QqS24b+FU1zt0ElbVedP5zJ5lf2/p+C+0U0VKXlIk0ty3lkCgs5CgcWJwAPE8KpptvF91qmv8AxXysQ8Dxfy3d4qMuznlYNOxmYHIBGIkPcnd2kk1bw2IHpb+7qp8Qjvqxcye2hSbHtjPJO12RM0UiqgIxGvQV90ecZyeJya0VV2yvnbzH1jHshiqXNeRoyq8iKzeirMAzeAJ316yySVCL20PMXWXWkt8MS+GUI6juPgdxqi5CqiROkZG6RiVByV6ZUA9m4Vc7WuFjhZ5DpVcZOO8VV8jkGiV9OkySs+CMHTwXd1bgD51e/wDoiteRl/RRSgVaVFVynvVhtpS4YhlMeFGTlwVB9pr0bk3GFtLdQoXEKdEDGDpGd1eZRbbjlvrOCIGRRdRM8i70Rg7dA9jHT99ewGvP/FailJJdDp2kOGOp3bekP+dRopbf0h/zqorNbeR+5dPc8imjKMVPEEg+IOKbVQDkbj2jcT7KuuXewGiuDLHLKiynV9FkD/SGGG7t41mszr+ak9qH/wBh7qyzp8MmsnRhPiSZYC5kHB/JlBH+x++nE2k49NFbvQkH2Nu++qo7R0/Oxyp36da/aTOB40/b3kb/ADbq3cCM+ziKrdP1RZxLoy2XakX0mKfrgr9/D76mKwIyCCO0bx7RVJTSwKDlcqe1SVP3cfZVfAh1NmhoqlS6mXg4bukX/wBlxT6bVI9OM+KEMPYcGocGNxos6Krm27br85Jzf+YrJ95GKcivGlAMCgqeEr5CnvVeLjv3DvqOB4yyeNExmAGSQAOJJGB58KjC6LfNKW/TbKp5dbeQx30q2QzmQmRuotjA8E4D399SajRBqyN8E1fOsX/RHRT7I3nzJqQowABuA4Dq9lNXl5HCuqV1QdWo8T2AcSfCqmXbEkm63jKg/wB7MCN3asW4n9rFMoSl7CuUYlzPMqKWdlVRxZiAB5mqibb2vdbIZP8AEYFYh5ne/l7aiQ7M1MGfVNJ68m/H6q+ig8Bnvq4h2eOLnPcOFPiEe4uZS7FR8AeY/wDUOZT6mNMK/sDj+0TVzb2IXjv7AOAqUigDAGKWllUbGjBIKKKUcarHM7HdiGO9mOPn3Kg/SYJGir2klhjA7aLbYiSW7c7vlnjy8rAF1YjcBn0VU8APfXItues5V0hmaSZlGcdMSvpw30TkDfUfY+3NKCOZiJFXLc6NDEdbA8GHeDXsqGFTipf1R5Sq25ycf7MkxbNnmkQ3vMskY6KJqxJJu+UZT2AcKuo4wvAYrPpyuhZ9CEyMdwWJWZie3sx38K0QrRT4ejyUz4uoVF2qrmCURMVfm20sOIYKSPdjzqVTdwhZHVTpLKwDeqSCA2O7jVj1QkdzU8itl2yW0U1tEqc9DEzEb9RC7j+tvO/jWhrPcg79JLNI1Tm2t/kJIs50OgHX1qwwwPYa0WK8hVTTaZ244xod2w6Q/wCdVFPWiddFareGIalc3qc7U2ek8ZjkGQfaD1Ed9eY7c5PS2x3gtH1SAbvP1TXrNIVB409WjGpuPSrSp7bHiANM3FpHJ84it4jf7eNeubR5PWz72hXPaMr/AKSKgDkta/mv/JJ/NWXw809GavEwe6PKvydp+alkj7tWtPNXz9xFIj3C+ksUnehKN9lsg+0V6v8AFa1/Nf8Akk/mpDyWtfzX/kk/mqeTPrhkc+HTJ5X+VIx85qi/zFIH2/RPtqZG4YZUgg9YII9or0j4r2v5r+OT+aoEvISwDBlgKsTvKSzJnx0uM1Hhsk+JRhzvGDvHZ1cOynuSI/6K2/yhXoMfJe1wPkz+8k/mruy5NW0caokWFUYA1ybhv7WpZ28uHhz1JVzBSzgxN9fxQjMrhc8B9Ju5VG9j4VUzbTnl+aUQp67jMpHdHnCftZ8K9BteR1mGaTmSXY73MspbwyXJA7hUheS1rn5r+OT+ahWjh6Ng7pPfJ5rZ7Ky2rpO/52Q6m8jwUdygCraKxUelvNb0bBg/N/xP+NL+QoPU/jf8aSVCpLqh1cU10ZilXHClrafkKD1P43/Gj8hQep/G/wCNJ4SfqhvFw9GYuitp+QoPU/jf8aPyFB6n8b/jR4Sfqg8XD0Zi6VeIrZ/kKD1P43/Gk/IUHqfxv+NHhJ+qDxcPRnmGyLgJAOsl5GA7jK5FQ9oQRSdOZI8J0ssNyDiTk8BXpkHJG0VQBFu3/wB5L2n9Km77kXZSLpeElcjI52YA+OH3jur0qrxUFHGx5903xNnmvJ6LnZzcquiNYzHGSuDJkgs+OpQAAPOrq+v44dHONgu4RR1sxIG4d2cmvQE5OWwAAjwB1a3/AJqibQ5H2crRNJFkxtqT5SUYPbgNv86ZXEYrREOk5S12MrimLa6WTVpPoOUYEYIYYz7xW+OwLf8AN/xv/NUO05J2kbyMkRBd9TfKSnLYAzgtgcBwp/FRytBFQeDIbL2ittfwHP8A8r5B1GcsQcxyYHqkkE9jDsr1GKDPHdTNlsiBCGWJAw4NjJGRg4J3irGubcQhUqOZspOUYYYgFFLRQM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4" descr="data:image/jpeg;base64,/9j/4AAQSkZJRgABAQAAAQABAAD/2wCEAAkGBxQSEhQUEBQUFhUXFRwYGBUYFRYcFxUUHBgXFhcYHxYcHSggGBolHBYYIjEiJSkrLi4uFx8zODMsNygtLisBCgoKDg0OGhAQGy4kICQsLC0sNCw0LC0sLCwsLCwsLCwsLCwsLCwsLCwsLCwsLCwsLCwsLCwsLCwsLCwsLCwsLP/AABEIANsA5wMBIgACEQEDEQH/xAAcAAABBQEBAQAAAAAAAAAAAAAAAQMEBQYCBwj/xABLEAACAQMBAwgECQkHBAIDAAABAgMABBESBSExBhMiQVFhcYEyUpGxFBYjM0JUkqHRFVNicoKTotLTB0Njc7LB8CSDo8I0dBfh8f/EABoBAAIDAQEAAAAAAAAAAAAAAAACAQMEBQb/xAAuEQACAQMCBAQGAwEBAAAAAAAAAQIDBBEhMRITQWEUMlFxBRVigaHhIlLRMyP/2gAMAwEAAhEDEQA/APcCaqrvafVH7aNq3O/QPP8ACq2ubdXTT4IF9Omt2dSSs3pEnzrilorntt7l41JcIpwzKD3sB76UTL6y+0VE5JbDtphcvNbwu3wqTpPGrHguN5FX3xVsvqlv+6T8K3xsVKKfF+P2Uuth7FZzq+sPaKOdX1h7RVl8VbL6pb/uk/Cl+Ktl9Ut/3SfhTfL/AKvx+yOd2KznV9Ye0Uc6vrD2irL4q2X1S3/dJ+FHxVsvqlv+6T8KPl/1fj9hzuxW86vrD2ijnV9Ye0VZ/FWy+qW/7pPwo+Ktl9Ut/wB0n4UfL/q/H7Dndis51fWHtFHOr6w9oqy+Ktl9Ut/3SfhR8VbL6pb/ALpPwo+X/V+P2HO7Fbzq+sPaKOdX1h7RVl8VbL6pb/uk/Cl+Ktl9Ut/3SfhR8v8Aq/H7Dndis51fWHtFHOr6y+0VZfFWy+qW/wC6T8KPirZfVLf90n4UfL/q/H7DndirNyg4un2h+NO1xyl5M2a2d0yWtuCLeUgiJAQRG2DnFN7O+ai/y1/0is9xb8rGuR4T4h+ilorKWCUUtFACUUtFADsVyy8Cf9qs7PaAbc24/cap6KvpV503o9BJQUjUUVC2bca1weI+8UV2YTU4qSMrWHgp5XySe01zS0VwW86mwSiloqCROQvoXP8A9uT3JWb5LbYuwbKWW4aaO7nmheN1Qc2yiV42QqoOMREEHPEb60nIX0Ln/wC3J7kpvYXIaK2kjfnriURazEkhTRE0hy7KFRck8MknG+u/S8i9kYpblR/ZvtCW6Jkmub12BkzG8KLbEByq6ZOaGsgY4Oaeh23P8XvhfOH4R8DMnOEDOvBOrGMVb8n+ShtCBHd3TRAsRC3M830iSeEQbic+lUSz5CKlq9oby7eBoTCI25jCKesERA6h1ZJ405BzyYt5Lm2Zhe7RBbQNUsMUbowAZjGrQDUjasZII3bqysO1rtdk21095ctJcTwK5VImaNDIVcRIsXSYg8CG3qMd/omwtjPbZDXVxOukKqy8zhMdmiNTw7c8KrW5ExfAoLNZplWB0kjlBj5wOja1OShXce7qoAsuTxK24dpbmXOX1XCKkoHqlAiY4dYzvrGWu1r2PZrbTa45wPaPKYGRdMUpwYub0gHSMkEMTnA763myLB4UKyTy3BLZ1y83qAwBpHNooxuzwzvNZ2z/ALPYE1LJLNLFzMkEcLldEEMpBkVMAHqXBJJGkUAZ252zeWzSWbXLyO7WQS4ZI9cXwiTmpcAKFONOVyOvfmmNrcs7mxUc67zi3vp4XOFDTxC15+LXhcLgyKCwA3IT3VqoOQUYilSS4nkkkMRFwxQSR8wcwadKhegd+8HJJzT9nyJhTmi7ySPHNJO7vozPJLG0TlxpwRobAAxuUdVAFez3Uf5LEt0zvPctzxQJzbqYZZgi7j0AY1AOckZ376Y5E30txcSmS5vSY7i4HNmFBalEleNFEvNdIgadwfORVxacjUjW1RJ59FrM0sSkxkAMGURklMlArso35w3HcKc2TyWNvIWju7nmzLJIYDzPNFpGZ2HzWvGpyfS7KAKXkTtG4N00V5cSifQzSWssShc6+jJbyqBqiAON+o8M4OasLuS4G1IY453ZGUyyxEII4rcKUXG7U0jSkHOcYQ+cjYnJFbeZZTcXE3No6QpKykRJIVZwGChnJ0KMsSejVx8CPwjnudfTzWjmcLozqLa841at+OON3CgDM295JLsm9aZizAXqgkAdBJJ0QbuoKoFObM+Zi/y0/wBIqftq0MWzrxTJJJ8hO2qQgsNSO2ncB0RnA7hUHZnzMX+Wn+kVz7/aJdR6kiilormmgSilooASilooASilooAlbMfEg7wR/vSUmz/nF8/caK6lk3y/uZ6u4xRRRXNLwooooAq9j7RltDOhtZZA87SK0bRY0sFx6Tgg7jVn8apPqVx9qD+pS0VqjdzSxoVummc/GqT6lcfag/qUfGqT6lcfag/qV1RU+Mqdg5UTn41SfUrj7UH9Sj41SfUrj7UH9SuqKPGVOwcqInxqk+pXH2oP6lOWfKjVLHHJbzRc4SEZzGVLAFtPRYkHAJ8q4qt5QQsYGaLfJGRLGO14yHA8DgjzpoXk3JZ2IdJY0NTtjaS28EszhmWNC5C72IHUKphyqk+pXH2oP6lWh0Xdt0TlJ4Tg/oumP96zXJqdpLWFn3PoAYdjr0WHtBrTc1ZU0nErpxT3LH41SfUrj7UH9Sj41SfUrj7UH9SuqMVk8ZU7FvKic/GqT6lcfag/qUfGqT6lcfag/qV1RR4yp2DlRIO2dvSzQTRLZXAMkToGLQ4BZGUE/KZxvqRZxlY0U8Qig+IABp6iqqtaVTGRoxUdgoooqkYKKiicswCYxnfu6u3PV3CpVPOm4YyQpZCiiikJCiiigB+w+cXz9xpaLD5xfP3GiujZ+R+/+FFXcYooornlwUUUUAFFFFABRRRQAUUUUANXDEKSoyf/AN793Xuri2mJJBHeGwQD3YPA1Iop1JKLWNfUjGuRvkXJoE1qf7iTKD/Aky6eQOtf2agbHj0PdRdSXLkfqyBZgfbIR5V27iG8t5voyZtn/aOuIk9zgr/3K7vVMe0X7JrZGG76cbMjb/1XWts3zLfPoVJYmTazPJ/Ztw1zPd3Mki6maKO2+gsSthXPaWxkYxxrQXl0kSNJI2lVGSf9sdZPDHfTFva30oEirbwqeEUnONJj9N1ICN3AHHaazUqc5J8KLJSS3Jbg4ODg43HGcHtx11UcmoLiNZUupTMVlwkpQKXjKIeA3bmLDyp+PbCjUs681KriNogS5ZiupSmBmRSu8HHUc4xTn5WjDqkhaJ2OFWVGQuexSRhj3ZpHCcU1gMonUUUVWMFcSIGBB4EYPhXdFAHKIFGFGB2CuqKKHqAUUUUAFFFFAD9h84vn7jRS2Hzi+fuNFdGz8j9/8Kam4xRVU/KeyBwbu3z2c6p91NHldZfWEPgGPuFYeXL0LcouqKpPjdafnT+7l/loHK+z/PgeKyD/ANanlT9A4kXdFUvxuseu6hHi2K7HKmx+uW371fxqOXL0DKLeio9jtCKYEwSxyAbiUdWAJ3jODuqTStNbkiUUtFACUUjSKOJA8TXVGGgIG3LIzQSRqdLEZRvVkU6kbyYCmNo33PLs+8xjJdH/AEA8ZLg94eJRirYV5ob+S4nuLe41iJJT8krgxFm34Lrvc43lTgDVjfW+yg6maa6lNaSguJlpPyojuJLV1T/oxcoWndgM4JCNzeDhBJpJZiMY4VtdnbUunvLiOS2EdrGoMc5bfKx3kjq08fDFYcxLp06V04xpwNOOzHDFRPyTHp0EymMf3TTymLHZzRbTp7t4rtL4eoJRh9zB4rOXI0tvevcHaNxs5YZLtZUgiZzhRbhEKsD1qWeQ54NjurU3saG0Ivub0c38seEfDpEZ4YPDr4V5y1sNQdS8bhdIeN2RtPUu7cVHYcgVzJaB2DStJKQQRzsjuARwIUnSCO0CpdnLO+geJjjODiO+vGicxzaWkt0RS4JZHVn6enqdkKg9++rXk7yqkkkS3ubaVJNKDnB042YjpEuAAm8ffUWmL20SZDHKCUJ3qGIz7OruorfDaM46LD7Cwu5xeuxvaKxHJfbtwl18DucSKyZgkjjA0qg6WsAnSOABPGtxXmq1GVKbjI6sJqayhK4lUkYU6T24z91OUVUngYiJZDUGY5I4f866lUtFNOcpvMiEkthKKWilJHrH5xfP3GilsfTXz9xoroWnkfuU1NzOJtS3HBkHhGf9lrr8vQ/nCP2ZP5alfB19UV0IF9UeytJBF/L8H1hR4sR767G2oTwuIv3i/wC5pi5uAcrBGsjDcSd0SH9J+v8AVXJ8KrttoEmhTQumRJCTjhImggb+AIYn9mhElyL9WJWL5QjjpxoU9hfhnuGTXS24+mEPcEGPvGTTGxpw0eFULoYppHAEdfdkEGp1DIMxtC7hsL6CV1WOO4jaBmUAKJFdWjLAbsYdhnqrZkVmOVCLi2aUBkFykbgjIMcwaBgftj2CpvJqRk520mYtLasEDHjJAwzC578AqT2oay3VLK419xoS1wXVFLRWAsI3wUZJBIycnhx8xUilop5TlJJN7EJJDVxGWRlVihKkBwASpIIDAHs415ttLkPJbRWxS8OVmQSMyYjGptIJRek3TYFmZq9OqNtGzE0UkTcJEKntGQQD4g4PlVlCvKk9GROCluebWEW0G+ELHC03NSOFeVeaVgnRAQD02Yg434Axk5pjbG27m3ZxJaKCsIl+eB0KSQA+Bx6J3LnxrccirsPFIpbMiTMJV040SkBnHeCSWz+lVP8A2k7MxzV2GIClYZkwCrwuxGT1jBb2V1KV/U5qg3oZZ28McSR57L/aTvi0xArpzKM4JbsU9QHac5qpuf7QrpsadCYfV0RxXqQ54jvqt5VbIEEhMSnmTjSwOVzvyuryqgrVOrUTw2VxpwxlI2lt/aHchgXCMvOaiMY6BGNAPUBxHfXpmzb5J41liOVb2g9YPeK+f62X9me1zFccyx6E27wkA6J8+FWULhqWH1Eq0U1lG+2/YP8AP2qgXKEESAlX0jiAc4bd1NuNeibG2nHcwpNESVYcSMHI3MCOogg1k2UHIIyDuIPAjspeQ9wYLmWy3iHmxLbq3HJJ51UPWgODg7xmqPi1vmPMXQazq68LNxRS0V506ImKSmLoSZBjO7rGBx6jk9XdT8ecDVjON+OGadwxFPJCeotFLRSEj1l6a+fuNJXVl6a+fuNFdC08j9/8Kam5TyzhSAeJ4KN7Hy7O80y9u0nzhwv5tTx/WbiR3DA8akJGASQN54nrPnXdaCTlFAAAAAG4ADAA7hVFyuOlbeTOAlyqnvEgMXvZTV9VPyvgMllcBfSEZdf1k6Y91SiDnk+2JJ0/UkHmCjf6F9tXVZvZVwDcROvoyxMP9Mq+9q0lDAquVluZLO4VPSERdf106a/etP7XkAubG9Tcs68xL2FZFEkBJ7pAV/7lTsA7jwO4+B3GqOwgMuwzGu+SCN1QnjzttIdB8cximxxRaYktGmaqimrO5EsaSLwkRXHgwDf709iuM1g0ZEpGYDiQPGuqi3iRJ8pMyINw1SOFXd+scU0IpvX8A2SAd27f30tUNvy0sXkEa3EeScK28RueGFcjSx8DV+VolBrdAmZmxteY2nPj0bqFZcdXOxko/npZKj8p+VSxXAs/gyXOuMs688o6Od6FcHDY3jURmtPNahnjf6UZJHgwwR7vZXnG2uSNxFdqNnR3BjbMsjmSLQZGYnm+kAQvWScnfurTbqnOa5jK6jkl/Ex95YO1o6PazJGHkePTpLRgsxRWT0hjONwO6sPcbKmjCmSKRQwypKHBr1/ZHKDnZZY5BEpjOnKS69RHpHgMKOGavA+eBr0CoRqRTTOdzpQeGj53dcHB3HsNWHJ1WN1bhPS55MfaFez7Q2HbzsHmiVmAIz1kHt7fGo+yuS9tb6SkeWViyu29wT37tw6qRWklLcfxEcF0Tvqv2vaPIqGFlSaORZI3OdzKc4yOAIyD3E1PorfKKkmn1Mak4vKNDyc2+t2rArzU8e6WAkEqTwZT9OM9TDw6qua842js1ZSramjlQgpMgHOLg5xnrU9a9dafYPKVZW5i50R3AGcZwk6/nIyT7VzkHuwa81e/D5Uf5R2OrQuVPR7mgoroJ2b/AApDXNcWtzUJSV1ijFRgB2yHTXz9xopbP0x5+40tdC08j9ympuVNFFFXkhRpB3HgdxHaDuNFBqQMJsNuaijBz/01wYjk7wiuYs/YYGt4RjdWKuLb/qdoRfnNEo/7kRQ/fED51rdn3HORRyetGrHxIGfvoZCH6j8jDiS+hONK3IcD9CaNWOf2g9SKgbIbm9pyD6xaKw/Xgdgf4ZhTQ3Fnsd8ijiyhTjzWuE+MUjR4/hq8x5e4Dt8Kp+TeA95GB6F7J7HWOb3uastqWplgmiU6WkjdA3YWUgH765tSP/o13Lo+Uxm0uUcl0dNm7RW4yDcADnJiDwizuVP08b+qqRtl26sZJi0rAHpTyNJpH0sBty57hVNNO72RwCHEWnQDvVk6LKO8FTXO2L9TamVdRjcLkgb+bY4bwON3ia9DQo0qUcJdzmTnOb1NW0cU0QUqrxMu5SOjpIxuHVV9yG2yssZtnbM9t0HB4ug3LID15UjPYaodnn5NTwGM47O7yqptmaF7mWBflYLnnQM75FMaF4z3MoI8h2VN9b86msb64C3qcEnnY9cxS7h/zhWb2Jy5tLkRDXzUspwsUhAbgGG8biCDuOd5BHEGmOX/ACuFjAvNMrTSuEQAhigbdzugHLAdQ6zXnlSlxcODp8SxkyIaG8uefhVEijDJEseFyuekzgcWYnODwGOurZIFHACouxrIQx4Gckkkn0mY7yx7ycmp1eroUlTgonFqT4pNhRRRVxWFFFFBAVX7c2StzGEbGpTqRiAQrjtU8QeBFWFFLKKawxk2nlGQ2HHHIjFrdYZUYpIsbPGQw4HokEA9Wau4pJF3R3V5GOwSq4/8iMfvqFykhaOSO6TGlehOMb2iJGlyf0T7Aaln/nYa8veUp0KmM6dD0NrUjWhlrXqTo9rXqY5q8jkJziOeBctgZI1oQR44rVcl+UAvEfVGYpom0TRE50tjIIbrUjeKxuzQrSnd0kTIb1dZK48SFNWv9mGZPhtzv0y3OlO9IlC5Hdlj7KzcTlF56YHrQjHDXU3tn6Y8/caKLP0x5+40tabTyP3MlTcqKKKK0EhQaKKgDMbZ6F/G3522Zc9RaKQNjxxJVnycb5HT6junkGJH3EVC5WLh7OTqEzoe4SRnB+0gHnUjk+2HnT9JZB+2ug/fH99N0F6l1VTtZubuLKfcNFwImP8AhzjmyPtiM+VWtV+37Fp7eWNDhyuqM9kqnXGftAVCeGEtiZsw4vtoL2/B5MfrRspP8H3Vc5rFW+3ma4uLmGLnOcsbWXm9RU7jPrX0SdY3jTjqp/8A/IduiB7mG7t8jcJYGBz6oxvJPVWavSk5toanJKOGUPK7YstrPNdKGktpDzkgUDVbPgBm0/SjOM5G/Nedja6Kq27shi5zVziHPySsZCrKd4J3DFeubf5S213aSwxTLHLIukRzhoWyWGVJcdEke+sHfWC3KSJJGqyI8i4BDBZRkA6gOkMEEV0bSVSUOF7ozVVFSyaXZ0muMEePkd/+9Z2+u2iubqOEM0kgRxj0QzIUJZuAA0g+6l2Zt5oOjdRMralA5sMw5vG98gb9ON9dbLjHysirjnZWfgQSmcJuPAY34766LnxJJGRR4ctnKbIi5uON0V9CaASN+Mb8dgJqvTYsfwuL4MqoYz8rhcqAeAyfpkezjV1dXKxI0jnoqMkgZPspvkdYKA8+koZTq0nPRXqG/rxvJ76hwTaWCVKSTZpRRRRWozhRRRQQFV237wwxCTOkCSPUerRrGrPdjNWNQduWay28qOMgoxx3gFh94pZZw8Dx3WSYjggEHIIyD2iuqquTk4aFACD0F4EH6IyKtaIvKIawxu4hWRGRxlWUqw7VIwfurP7PQxMbZzkxgc23XJCdyk/pA7jjuNaSqLlVsx5FE0BPOxK2APpow6a49brHeBWO/tlXp90arO4dKfZjbXbR2c0qfOTyaYR3tiGL3M37Vencntki0tYLcf3UYUntbix9pNYHYsKXF7s+KLBhhi+FbuBK9CH+LJ8q9RavNTWI++v+HYqPMvY7tPTHn7jS0Wvpjz9xorTa+R+5mnuU9FcQyBgCOuu60EhRRRUAUnLSMmymZfSj0zL4xsH9wNM7NlHwiMj0ZI2Ud+NMi/dqrQSRqwKvvVgVPgRg++sLyelIgt26TmCQI2OJ0M0Tfcc47KfoQbuiom0tpw24zcTRxjq1OAW8F4nyFVPxsRvmILmX9IxmJPHVJjI8AaXANlRYQGG62gjNMAWjaMRMqtzT84+ATwGtn4Yp0zxiRkiSUtgNJJcRCXGc6V3DWxIB4NgYqXs6B5rl7i5WKIGDmebWUuzjUWVmbSukgE8O2npOSEWrXBPcxHAUlJQ4YDOnIkD8Mnh20wqKe85hgY55hJzufko2kgBXIyOaYEY6iSfOo8mwbYk83bSKgGWkJ0Lw4GW33lRu41dzclZdfOJeMTo04mhicYBLfR0431XbS5MXRKNi0nCnJRQ8Jbs35YHB3gdtTkloqbPY6hiPhsgVukiQEmPHfNcg49p8BT52Fe6m0spiUZV2iEjP3NzT4GO0Y8KuY5LkA5hvkx2MkinwBZgR5VRW8rMNV9BOzEdISWtxGinPAPF0Md5FOqslsytwT6FTtd3KqhaGXMgDxwSEzHByUMLDOk9Zz11dw7YWMYlhuozxJe2lAHmBjFOPtnnLbNsZSxKg28Vu0xRQ+HVpTGNLac47Mip42TI7I1vaCJULb7yVmLAjA+RUnAB34JG/qqyNzOLyJKhBrA1s7asM+eYlR8cQDvA7xxqZTknJOSSQTS3RSQJoAghijiVM6iCH1Ft/WTUWa0lQgR3VtP8AoGNhIfOIsP4a1072LX8jPO1kn/EeoqHPcTxIXntZFjAJLxkSBFHEsuFdR+yaetbuOQZjkRwd/RYH3VphVhPysonTlDdD1B76MUVYIZnYdqltPcRINKCRXVeoCRB92VrTVluUdsI7uC514DnmXB3L6LFGJ8SBvrSwPqUHuqqnpmJZPXEhygGiirCoquQ8cVltZoVWQ/CYfkyQSI8MzsgPWp3nPV516sa8q5QOUSOVDpaKaN+cGcxJrAkfA4rpzkdYzXqocMAykEEZBHAg7wR3V5z4nS4KmV1Ova1OKA5a+mPP3Gkrq19If86jSVVa+R+49Tcxthc6Dhs6T9x7anrfx9RPsNY5uTsP92Z4++OZx/CSR91OHYikYea5cdhmYf6ADWjAZNbNtKFBl5EUdrEKPaaqZuWNtnTAXuG7IELjP646I8zVdyf5M2zmV2jDFZSilhrbCqoPSbJOWzWst7ZEGEVVHcKNAM6y391xEdpH3kSTEfqjoKfHNcJyFiUlkuLtJTvaUSjLt1sUK6cnwrR3l5HCNUzpGO12C58Ad58BVfNtskEwxMV6pZm5mI+BYF38loyTgz3KfZEFnBG8SkyvdQKZ3JeZsyAtlzv3gEYG7fXE+3GVmBtpiATghozkduCwIqZt+DnYx+UJ0SHUGCD5CMsu9ek+ZpMfohaooLMc/E9oLrmucLSGXKQGMrgLHG5Mh378mkqScVnK+41OKbw0T/jNCPnBNH3vE+n7QBFWFhtWKT5iaNu0K4yPFc5ro26niBUG82DBJ6SKT3qD9/Gskb2PVGp2j6MvlvJF6/aKej2ofpAHw3VkRsBk+Zmmj7llJH2X1Cgrex+jIkg7JI95/aQj3Vcrmk+pU7eouhtY9pIeII++pEd8nU/vFYQbanX520b/ALcqt9z6TXfxljG6SO4TxhYj2rmrVKL2ZU4yW6Ntd36RRtI7AIoycbyfBRvZiTgDrJqLElxLvkb4Op4RoA0uP0pG6KnuVd3aax17t21kVQZSpWSOQZjkzmN1f0dO87quH5WyzAmytWKk7pLg82nkgy7fd41LaW7ISb2RfjZcf0lLnjmQlznt6WfuFRNocobe2bm9WqTqghXXJ5ovoeLYqhmguZv/AJV0wXrit15pD3FyS59op21tIrdDzapGvWdw39pY7yfE76zTuoR0jqzRC1m/NocXtxdXYKyEW0LDBiQhpnU8Q0vBARuIUdu+uX2HbMADbxbhgdAf/wBpwXur5pGf9I9BPtEZI8AaX4MzfOucepHlV829I+0VknWnN5k8GuFKEVhLJWz7KtVbCc4j9SwySavNVOPtbqrNry3NqgkWZjqdUSKYI7MzHGMoF0jzJrVKEiQ+jGg3k7lA8T+NZ7aL/DJbbmFZooZxI8pGI2AHBM+md/Ebq12VatKolBvBlu6dGNNuSWeg7yztQ9lLrGSi692dzL1+FTdi3CyQqyHUp4HtqTdqCjhgCpByDwIqn5Hf/HXGMHLADgNTE49mK9PtU+x57OYF7RRRVpWQdvIrW04kJC802ornIGk78DjWs/s4njfZloYSdIi07zkhlOGXPYDwrN3kqpG7SegqEtuz0cdLd17q0f8AZtOr7NtSgwoVkGRgkK7KGI7SADnvri/F1/GLOhZPc1Vt6Q/51GiltvSH/OqisFr5H7mqe55QhdRlJZAD1SoJY8d0keCPEmp9rLI+5USQ/wCHKpGP2sYrLfAoV3qHhOeKF49/7PRPnT6LOMGOVJh/ixgnyli0n7qlXEH2LnQmttTVbKu2gjaPmLhpOcdyGQRoA7lgTMx5sKM4zkndwpxHnn4z4HqWiA47muZAQf2QKzVtfXHOJz1rJJEAxKLKJEMvR5tvlcacdL21cTT3M/zsggT81B6WOxpiM/ZC+NNKtTistkQozk8YHZXtraQ5C8+fooDPdnsLO2dA8gBTEtzcSnK4th626W5I73bKR+ADeNOW1qkYIjUKDvOOJPaSd7Hxp2sdS8b0isGynaJebUiW+zY0bXgvJ1ySMXk+03DwGBUzNJRWOUnLzGqMUtgoooqBgooooICuebHYPZXVRjeqSRGDIRx0+iPF/RHtqUvQhtD6RgcBXFxconpsATwHFj4KN5pnmpH9NtA9WPj5yEZP7IHjT0FuqegoB6z1nzO81PuR7DXOyP6C6B6zjpeUYP8AqPlSx2Sg5bLsODPg48BjC+QqS24b+FU1zt0ElbVedP5zJ5lf2/p+C+0U0VKXlIk0ty3lkCgs5CgcWJwAPE8KpptvF91qmv8AxXysQ8Dxfy3d4qMuznlYNOxmYHIBGIkPcnd2kk1bw2IHpb+7qp8Qjvqxcye2hSbHtjPJO12RM0UiqgIxGvQV90ecZyeJya0VV2yvnbzH1jHshiqXNeRoyq8iKzeirMAzeAJ316yySVCL20PMXWXWkt8MS+GUI6juPgdxqi5CqiROkZG6RiVByV6ZUA9m4Vc7WuFjhZ5DpVcZOO8VV8jkGiV9OkySs+CMHTwXd1bgD51e/wDoiteRl/RRSgVaVFVynvVhtpS4YhlMeFGTlwVB9pr0bk3GFtLdQoXEKdEDGDpGd1eZRbbjlvrOCIGRRdRM8i70Rg7dA9jHT99ewGvP/FailJJdDp2kOGOp3bekP+dRopbf0h/zqorNbeR+5dPc8imjKMVPEEg+IOKbVQDkbj2jcT7KuuXewGiuDLHLKiynV9FkD/SGGG7t41mszr+ak9qH/wBh7qyzp8MmsnRhPiSZYC5kHB/JlBH+x++nE2k49NFbvQkH2Nu++qo7R0/Oxyp36da/aTOB40/b3kb/ADbq3cCM+ziKrdP1RZxLoy2XakX0mKfrgr9/D76mKwIyCCO0bx7RVJTSwKDlcqe1SVP3cfZVfAh1NmhoqlS6mXg4bukX/wBlxT6bVI9OM+KEMPYcGocGNxos6Krm27br85Jzf+YrJ95GKcivGlAMCgqeEr5CnvVeLjv3DvqOB4yyeNExmAGSQAOJJGB58KjC6LfNKW/TbKp5dbeQx30q2QzmQmRuotjA8E4D399SajRBqyN8E1fOsX/RHRT7I3nzJqQowABuA4Dq9lNXl5HCuqV1QdWo8T2AcSfCqmXbEkm63jKg/wB7MCN3asW4n9rFMoSl7CuUYlzPMqKWdlVRxZiAB5mqibb2vdbIZP8AEYFYh5ne/l7aiQ7M1MGfVNJ68m/H6q+ig8Bnvq4h2eOLnPcOFPiEe4uZS7FR8AeY/wDUOZT6mNMK/sDj+0TVzb2IXjv7AOAqUigDAGKWllUbGjBIKKKUcarHM7HdiGO9mOPn3Kg/SYJGir2klhjA7aLbYiSW7c7vlnjy8rAF1YjcBn0VU8APfXItues5V0hmaSZlGcdMSvpw30TkDfUfY+3NKCOZiJFXLc6NDEdbA8GHeDXsqGFTipf1R5Sq25ycf7MkxbNnmkQ3vMskY6KJqxJJu+UZT2AcKuo4wvAYrPpyuhZ9CEyMdwWJWZie3sx38K0QrRT4ejyUz4uoVF2qrmCURMVfm20sOIYKSPdjzqVTdwhZHVTpLKwDeqSCA2O7jVj1QkdzU8itl2yW0U1tEqc9DEzEb9RC7j+tvO/jWhrPcg79JLNI1Tm2t/kJIs50OgHX1qwwwPYa0WK8hVTTaZ244xod2w6Q/wCdVFPWiddFareGIalc3qc7U2ek8ZjkGQfaD1Ed9eY7c5PS2x3gtH1SAbvP1TXrNIVB409WjGpuPSrSp7bHiANM3FpHJ84it4jf7eNeubR5PWz72hXPaMr/AKSKgDkta/mv/JJ/NWXw809GavEwe6PKvydp+alkj7tWtPNXz9xFIj3C+ksUnehKN9lsg+0V6v8AFa1/Nf8Akk/mpDyWtfzX/kk/mqeTPrhkc+HTJ5X+VIx85qi/zFIH2/RPtqZG4YZUgg9YII9or0j4r2v5r+OT+aoEvISwDBlgKsTvKSzJnx0uM1Hhsk+JRhzvGDvHZ1cOynuSI/6K2/yhXoMfJe1wPkz+8k/mruy5NW0caokWFUYA1ybhv7WpZ28uHhz1JVzBSzgxN9fxQjMrhc8B9Ju5VG9j4VUzbTnl+aUQp67jMpHdHnCftZ8K9BteR1mGaTmSXY73MspbwyXJA7hUheS1rn5r+OT+ahWjh6Ng7pPfJ5rZ7Ky2rpO/52Q6m8jwUdygCraKxUelvNb0bBg/N/xP+NL+QoPU/jf8aSVCpLqh1cU10ZilXHClrafkKD1P43/Gj8hQep/G/wCNJ4SfqhvFw9GYuitp+QoPU/jf8aPyFB6n8b/jR4Sfqg8XD0Zi6VeIrZ/kKD1P43/Gk/IUHqfxv+NHhJ+qDxcPRnmGyLgJAOsl5GA7jK5FQ9oQRSdOZI8J0ssNyDiTk8BXpkHJG0VQBFu3/wB5L2n9Km77kXZSLpeElcjI52YA+OH3jur0qrxUFHGx5903xNnmvJ6LnZzcquiNYzHGSuDJkgs+OpQAAPOrq+v44dHONgu4RR1sxIG4d2cmvQE5OWwAAjwB1a3/AJqibQ5H2crRNJFkxtqT5SUYPbgNv86ZXEYrREOk5S12MrimLa6WTVpPoOUYEYIYYz7xW+OwLf8AN/xv/NUO05J2kbyMkRBd9TfKSnLYAzgtgcBwp/FRytBFQeDIbL2ittfwHP8A8r5B1GcsQcxyYHqkkE9jDsr1GKDPHdTNlsiBCGWJAw4NjJGRg4J3irGubcQhUqOZspOUYYYgFFLRQM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201714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txBody>
          <a:bodyPr>
            <a:normAutofit/>
          </a:bodyPr>
          <a:lstStyle/>
          <a:p>
            <a:pPr algn="ctr"/>
            <a:r>
              <a:rPr lang="tr-TR" sz="3200" b="1" dirty="0" smtClean="0">
                <a:solidFill>
                  <a:schemeClr val="tx1"/>
                </a:solidFill>
                <a:effectLst/>
                <a:latin typeface="Calibri" pitchFamily="34" charset="0"/>
              </a:rPr>
              <a:t>Çerezler Web ziyaretçilerini nasıl tanırlar?</a:t>
            </a:r>
            <a:endParaRPr lang="tr-TR" sz="3200" b="1" dirty="0">
              <a:solidFill>
                <a:schemeClr val="tx1"/>
              </a:solidFill>
              <a:effectLst/>
              <a:latin typeface="Calibri"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8251617"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9295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827584" y="116632"/>
            <a:ext cx="7084012" cy="6604436"/>
          </a:xfrm>
          <a:prstGeom prst="rect">
            <a:avLst/>
          </a:prstGeom>
        </p:spPr>
      </p:pic>
    </p:spTree>
    <p:extLst>
      <p:ext uri="{BB962C8B-B14F-4D97-AF65-F5344CB8AC3E}">
        <p14:creationId xmlns:p14="http://schemas.microsoft.com/office/powerpoint/2010/main" val="3460903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23528" y="332656"/>
            <a:ext cx="8612391" cy="5763791"/>
          </a:xfrm>
          <a:prstGeom prst="rect">
            <a:avLst/>
          </a:prstGeom>
        </p:spPr>
      </p:pic>
      <p:sp>
        <p:nvSpPr>
          <p:cNvPr id="5" name="Dikdörtgen 4"/>
          <p:cNvSpPr/>
          <p:nvPr/>
        </p:nvSpPr>
        <p:spPr>
          <a:xfrm>
            <a:off x="1043607" y="6096447"/>
            <a:ext cx="7892311" cy="369332"/>
          </a:xfrm>
          <a:prstGeom prst="rect">
            <a:avLst/>
          </a:prstGeom>
        </p:spPr>
        <p:txBody>
          <a:bodyPr wrap="square">
            <a:spAutoFit/>
          </a:bodyPr>
          <a:lstStyle/>
          <a:p>
            <a:r>
              <a:rPr lang="tr-TR" dirty="0"/>
              <a:t>http://www.dockers.com/TR/tr_TR/privacy-policy/cookies</a:t>
            </a:r>
          </a:p>
        </p:txBody>
      </p:sp>
    </p:spTree>
    <p:extLst>
      <p:ext uri="{BB962C8B-B14F-4D97-AF65-F5344CB8AC3E}">
        <p14:creationId xmlns:p14="http://schemas.microsoft.com/office/powerpoint/2010/main" val="396998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rmAutofit/>
          </a:bodyPr>
          <a:lstStyle/>
          <a:p>
            <a:pPr algn="ctr"/>
            <a:r>
              <a:rPr lang="tr-TR" sz="3200" b="1" dirty="0" smtClean="0">
                <a:solidFill>
                  <a:schemeClr val="tx1"/>
                </a:solidFill>
                <a:effectLst/>
                <a:latin typeface="Calibri" pitchFamily="34" charset="0"/>
              </a:rPr>
              <a:t>Web İşaretçileri</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467544" y="1484784"/>
            <a:ext cx="7992888" cy="3528392"/>
          </a:xfrm>
          <a:solidFill>
            <a:schemeClr val="bg1"/>
          </a:solidFill>
        </p:spPr>
        <p:txBody>
          <a:bodyPr>
            <a:normAutofit/>
          </a:bodyPr>
          <a:lstStyle/>
          <a:p>
            <a:pPr algn="just"/>
            <a:r>
              <a:rPr lang="tr-TR" sz="2000" dirty="0" smtClean="0">
                <a:latin typeface="Calibri" pitchFamily="34" charset="0"/>
              </a:rPr>
              <a:t>Bir web sitesini ziyaret eden ya da e-mail gönderen bir kullanıcının davranışlarını izlemek için tasarlanan, e-mail mesajlarının ve Web sayfalarının içine görünmez bir şekilde yerleşen çok küçük nesnelerdir.</a:t>
            </a:r>
          </a:p>
          <a:p>
            <a:pPr algn="just"/>
            <a:r>
              <a:rPr lang="tr-TR" sz="2000" dirty="0">
                <a:latin typeface="Calibri" pitchFamily="34" charset="0"/>
              </a:rPr>
              <a:t>Web </a:t>
            </a:r>
            <a:r>
              <a:rPr lang="tr-TR" sz="2000" dirty="0" smtClean="0">
                <a:latin typeface="Calibri" pitchFamily="34" charset="0"/>
              </a:rPr>
              <a:t>İşaretçileri, kullanıcının IP adresini, web sayfasını görüntüleme saati ve süresini, web tarayıcı türünü, ve önceden ayarlanmış çerez değerleri gibi enformasyonu ele geçirmekte ve iletmektedir.</a:t>
            </a:r>
          </a:p>
          <a:p>
            <a:pPr algn="just"/>
            <a:r>
              <a:rPr lang="tr-TR" sz="2000" u="sng" dirty="0" smtClean="0">
                <a:latin typeface="Calibri" pitchFamily="34" charset="0"/>
              </a:rPr>
              <a:t>Web işaretçileri, okuyucularına ulaşma karşılığında web sitelerine bir ücret ödeyen 3. parti işletmeler tarafından popüler web sitelerinin içine yerleştirilmektedir. </a:t>
            </a:r>
          </a:p>
          <a:p>
            <a:pPr algn="just"/>
            <a:r>
              <a:rPr lang="tr-TR" sz="2000" b="1" dirty="0" smtClean="0">
                <a:latin typeface="Calibri" pitchFamily="34" charset="0"/>
              </a:rPr>
              <a:t>Tipik bir popüler web sitesinde 25-30 adet </a:t>
            </a:r>
            <a:r>
              <a:rPr lang="tr-TR" sz="2000" b="1" dirty="0">
                <a:latin typeface="Calibri" pitchFamily="34" charset="0"/>
              </a:rPr>
              <a:t>Web </a:t>
            </a:r>
            <a:r>
              <a:rPr lang="tr-TR" sz="2000" b="1" dirty="0" smtClean="0">
                <a:latin typeface="Calibri" pitchFamily="34" charset="0"/>
              </a:rPr>
              <a:t>İşaretçi bulunmaktadır.</a:t>
            </a:r>
          </a:p>
          <a:p>
            <a:endParaRPr lang="tr-TR" sz="2000" dirty="0">
              <a:latin typeface="Calibri" pitchFamily="34" charset="0"/>
            </a:endParaRPr>
          </a:p>
        </p:txBody>
      </p:sp>
    </p:spTree>
    <p:extLst>
      <p:ext uri="{BB962C8B-B14F-4D97-AF65-F5344CB8AC3E}">
        <p14:creationId xmlns:p14="http://schemas.microsoft.com/office/powerpoint/2010/main" val="37318567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4330" y="0"/>
            <a:ext cx="9109670" cy="692696"/>
          </a:xfrm>
        </p:spPr>
        <p:txBody>
          <a:bodyPr>
            <a:noAutofit/>
          </a:bodyPr>
          <a:lstStyle/>
          <a:p>
            <a:pPr algn="ctr"/>
            <a:r>
              <a:rPr lang="tr-TR" sz="2800" b="1" dirty="0">
                <a:solidFill>
                  <a:schemeClr val="tx1"/>
                </a:solidFill>
                <a:effectLst/>
                <a:latin typeface="Calibri" pitchFamily="34" charset="0"/>
              </a:rPr>
              <a:t>Web </a:t>
            </a:r>
            <a:r>
              <a:rPr lang="tr-TR" sz="2800" b="1" dirty="0" smtClean="0">
                <a:solidFill>
                  <a:schemeClr val="tx1"/>
                </a:solidFill>
                <a:effectLst/>
                <a:latin typeface="Calibri" pitchFamily="34" charset="0"/>
              </a:rPr>
              <a:t>İşaretçileri: Google Örneği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34330" y="620688"/>
            <a:ext cx="8714134" cy="2736304"/>
          </a:xfrm>
          <a:solidFill>
            <a:schemeClr val="bg1"/>
          </a:solidFill>
        </p:spPr>
        <p:txBody>
          <a:bodyPr>
            <a:normAutofit/>
          </a:bodyPr>
          <a:lstStyle/>
          <a:p>
            <a:pPr algn="just"/>
            <a:r>
              <a:rPr lang="tr-TR" sz="2000" u="sng" dirty="0">
                <a:latin typeface="Calibri" pitchFamily="34" charset="0"/>
              </a:rPr>
              <a:t>Arama işlemlerinde internet kullanıcılarının %75’i Google kullanmaktadır. Dolayısıyla Google ‘</a:t>
            </a:r>
            <a:r>
              <a:rPr lang="tr-TR" sz="2000" u="sng" dirty="0" err="1">
                <a:latin typeface="Calibri" pitchFamily="34" charset="0"/>
              </a:rPr>
              <a:t>ın</a:t>
            </a:r>
            <a:r>
              <a:rPr lang="tr-TR" sz="2000" u="sng" dirty="0">
                <a:latin typeface="Calibri" pitchFamily="34" charset="0"/>
              </a:rPr>
              <a:t> elinde muazzam bir veri tabanı vardır.</a:t>
            </a:r>
          </a:p>
          <a:p>
            <a:pPr algn="just"/>
            <a:r>
              <a:rPr lang="tr-TR" sz="2000" dirty="0">
                <a:latin typeface="Calibri" pitchFamily="34" charset="0"/>
              </a:rPr>
              <a:t>Uzmanların çoğu </a:t>
            </a:r>
            <a:r>
              <a:rPr lang="tr-TR" sz="2000" dirty="0" smtClean="0">
                <a:latin typeface="Calibri" pitchFamily="34" charset="0"/>
              </a:rPr>
              <a:t>Google‘ın </a:t>
            </a:r>
            <a:r>
              <a:rPr lang="tr-TR" sz="2000" dirty="0">
                <a:latin typeface="Calibri" pitchFamily="34" charset="0"/>
              </a:rPr>
              <a:t>dünyadaki en büyük kişisel enformasyon koleksiyonuna sahip olduğuna ve herhangi bir devlet biriminin sahip olabileceğinden daha fazla sayıda insan hakkındaki veriye sahip olduğunu söylemektedir.</a:t>
            </a:r>
          </a:p>
          <a:p>
            <a:pPr algn="just"/>
            <a:r>
              <a:rPr lang="tr-TR" sz="2000" dirty="0">
                <a:latin typeface="Calibri" pitchFamily="34" charset="0"/>
              </a:rPr>
              <a:t>Google’ın araçları: Google  Search, G-mail, </a:t>
            </a:r>
            <a:r>
              <a:rPr lang="tr-TR" sz="2000" dirty="0" err="1">
                <a:latin typeface="Calibri" pitchFamily="34" charset="0"/>
              </a:rPr>
              <a:t>doubleclick</a:t>
            </a:r>
            <a:r>
              <a:rPr lang="tr-TR" sz="2000" dirty="0">
                <a:latin typeface="Calibri" pitchFamily="34" charset="0"/>
              </a:rPr>
              <a:t>, </a:t>
            </a:r>
            <a:r>
              <a:rPr lang="tr-TR" sz="2000" dirty="0" err="1">
                <a:latin typeface="Calibri" pitchFamily="34" charset="0"/>
              </a:rPr>
              <a:t>youtube</a:t>
            </a:r>
            <a:r>
              <a:rPr lang="tr-TR" sz="2000" dirty="0">
                <a:latin typeface="Calibri" pitchFamily="34" charset="0"/>
              </a:rPr>
              <a:t>, </a:t>
            </a:r>
            <a:r>
              <a:rPr lang="tr-TR" sz="2000" dirty="0" err="1">
                <a:latin typeface="Calibri" pitchFamily="34" charset="0"/>
              </a:rPr>
              <a:t>google</a:t>
            </a:r>
            <a:r>
              <a:rPr lang="tr-TR" sz="2000" dirty="0">
                <a:latin typeface="Calibri" pitchFamily="34" charset="0"/>
              </a:rPr>
              <a:t> </a:t>
            </a:r>
            <a:r>
              <a:rPr lang="tr-TR" sz="2000" dirty="0" err="1">
                <a:latin typeface="Calibri" pitchFamily="34" charset="0"/>
              </a:rPr>
              <a:t>toolbar</a:t>
            </a:r>
            <a:r>
              <a:rPr lang="tr-TR" sz="2000" dirty="0">
                <a:latin typeface="Calibri" pitchFamily="34" charset="0"/>
              </a:rPr>
              <a:t>, </a:t>
            </a:r>
            <a:r>
              <a:rPr lang="tr-TR" sz="2000" dirty="0" err="1">
                <a:latin typeface="Calibri" pitchFamily="34" charset="0"/>
              </a:rPr>
              <a:t>google</a:t>
            </a:r>
            <a:r>
              <a:rPr lang="tr-TR" sz="2000" dirty="0">
                <a:latin typeface="Calibri" pitchFamily="34" charset="0"/>
              </a:rPr>
              <a:t> </a:t>
            </a:r>
            <a:r>
              <a:rPr lang="tr-TR" sz="2000" dirty="0" err="1">
                <a:latin typeface="Calibri" pitchFamily="34" charset="0"/>
              </a:rPr>
              <a:t>chrome</a:t>
            </a:r>
            <a:endParaRPr lang="tr-TR" sz="2000" dirty="0">
              <a:latin typeface="Calibri" pitchFamily="34" charset="0"/>
            </a:endParaRPr>
          </a:p>
          <a:p>
            <a:endParaRPr lang="tr-TR" sz="2000" dirty="0"/>
          </a:p>
        </p:txBody>
      </p:sp>
      <p:pic>
        <p:nvPicPr>
          <p:cNvPr id="7170" name="Picture 2" descr="http://t2.gstatic.com/images?q=tbn:ANd9GcQmJ7WiMOW55y_DQSGCD3SU0fmTBYu1eSkb5Q4ndSgZSO0zX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30" y="4495014"/>
            <a:ext cx="2141984" cy="12531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4911" t="26279" r="37720" b="7539"/>
          <a:stretch/>
        </p:blipFill>
        <p:spPr bwMode="auto">
          <a:xfrm rot="5400000">
            <a:off x="4085301" y="1755461"/>
            <a:ext cx="3385157" cy="673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081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a:solidFill>
            <a:schemeClr val="bg1"/>
          </a:solidFill>
        </p:spPr>
        <p:txBody>
          <a:bodyPr>
            <a:noAutofit/>
          </a:bodyPr>
          <a:lstStyle/>
          <a:p>
            <a:r>
              <a:rPr lang="tr-TR" sz="2800" b="1" dirty="0" err="1">
                <a:solidFill>
                  <a:schemeClr val="tx1"/>
                </a:solidFill>
                <a:effectLst/>
                <a:latin typeface="Calibri" pitchFamily="34" charset="0"/>
              </a:rPr>
              <a:t>Yahoo</a:t>
            </a:r>
            <a:r>
              <a:rPr lang="tr-TR" sz="2800" b="1" dirty="0">
                <a:solidFill>
                  <a:schemeClr val="tx1"/>
                </a:solidFill>
                <a:effectLst/>
                <a:latin typeface="Calibri" pitchFamily="34" charset="0"/>
              </a:rPr>
              <a:t>! Gizlilik </a:t>
            </a:r>
            <a:r>
              <a:rPr lang="tr-TR" sz="2800" b="1" dirty="0" smtClean="0">
                <a:solidFill>
                  <a:schemeClr val="tx1"/>
                </a:solidFill>
                <a:effectLst/>
                <a:latin typeface="Calibri" pitchFamily="34" charset="0"/>
              </a:rPr>
              <a:t>Merkezi: Web </a:t>
            </a:r>
            <a:r>
              <a:rPr lang="tr-TR" sz="2800" b="1" dirty="0">
                <a:solidFill>
                  <a:schemeClr val="tx1"/>
                </a:solidFill>
                <a:effectLst/>
                <a:latin typeface="Calibri" pitchFamily="34" charset="0"/>
              </a:rPr>
              <a:t>İşaretçileri</a:t>
            </a:r>
            <a:endParaRPr lang="tr-TR" sz="2800" dirty="0">
              <a:solidFill>
                <a:schemeClr val="tx1"/>
              </a:solidFill>
              <a:latin typeface="Calibri" pitchFamily="34" charset="0"/>
            </a:endParaRPr>
          </a:p>
        </p:txBody>
      </p:sp>
      <p:sp>
        <p:nvSpPr>
          <p:cNvPr id="6" name="İçerik Yer Tutucusu 5"/>
          <p:cNvSpPr>
            <a:spLocks noGrp="1"/>
          </p:cNvSpPr>
          <p:nvPr>
            <p:ph idx="1"/>
          </p:nvPr>
        </p:nvSpPr>
        <p:spPr>
          <a:xfrm>
            <a:off x="0" y="692696"/>
            <a:ext cx="9144000" cy="6165304"/>
          </a:xfrm>
          <a:solidFill>
            <a:schemeClr val="bg1"/>
          </a:solidFill>
        </p:spPr>
        <p:txBody>
          <a:bodyPr>
            <a:noAutofit/>
          </a:bodyPr>
          <a:lstStyle/>
          <a:p>
            <a:r>
              <a:rPr lang="tr-TR" sz="1400" b="1" dirty="0">
                <a:latin typeface="Calibri" pitchFamily="34" charset="0"/>
              </a:rPr>
              <a:t>Web sayfaları, Web sitelerinin bu sayfayı ziyaret eden kullanıcıları saymak ya da belirli tanımlama bilgilerine erişmek için kullandıkları elektronik resimleri (“tek piksel GIF” ya da “Web işaretçisi” adı verilen) içerebilir. </a:t>
            </a:r>
            <a:r>
              <a:rPr lang="tr-TR" sz="1400" b="1" dirty="0" err="1">
                <a:latin typeface="Calibri" pitchFamily="34" charset="0"/>
              </a:rPr>
              <a:t>Yahoo</a:t>
            </a:r>
            <a:r>
              <a:rPr lang="tr-TR" sz="1400" b="1" dirty="0">
                <a:latin typeface="Calibri" pitchFamily="34" charset="0"/>
              </a:rPr>
              <a:t>! Web işaretçilerini aşağıdaki şekillerde kullanır</a:t>
            </a:r>
            <a:r>
              <a:rPr lang="tr-TR" sz="1400" b="1" dirty="0" smtClean="0">
                <a:latin typeface="Calibri" pitchFamily="34" charset="0"/>
              </a:rPr>
              <a:t>:</a:t>
            </a:r>
          </a:p>
          <a:p>
            <a:r>
              <a:rPr lang="tr-TR" sz="1400" b="1" dirty="0" err="1" smtClean="0">
                <a:solidFill>
                  <a:srgbClr val="FF0000"/>
                </a:solidFill>
                <a:latin typeface="Calibri" pitchFamily="34" charset="0"/>
              </a:rPr>
              <a:t>Yahoo</a:t>
            </a:r>
            <a:r>
              <a:rPr lang="tr-TR" sz="1400" b="1" dirty="0">
                <a:solidFill>
                  <a:srgbClr val="FF0000"/>
                </a:solidFill>
                <a:latin typeface="Calibri" pitchFamily="34" charset="0"/>
              </a:rPr>
              <a:t>!, Web işaretçilerini, </a:t>
            </a:r>
            <a:r>
              <a:rPr lang="tr-TR" sz="1400" b="1" dirty="0" err="1">
                <a:solidFill>
                  <a:srgbClr val="FF0000"/>
                </a:solidFill>
                <a:latin typeface="Calibri" pitchFamily="34" charset="0"/>
              </a:rPr>
              <a:t>Yahoo</a:t>
            </a:r>
            <a:r>
              <a:rPr lang="tr-TR" sz="1400" b="1" dirty="0">
                <a:solidFill>
                  <a:srgbClr val="FF0000"/>
                </a:solidFill>
                <a:latin typeface="Calibri" pitchFamily="34" charset="0"/>
              </a:rPr>
              <a:t>! Web siteleri ağında kullanıcıları saymak ve </a:t>
            </a:r>
            <a:r>
              <a:rPr lang="tr-TR" sz="1400" b="1" dirty="0" err="1">
                <a:solidFill>
                  <a:srgbClr val="FF0000"/>
                </a:solidFill>
                <a:latin typeface="Calibri" pitchFamily="34" charset="0"/>
              </a:rPr>
              <a:t>Yahoo</a:t>
            </a:r>
            <a:r>
              <a:rPr lang="tr-TR" sz="1400" b="1" dirty="0">
                <a:solidFill>
                  <a:srgbClr val="FF0000"/>
                </a:solidFill>
                <a:latin typeface="Calibri" pitchFamily="34" charset="0"/>
              </a:rPr>
              <a:t>! tanımlama bilgilerine erişerek kayıtlı kullanıcıları tanımak için kullanır. </a:t>
            </a:r>
            <a:r>
              <a:rPr lang="tr-TR" sz="1400" dirty="0" err="1">
                <a:latin typeface="Calibri" pitchFamily="34" charset="0"/>
              </a:rPr>
              <a:t>Yahoo</a:t>
            </a:r>
            <a:r>
              <a:rPr lang="tr-TR" sz="1400" dirty="0">
                <a:latin typeface="Calibri" pitchFamily="34" charset="0"/>
              </a:rPr>
              <a:t>! tanımlama bilgilerine erişebilmemiz, yahoo.com net adres kümesinde olmayan (uk.geocities.yahoo.com adresinde sayfaları olan </a:t>
            </a:r>
            <a:r>
              <a:rPr lang="tr-TR" sz="1400" dirty="0" err="1">
                <a:latin typeface="Calibri" pitchFamily="34" charset="0"/>
              </a:rPr>
              <a:t>Yahoo</a:t>
            </a:r>
            <a:r>
              <a:rPr lang="tr-TR" sz="1400" dirty="0">
                <a:latin typeface="Calibri" pitchFamily="34" charset="0"/>
              </a:rPr>
              <a:t>! </a:t>
            </a:r>
            <a:r>
              <a:rPr lang="tr-TR" sz="1400" dirty="0" err="1">
                <a:latin typeface="Calibri" pitchFamily="34" charset="0"/>
              </a:rPr>
              <a:t>Geocities</a:t>
            </a:r>
            <a:r>
              <a:rPr lang="tr-TR" sz="1400" dirty="0">
                <a:latin typeface="Calibri" pitchFamily="34" charset="0"/>
              </a:rPr>
              <a:t> gibi) </a:t>
            </a:r>
            <a:r>
              <a:rPr lang="tr-TR" sz="1400" dirty="0" err="1">
                <a:latin typeface="Calibri" pitchFamily="34" charset="0"/>
              </a:rPr>
              <a:t>Yahoo</a:t>
            </a:r>
            <a:r>
              <a:rPr lang="tr-TR" sz="1400" dirty="0">
                <a:latin typeface="Calibri" pitchFamily="34" charset="0"/>
              </a:rPr>
              <a:t>! Web sitelerini ziyaret ettiğinizde deneyiminizi kişiselleştirmemizi sağlar.</a:t>
            </a:r>
          </a:p>
          <a:p>
            <a:r>
              <a:rPr lang="tr-TR" sz="1400" b="1" dirty="0" err="1">
                <a:latin typeface="Calibri" pitchFamily="34" charset="0"/>
              </a:rPr>
              <a:t>Yahoo</a:t>
            </a:r>
            <a:r>
              <a:rPr lang="tr-TR" sz="1400" b="1" dirty="0">
                <a:latin typeface="Calibri" pitchFamily="34" charset="0"/>
              </a:rPr>
              <a:t>! Ağı Dışında</a:t>
            </a:r>
            <a:r>
              <a:rPr lang="tr-TR" sz="1400" dirty="0">
                <a:latin typeface="Calibri" pitchFamily="34" charset="0"/>
              </a:rPr>
              <a:t/>
            </a:r>
            <a:br>
              <a:rPr lang="tr-TR" sz="1400" dirty="0">
                <a:latin typeface="Calibri" pitchFamily="34" charset="0"/>
              </a:rPr>
            </a:br>
            <a:r>
              <a:rPr lang="tr-TR" sz="1400" b="1" dirty="0" err="1">
                <a:solidFill>
                  <a:srgbClr val="FF0000"/>
                </a:solidFill>
                <a:latin typeface="Calibri" pitchFamily="34" charset="0"/>
              </a:rPr>
              <a:t>Yahoo</a:t>
            </a:r>
            <a:r>
              <a:rPr lang="tr-TR" sz="1400" b="1" dirty="0">
                <a:solidFill>
                  <a:srgbClr val="FF0000"/>
                </a:solidFill>
                <a:latin typeface="Calibri" pitchFamily="34" charset="0"/>
              </a:rPr>
              <a:t>! Web işaretçilerini, belirli iş ortakları adına Web sitelerinde araştırma yapmak için kullanır. Bu araştırma, reklamların etkinliğini ölçmek ve artırmak için kullanılır. Bu Web işaretçileri sayesinde kaydedilen bilgiler, iş ortaklarımıza </a:t>
            </a:r>
            <a:r>
              <a:rPr lang="tr-TR" sz="1400" b="1" dirty="0" err="1">
                <a:solidFill>
                  <a:srgbClr val="FF0000"/>
                </a:solidFill>
                <a:latin typeface="Calibri" pitchFamily="34" charset="0"/>
              </a:rPr>
              <a:t>Yahoo</a:t>
            </a:r>
            <a:r>
              <a:rPr lang="tr-TR" sz="1400" b="1" dirty="0">
                <a:solidFill>
                  <a:srgbClr val="FF0000"/>
                </a:solidFill>
                <a:latin typeface="Calibri" pitchFamily="34" charset="0"/>
              </a:rPr>
              <a:t>! kullanıcılarına ilişkin toplu bilgiler vermek için kullanılır. Bu toplu bilgiler demografik ve kullanım bilgilerini içerebilir. Bu araştırmalardan elde edilen, sizi kişisel olarak tanımlayan hiçbir bilgi iş ortaklarıyla paylaşılmaz.</a:t>
            </a:r>
          </a:p>
          <a:p>
            <a:r>
              <a:rPr lang="tr-TR" sz="1400" dirty="0" err="1">
                <a:latin typeface="Calibri" pitchFamily="34" charset="0"/>
              </a:rPr>
              <a:t>Yahoo</a:t>
            </a:r>
            <a:r>
              <a:rPr lang="tr-TR" sz="1400" dirty="0">
                <a:latin typeface="Calibri" pitchFamily="34" charset="0"/>
              </a:rPr>
              <a:t>!'</a:t>
            </a:r>
            <a:r>
              <a:rPr lang="tr-TR" sz="1400" dirty="0" err="1">
                <a:latin typeface="Calibri" pitchFamily="34" charset="0"/>
              </a:rPr>
              <a:t>nun</a:t>
            </a:r>
            <a:r>
              <a:rPr lang="tr-TR" sz="1400" dirty="0">
                <a:latin typeface="Calibri" pitchFamily="34" charset="0"/>
              </a:rPr>
              <a:t> uygulaması, iş ortaklarımızdan, sayfalarındaki bu Web işaretçilerinin varlığını gizlilik ilkelerinde açıklamaları ve bizim gizlilik ilkelerimize bağlantı eklemelerini istemek şeklindedir. </a:t>
            </a:r>
            <a:r>
              <a:rPr lang="tr-TR" sz="1400" b="1" u="sng" dirty="0" err="1">
                <a:solidFill>
                  <a:srgbClr val="FF0000"/>
                </a:solidFill>
                <a:latin typeface="Calibri" pitchFamily="34" charset="0"/>
              </a:rPr>
              <a:t>Yahoo</a:t>
            </a:r>
            <a:r>
              <a:rPr lang="tr-TR" sz="1400" b="1" u="sng" dirty="0">
                <a:solidFill>
                  <a:srgbClr val="FF0000"/>
                </a:solidFill>
                <a:latin typeface="Calibri" pitchFamily="34" charset="0"/>
              </a:rPr>
              <a:t>!’</a:t>
            </a:r>
            <a:r>
              <a:rPr lang="tr-TR" sz="1400" b="1" u="sng" dirty="0" err="1">
                <a:solidFill>
                  <a:srgbClr val="FF0000"/>
                </a:solidFill>
                <a:latin typeface="Calibri" pitchFamily="34" charset="0"/>
              </a:rPr>
              <a:t>nun</a:t>
            </a:r>
            <a:r>
              <a:rPr lang="tr-TR" sz="1400" b="1" u="sng" dirty="0">
                <a:solidFill>
                  <a:srgbClr val="FF0000"/>
                </a:solidFill>
                <a:latin typeface="Calibri" pitchFamily="34" charset="0"/>
              </a:rPr>
              <a:t> bu bilgileri bu araştırmada toplamasını ve kullanmasını istememe seçeneğiniz vardır. Bunu istemiyorsanız lütfen </a:t>
            </a:r>
            <a:r>
              <a:rPr lang="tr-TR" sz="1400" b="1" u="sng" dirty="0">
                <a:solidFill>
                  <a:srgbClr val="FF0000"/>
                </a:solidFill>
                <a:latin typeface="Calibri" pitchFamily="34" charset="0"/>
                <a:hlinkClick r:id="rId2"/>
              </a:rPr>
              <a:t>buraya tıklayın</a:t>
            </a:r>
            <a:r>
              <a:rPr lang="tr-TR" sz="1400" b="1" u="sng" dirty="0">
                <a:solidFill>
                  <a:srgbClr val="FF0000"/>
                </a:solidFill>
                <a:latin typeface="Calibri" pitchFamily="34" charset="0"/>
              </a:rPr>
              <a:t>.</a:t>
            </a:r>
            <a:br>
              <a:rPr lang="tr-TR" sz="1400" b="1" u="sng" dirty="0">
                <a:solidFill>
                  <a:srgbClr val="FF0000"/>
                </a:solidFill>
                <a:latin typeface="Calibri" pitchFamily="34" charset="0"/>
              </a:rPr>
            </a:br>
            <a:r>
              <a:rPr lang="tr-TR" sz="1400" b="1" dirty="0" smtClean="0">
                <a:latin typeface="Calibri" pitchFamily="34" charset="0"/>
              </a:rPr>
              <a:t>Not</a:t>
            </a:r>
            <a:r>
              <a:rPr lang="tr-TR" sz="1400" b="1" dirty="0">
                <a:latin typeface="Calibri" pitchFamily="34" charset="0"/>
              </a:rPr>
              <a:t>:</a:t>
            </a:r>
            <a:r>
              <a:rPr lang="tr-TR" sz="1400" dirty="0">
                <a:latin typeface="Calibri" pitchFamily="34" charset="0"/>
              </a:rPr>
              <a:t> Bu istememe seçeneği belirli bir kullanıcıdan çok belirli bir </a:t>
            </a:r>
            <a:r>
              <a:rPr lang="tr-TR" sz="1400" dirty="0" err="1">
                <a:latin typeface="Calibri" pitchFamily="34" charset="0"/>
              </a:rPr>
              <a:t>gözatıcıya</a:t>
            </a:r>
            <a:r>
              <a:rPr lang="tr-TR" sz="1400" dirty="0">
                <a:latin typeface="Calibri" pitchFamily="34" charset="0"/>
              </a:rPr>
              <a:t> uygulanır. Dolayısıyla, kullandığınız her bilgisayar ya da </a:t>
            </a:r>
            <a:r>
              <a:rPr lang="tr-TR" sz="1400" dirty="0" err="1">
                <a:latin typeface="Calibri" pitchFamily="34" charset="0"/>
              </a:rPr>
              <a:t>gözatıcıda</a:t>
            </a:r>
            <a:r>
              <a:rPr lang="tr-TR" sz="1400" dirty="0">
                <a:latin typeface="Calibri" pitchFamily="34" charset="0"/>
              </a:rPr>
              <a:t> bu seçeneği ayarlamanız gerekir.</a:t>
            </a:r>
          </a:p>
          <a:p>
            <a:r>
              <a:rPr lang="tr-TR" sz="1400" b="1" dirty="0">
                <a:latin typeface="Calibri" pitchFamily="34" charset="0"/>
              </a:rPr>
              <a:t>HTML Posta</a:t>
            </a:r>
            <a:r>
              <a:rPr lang="tr-TR" sz="1400" dirty="0">
                <a:latin typeface="Calibri" pitchFamily="34" charset="0"/>
              </a:rPr>
              <a:t/>
            </a:r>
            <a:br>
              <a:rPr lang="tr-TR" sz="1400" dirty="0">
                <a:latin typeface="Calibri" pitchFamily="34" charset="0"/>
              </a:rPr>
            </a:br>
            <a:r>
              <a:rPr lang="tr-TR" sz="1400" dirty="0" err="1">
                <a:latin typeface="Calibri" pitchFamily="34" charset="0"/>
              </a:rPr>
              <a:t>Yahoo</a:t>
            </a:r>
            <a:r>
              <a:rPr lang="tr-TR" sz="1400" dirty="0">
                <a:latin typeface="Calibri" pitchFamily="34" charset="0"/>
              </a:rPr>
              <a:t>!’</a:t>
            </a:r>
            <a:r>
              <a:rPr lang="tr-TR" sz="1400" dirty="0" err="1">
                <a:latin typeface="Calibri" pitchFamily="34" charset="0"/>
              </a:rPr>
              <a:t>nun</a:t>
            </a:r>
            <a:r>
              <a:rPr lang="tr-TR" sz="1400" dirty="0">
                <a:latin typeface="Calibri" pitchFamily="34" charset="0"/>
              </a:rPr>
              <a:t> uygulaması, kaç mesajın açıldığını ve kaçında işlem yapıldığını saymak için </a:t>
            </a:r>
            <a:r>
              <a:rPr lang="tr-TR" sz="1400" dirty="0" err="1">
                <a:latin typeface="Calibri" pitchFamily="34" charset="0"/>
              </a:rPr>
              <a:t>Yahoo</a:t>
            </a:r>
            <a:r>
              <a:rPr lang="tr-TR" sz="1400" dirty="0">
                <a:latin typeface="Calibri" pitchFamily="34" charset="0"/>
              </a:rPr>
              <a:t>!’</a:t>
            </a:r>
            <a:r>
              <a:rPr lang="tr-TR" sz="1400" dirty="0" err="1">
                <a:latin typeface="Calibri" pitchFamily="34" charset="0"/>
              </a:rPr>
              <a:t>nun</a:t>
            </a:r>
            <a:r>
              <a:rPr lang="tr-TR" sz="1400" dirty="0">
                <a:latin typeface="Calibri" pitchFamily="34" charset="0"/>
              </a:rPr>
              <a:t> kendisinin gönderdiği Web işaretçilerini HTML biçimlendirmeli e-posta mesajlarında (grafik içeren mesajlar) kullanmak yönündedir.</a:t>
            </a:r>
          </a:p>
          <a:p>
            <a:r>
              <a:rPr lang="tr-TR" sz="1400" dirty="0">
                <a:latin typeface="Calibri" pitchFamily="34" charset="0"/>
              </a:rPr>
              <a:t>Genel olarak, reklam etiketleri de dahil olmak üzere bir Web sayfasının bir parçası olarak görüntülenen herhangi bir elektronik resim, bir Web işaretçisi olarak işlev görebilir. </a:t>
            </a:r>
            <a:r>
              <a:rPr lang="tr-TR" sz="1400" dirty="0" err="1">
                <a:latin typeface="Calibri" pitchFamily="34" charset="0"/>
              </a:rPr>
              <a:t>Yahoo</a:t>
            </a:r>
            <a:r>
              <a:rPr lang="tr-TR" sz="1400" dirty="0">
                <a:latin typeface="Calibri" pitchFamily="34" charset="0"/>
              </a:rPr>
              <a:t>! üzerinden reklam veren reklam ağları reklamlarında Web işaretçileri kullanabilir.</a:t>
            </a:r>
          </a:p>
          <a:p>
            <a:r>
              <a:rPr lang="tr-TR" sz="1400" b="1" dirty="0">
                <a:hlinkClick r:id="rId3"/>
              </a:rPr>
              <a:t>http://privacy.yahoo.com/privacy/tr/pixels/details.html</a:t>
            </a:r>
            <a:endParaRPr lang="tr-TR" sz="1400" b="1" dirty="0">
              <a:latin typeface="Calibri" pitchFamily="34" charset="0"/>
            </a:endParaRPr>
          </a:p>
        </p:txBody>
      </p:sp>
      <p:pic>
        <p:nvPicPr>
          <p:cNvPr id="5123" name="Picture 3" descr="Yahoo Gizlil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0"/>
            <a:ext cx="2257425" cy="568326"/>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5393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09"/>
            <a:ext cx="5616624" cy="837321"/>
          </a:xfrm>
        </p:spPr>
        <p:txBody>
          <a:bodyPr>
            <a:normAutofit/>
          </a:bodyPr>
          <a:lstStyle/>
          <a:p>
            <a:r>
              <a:rPr lang="tr-TR" sz="2800" b="1" dirty="0" smtClean="0">
                <a:solidFill>
                  <a:schemeClr val="tx1"/>
                </a:solidFill>
                <a:effectLst/>
                <a:latin typeface="Calibri" pitchFamily="34" charset="0"/>
              </a:rPr>
              <a:t>Enformasyon Toplama Modelleri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467544" y="1124744"/>
            <a:ext cx="8280920" cy="1872208"/>
          </a:xfrm>
          <a:solidFill>
            <a:schemeClr val="bg1"/>
          </a:solidFill>
        </p:spPr>
        <p:txBody>
          <a:bodyPr>
            <a:normAutofit/>
          </a:bodyPr>
          <a:lstStyle/>
          <a:p>
            <a:pPr algn="just"/>
            <a:r>
              <a:rPr lang="tr-TR" sz="2000" b="1" dirty="0" smtClean="0">
                <a:latin typeface="Calibri" pitchFamily="34" charset="0"/>
              </a:rPr>
              <a:t>Katılmamayı tercih </a:t>
            </a:r>
            <a:r>
              <a:rPr lang="tr-TR" sz="2000" b="1" dirty="0">
                <a:latin typeface="Calibri" pitchFamily="34" charset="0"/>
              </a:rPr>
              <a:t>etme </a:t>
            </a:r>
            <a:r>
              <a:rPr lang="tr-TR" sz="2000" dirty="0" smtClean="0">
                <a:latin typeface="Calibri" pitchFamily="34" charset="0"/>
              </a:rPr>
              <a:t>(</a:t>
            </a:r>
            <a:r>
              <a:rPr lang="tr-TR" sz="2000" b="1" dirty="0" err="1" smtClean="0">
                <a:latin typeface="Calibri" pitchFamily="34" charset="0"/>
              </a:rPr>
              <a:t>Opt-out</a:t>
            </a:r>
            <a:r>
              <a:rPr lang="tr-TR" sz="2000" b="1" dirty="0" smtClean="0">
                <a:latin typeface="Calibri" pitchFamily="34" charset="0"/>
              </a:rPr>
              <a:t>) </a:t>
            </a:r>
            <a:r>
              <a:rPr lang="tr-TR" sz="2000" dirty="0">
                <a:latin typeface="Calibri" pitchFamily="34" charset="0"/>
              </a:rPr>
              <a:t>modelinde kişisel bilgilerin toplanmaması isteği müşteri tarafından özellikle belirtilinceye kadar bilgilerin toplanacağı modeldir.</a:t>
            </a:r>
          </a:p>
          <a:p>
            <a:pPr algn="just"/>
            <a:r>
              <a:rPr lang="tr-TR" sz="2000" b="1" dirty="0" smtClean="0">
                <a:latin typeface="Calibri" pitchFamily="34" charset="0"/>
              </a:rPr>
              <a:t>Katılmayı tercih </a:t>
            </a:r>
            <a:r>
              <a:rPr lang="tr-TR" sz="2000" b="1" dirty="0">
                <a:latin typeface="Calibri" pitchFamily="34" charset="0"/>
              </a:rPr>
              <a:t>etme </a:t>
            </a:r>
            <a:r>
              <a:rPr lang="tr-TR" sz="2000" dirty="0" smtClean="0">
                <a:latin typeface="Calibri" pitchFamily="34" charset="0"/>
              </a:rPr>
              <a:t>(</a:t>
            </a:r>
            <a:r>
              <a:rPr lang="tr-TR" sz="2000" b="1" dirty="0" err="1" smtClean="0">
                <a:latin typeface="Calibri" pitchFamily="34" charset="0"/>
              </a:rPr>
              <a:t>Opt</a:t>
            </a:r>
            <a:r>
              <a:rPr lang="tr-TR" sz="2000" b="1" dirty="0" smtClean="0">
                <a:latin typeface="Calibri" pitchFamily="34" charset="0"/>
              </a:rPr>
              <a:t>-in) </a:t>
            </a:r>
            <a:r>
              <a:rPr lang="tr-TR" sz="2000" dirty="0">
                <a:latin typeface="Calibri" pitchFamily="34" charset="0"/>
              </a:rPr>
              <a:t>modelinde müşteri, kişisel bilgilerinin toplanmasını istemediği sürece bilgi toplanamaz.</a:t>
            </a:r>
          </a:p>
          <a:p>
            <a:pPr algn="just"/>
            <a:endParaRPr lang="tr-TR" sz="2000" dirty="0">
              <a:latin typeface="Calibri" pitchFamily="34" charset="0"/>
            </a:endParaRPr>
          </a:p>
        </p:txBody>
      </p:sp>
      <p:pic>
        <p:nvPicPr>
          <p:cNvPr id="1026" name="Picture 2" descr="http://blog.euromsg.com/wp-content/uploads/2012/03/blue-che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501008"/>
            <a:ext cx="2304256" cy="2304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703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15425" cy="764704"/>
          </a:xfrm>
        </p:spPr>
        <p:txBody>
          <a:bodyPr>
            <a:normAutofit/>
          </a:bodyPr>
          <a:lstStyle/>
          <a:p>
            <a:pPr algn="ctr"/>
            <a:r>
              <a:rPr lang="tr-TR" sz="2800" b="1" dirty="0" smtClean="0">
                <a:solidFill>
                  <a:schemeClr val="tx1"/>
                </a:solidFill>
                <a:effectLst/>
                <a:latin typeface="Calibri" pitchFamily="34" charset="0"/>
              </a:rPr>
              <a:t>Katılmamayı Tercih Etme Seçeneği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836712"/>
            <a:ext cx="8805580" cy="1872208"/>
          </a:xfrm>
          <a:solidFill>
            <a:schemeClr val="bg1"/>
          </a:solidFill>
        </p:spPr>
        <p:txBody>
          <a:bodyPr>
            <a:noAutofit/>
          </a:bodyPr>
          <a:lstStyle/>
          <a:p>
            <a:pPr algn="just"/>
            <a:r>
              <a:rPr lang="tr-TR" sz="2000" dirty="0" smtClean="0">
                <a:latin typeface="Calibri" pitchFamily="34" charset="0"/>
              </a:rPr>
              <a:t>ABD işletmelerin piyasada oluşan işlemlere ilişkin enformasyonu toplamalarına ve bu enformasyonu daha sonra kullanıcı onayı olmaksızın pazarlama amaçlı kullanmalarına izin vermemektedir.</a:t>
            </a:r>
          </a:p>
          <a:p>
            <a:pPr algn="just"/>
            <a:r>
              <a:rPr lang="tr-TR" sz="2000" b="1" dirty="0" smtClean="0">
                <a:latin typeface="Calibri" pitchFamily="34" charset="0"/>
              </a:rPr>
              <a:t>Bazı siteler, bu enformasyon politikası ifadelerinde k</a:t>
            </a:r>
            <a:r>
              <a:rPr lang="tr-TR" sz="2000" b="1" u="sng" dirty="0" smtClean="0">
                <a:latin typeface="Calibri" pitchFamily="34" charset="0"/>
              </a:rPr>
              <a:t>atılmamayı tercih etme seçeneği</a:t>
            </a:r>
            <a:r>
              <a:rPr lang="tr-TR" sz="2000" b="1" dirty="0" smtClean="0">
                <a:latin typeface="Calibri" pitchFamily="34" charset="0"/>
              </a:rPr>
              <a:t> kutularını ilave etmektedir. </a:t>
            </a:r>
            <a:endParaRPr lang="tr-TR" sz="2000" b="1" dirty="0">
              <a:latin typeface="Calibri" pitchFamily="34" charset="0"/>
            </a:endParaRPr>
          </a:p>
        </p:txBody>
      </p:sp>
      <p:sp>
        <p:nvSpPr>
          <p:cNvPr id="4" name="Metin kutusu 3"/>
          <p:cNvSpPr txBox="1"/>
          <p:nvPr/>
        </p:nvSpPr>
        <p:spPr>
          <a:xfrm>
            <a:off x="539552" y="3068960"/>
            <a:ext cx="7704856" cy="2585323"/>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tr-TR" dirty="0" err="1">
                <a:solidFill>
                  <a:schemeClr val="tx1"/>
                </a:solidFill>
                <a:latin typeface="Calibri" pitchFamily="34" charset="0"/>
              </a:rPr>
              <a:t>Yahoo</a:t>
            </a:r>
            <a:r>
              <a:rPr lang="tr-TR" dirty="0">
                <a:solidFill>
                  <a:schemeClr val="tx1"/>
                </a:solidFill>
                <a:latin typeface="Calibri" pitchFamily="34" charset="0"/>
              </a:rPr>
              <a:t>!'</a:t>
            </a:r>
            <a:r>
              <a:rPr lang="tr-TR" dirty="0" err="1">
                <a:solidFill>
                  <a:schemeClr val="tx1"/>
                </a:solidFill>
                <a:latin typeface="Calibri" pitchFamily="34" charset="0"/>
              </a:rPr>
              <a:t>nun</a:t>
            </a:r>
            <a:r>
              <a:rPr lang="tr-TR" dirty="0">
                <a:solidFill>
                  <a:schemeClr val="tx1"/>
                </a:solidFill>
                <a:latin typeface="Calibri" pitchFamily="34" charset="0"/>
              </a:rPr>
              <a:t> uygulaması, iş ortaklarımızdan, sayfalarındaki bu Web işaretçilerinin varlığını gizlilik ilkelerinde açıklamaları ve bizim gizlilik ilkelerimize bağlantı eklemelerini istemek şeklindedir</a:t>
            </a:r>
            <a:r>
              <a:rPr lang="tr-TR" dirty="0" smtClean="0">
                <a:solidFill>
                  <a:schemeClr val="tx1"/>
                </a:solidFill>
                <a:latin typeface="Calibri" pitchFamily="34" charset="0"/>
              </a:rPr>
              <a:t>. </a:t>
            </a:r>
          </a:p>
          <a:p>
            <a:pPr algn="just"/>
            <a:r>
              <a:rPr lang="tr-TR" dirty="0" smtClean="0">
                <a:solidFill>
                  <a:srgbClr val="FF0000"/>
                </a:solidFill>
                <a:latin typeface="Calibri" pitchFamily="34" charset="0"/>
              </a:rPr>
              <a:t> </a:t>
            </a:r>
            <a:r>
              <a:rPr lang="tr-TR" b="1" dirty="0" err="1">
                <a:solidFill>
                  <a:srgbClr val="FF0000"/>
                </a:solidFill>
                <a:latin typeface="Calibri" pitchFamily="34" charset="0"/>
              </a:rPr>
              <a:t>Yahoo</a:t>
            </a:r>
            <a:r>
              <a:rPr lang="tr-TR" b="1" dirty="0">
                <a:solidFill>
                  <a:srgbClr val="FF0000"/>
                </a:solidFill>
                <a:latin typeface="Calibri" pitchFamily="34" charset="0"/>
              </a:rPr>
              <a:t>!’</a:t>
            </a:r>
            <a:r>
              <a:rPr lang="tr-TR" b="1" dirty="0" err="1">
                <a:solidFill>
                  <a:srgbClr val="FF0000"/>
                </a:solidFill>
                <a:latin typeface="Calibri" pitchFamily="34" charset="0"/>
              </a:rPr>
              <a:t>nun</a:t>
            </a:r>
            <a:r>
              <a:rPr lang="tr-TR" b="1" dirty="0">
                <a:solidFill>
                  <a:srgbClr val="FF0000"/>
                </a:solidFill>
                <a:latin typeface="Calibri" pitchFamily="34" charset="0"/>
              </a:rPr>
              <a:t> bu bilgileri bu araştırmada toplamasını ve kullanmasını istememe seçeneğiniz </a:t>
            </a:r>
            <a:r>
              <a:rPr lang="tr-TR" b="1" dirty="0" smtClean="0">
                <a:solidFill>
                  <a:srgbClr val="FF0000"/>
                </a:solidFill>
                <a:latin typeface="Calibri" pitchFamily="34" charset="0"/>
              </a:rPr>
              <a:t>vardır. Bunu </a:t>
            </a:r>
            <a:r>
              <a:rPr lang="tr-TR" b="1" dirty="0">
                <a:solidFill>
                  <a:srgbClr val="FF0000"/>
                </a:solidFill>
                <a:latin typeface="Calibri" pitchFamily="34" charset="0"/>
              </a:rPr>
              <a:t>istemiyorsanız lütfen </a:t>
            </a:r>
            <a:r>
              <a:rPr lang="tr-TR" b="1" dirty="0">
                <a:solidFill>
                  <a:srgbClr val="FF0000"/>
                </a:solidFill>
                <a:latin typeface="Calibri" pitchFamily="34" charset="0"/>
                <a:hlinkClick r:id="rId2"/>
              </a:rPr>
              <a:t>buraya tıklayın</a:t>
            </a:r>
            <a:r>
              <a:rPr lang="tr-TR" b="1" dirty="0">
                <a:solidFill>
                  <a:srgbClr val="FF0000"/>
                </a:solidFill>
                <a:latin typeface="Calibri" pitchFamily="34" charset="0"/>
              </a:rPr>
              <a:t>.</a:t>
            </a:r>
            <a:br>
              <a:rPr lang="tr-TR" b="1" dirty="0">
                <a:solidFill>
                  <a:srgbClr val="FF0000"/>
                </a:solidFill>
                <a:latin typeface="Calibri" pitchFamily="34" charset="0"/>
              </a:rPr>
            </a:br>
            <a:endParaRPr lang="tr-TR" b="1" dirty="0" smtClean="0">
              <a:solidFill>
                <a:srgbClr val="FF0000"/>
              </a:solidFill>
              <a:latin typeface="Calibri" pitchFamily="34" charset="0"/>
            </a:endParaRPr>
          </a:p>
          <a:p>
            <a:pPr algn="just"/>
            <a:r>
              <a:rPr lang="tr-TR" b="1" dirty="0" smtClean="0">
                <a:solidFill>
                  <a:schemeClr val="tx1"/>
                </a:solidFill>
                <a:latin typeface="Calibri" pitchFamily="34" charset="0"/>
              </a:rPr>
              <a:t>Not</a:t>
            </a:r>
            <a:r>
              <a:rPr lang="tr-TR" b="1" dirty="0">
                <a:solidFill>
                  <a:schemeClr val="tx1"/>
                </a:solidFill>
                <a:latin typeface="Calibri" pitchFamily="34" charset="0"/>
              </a:rPr>
              <a:t>:</a:t>
            </a:r>
            <a:r>
              <a:rPr lang="tr-TR" dirty="0">
                <a:solidFill>
                  <a:schemeClr val="tx1"/>
                </a:solidFill>
                <a:latin typeface="Calibri" pitchFamily="34" charset="0"/>
              </a:rPr>
              <a:t> Bu istememe seçeneği belirli bir kullanıcıdan çok belirli bir </a:t>
            </a:r>
            <a:r>
              <a:rPr lang="tr-TR" dirty="0" err="1">
                <a:solidFill>
                  <a:schemeClr val="tx1"/>
                </a:solidFill>
                <a:latin typeface="Calibri" pitchFamily="34" charset="0"/>
              </a:rPr>
              <a:t>gözatıcıya</a:t>
            </a:r>
            <a:r>
              <a:rPr lang="tr-TR" dirty="0">
                <a:solidFill>
                  <a:schemeClr val="tx1"/>
                </a:solidFill>
                <a:latin typeface="Calibri" pitchFamily="34" charset="0"/>
              </a:rPr>
              <a:t> uygulanır. Dolayısıyla, kullandığınız her bilgisayar ya da </a:t>
            </a:r>
            <a:r>
              <a:rPr lang="tr-TR" dirty="0" err="1">
                <a:solidFill>
                  <a:schemeClr val="tx1"/>
                </a:solidFill>
                <a:latin typeface="Calibri" pitchFamily="34" charset="0"/>
              </a:rPr>
              <a:t>gözatıcıda</a:t>
            </a:r>
            <a:r>
              <a:rPr lang="tr-TR" dirty="0">
                <a:solidFill>
                  <a:schemeClr val="tx1"/>
                </a:solidFill>
                <a:latin typeface="Calibri" pitchFamily="34" charset="0"/>
              </a:rPr>
              <a:t> bu seçeneği ayarlamanız gerekir</a:t>
            </a:r>
            <a:r>
              <a:rPr lang="tr-TR" dirty="0" smtClean="0">
                <a:solidFill>
                  <a:schemeClr val="tx1"/>
                </a:solidFill>
                <a:latin typeface="Calibri" pitchFamily="34" charset="0"/>
              </a:rPr>
              <a:t>.</a:t>
            </a:r>
            <a:endParaRPr lang="tr-TR" dirty="0"/>
          </a:p>
        </p:txBody>
      </p:sp>
    </p:spTree>
    <p:extLst>
      <p:ext uri="{BB962C8B-B14F-4D97-AF65-F5344CB8AC3E}">
        <p14:creationId xmlns:p14="http://schemas.microsoft.com/office/powerpoint/2010/main" val="11250832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
            <a:ext cx="9144000" cy="908720"/>
          </a:xfrm>
        </p:spPr>
        <p:txBody>
          <a:bodyPr>
            <a:normAutofit/>
          </a:bodyPr>
          <a:lstStyle/>
          <a:p>
            <a:pPr algn="ctr"/>
            <a:r>
              <a:rPr lang="tr-TR" sz="2800" b="1" dirty="0" smtClean="0">
                <a:solidFill>
                  <a:schemeClr val="tx1"/>
                </a:solidFill>
                <a:effectLst/>
                <a:latin typeface="Calibri" pitchFamily="34" charset="0"/>
              </a:rPr>
              <a:t>Gizliliğini Korumak İçin Teknik Çözümler</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340768"/>
            <a:ext cx="8682168" cy="4680520"/>
          </a:xfrm>
          <a:solidFill>
            <a:schemeClr val="bg1"/>
          </a:solidFill>
        </p:spPr>
        <p:txBody>
          <a:bodyPr>
            <a:normAutofit/>
          </a:bodyPr>
          <a:lstStyle/>
          <a:p>
            <a:pPr algn="just"/>
            <a:r>
              <a:rPr lang="tr-TR" sz="1800" dirty="0">
                <a:latin typeface="Calibri" pitchFamily="34" charset="0"/>
              </a:rPr>
              <a:t>Web siteleri ile etkileşim sırasında kullanıcıların gizliliğini korumak için yasal çözümlere ilaveten yeni teknolojiler geliştirilmiştir. </a:t>
            </a:r>
            <a:endParaRPr lang="tr-TR" sz="1800" dirty="0" smtClean="0">
              <a:latin typeface="Calibri" pitchFamily="34" charset="0"/>
            </a:endParaRPr>
          </a:p>
          <a:p>
            <a:pPr algn="just"/>
            <a:r>
              <a:rPr lang="tr-TR" sz="1800" dirty="0" smtClean="0">
                <a:latin typeface="Calibri" pitchFamily="34" charset="0"/>
              </a:rPr>
              <a:t>Bu araçlar  </a:t>
            </a:r>
            <a:r>
              <a:rPr lang="tr-TR" sz="1800" b="1" dirty="0" smtClean="0">
                <a:solidFill>
                  <a:srgbClr val="C00000"/>
                </a:solidFill>
                <a:latin typeface="Calibri" pitchFamily="34" charset="0"/>
              </a:rPr>
              <a:t>e-posta </a:t>
            </a:r>
            <a:r>
              <a:rPr lang="tr-TR" sz="1800" b="1" dirty="0">
                <a:solidFill>
                  <a:srgbClr val="C00000"/>
                </a:solidFill>
                <a:latin typeface="Calibri" pitchFamily="34" charset="0"/>
              </a:rPr>
              <a:t>şifreleme</a:t>
            </a:r>
            <a:r>
              <a:rPr lang="tr-TR" sz="1800" dirty="0">
                <a:solidFill>
                  <a:srgbClr val="C00000"/>
                </a:solidFill>
                <a:latin typeface="Calibri" pitchFamily="34" charset="0"/>
              </a:rPr>
              <a:t>, </a:t>
            </a:r>
            <a:r>
              <a:rPr lang="tr-TR" sz="1800" b="1" dirty="0" smtClean="0">
                <a:solidFill>
                  <a:srgbClr val="C00000"/>
                </a:solidFill>
                <a:latin typeface="Calibri" pitchFamily="34" charset="0"/>
              </a:rPr>
              <a:t>çerezleri kabul etmeme</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sörf faaliyetlerini isimsiz yapma</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casus </a:t>
            </a:r>
            <a:r>
              <a:rPr lang="tr-TR" sz="1800" b="1" dirty="0">
                <a:solidFill>
                  <a:srgbClr val="C00000"/>
                </a:solidFill>
                <a:latin typeface="Calibri" pitchFamily="34" charset="0"/>
              </a:rPr>
              <a:t>yazılımları tespit etme ve silme </a:t>
            </a:r>
            <a:r>
              <a:rPr lang="tr-TR" sz="1800" dirty="0">
                <a:latin typeface="Calibri" pitchFamily="34" charset="0"/>
              </a:rPr>
              <a:t>gibi </a:t>
            </a:r>
            <a:r>
              <a:rPr lang="tr-TR" sz="1800" dirty="0" smtClean="0">
                <a:latin typeface="Calibri" pitchFamily="34" charset="0"/>
              </a:rPr>
              <a:t>işlemler için kullanılmaktadır.</a:t>
            </a:r>
          </a:p>
          <a:p>
            <a:pPr algn="just"/>
            <a:r>
              <a:rPr lang="tr-TR" sz="1800" b="1" dirty="0" smtClean="0">
                <a:solidFill>
                  <a:srgbClr val="FF0000"/>
                </a:solidFill>
                <a:latin typeface="Calibri" pitchFamily="34" charset="0"/>
              </a:rPr>
              <a:t>P3P (The Platform </a:t>
            </a:r>
            <a:r>
              <a:rPr lang="tr-TR" sz="1800" b="1" dirty="0" err="1" smtClean="0">
                <a:solidFill>
                  <a:srgbClr val="FF0000"/>
                </a:solidFill>
                <a:latin typeface="Calibri" pitchFamily="34" charset="0"/>
              </a:rPr>
              <a:t>for</a:t>
            </a:r>
            <a:r>
              <a:rPr lang="tr-TR" sz="1800" b="1" dirty="0" smtClean="0">
                <a:solidFill>
                  <a:srgbClr val="FF0000"/>
                </a:solidFill>
                <a:latin typeface="Calibri" pitchFamily="34" charset="0"/>
              </a:rPr>
              <a:t> </a:t>
            </a:r>
            <a:r>
              <a:rPr lang="tr-TR" sz="1800" b="1" dirty="0" err="1" smtClean="0">
                <a:solidFill>
                  <a:srgbClr val="FF0000"/>
                </a:solidFill>
                <a:latin typeface="Calibri" pitchFamily="34" charset="0"/>
              </a:rPr>
              <a:t>Privacy</a:t>
            </a:r>
            <a:r>
              <a:rPr lang="tr-TR" sz="1800" b="1" dirty="0" smtClean="0">
                <a:solidFill>
                  <a:srgbClr val="FF0000"/>
                </a:solidFill>
                <a:latin typeface="Calibri" pitchFamily="34" charset="0"/>
              </a:rPr>
              <a:t> </a:t>
            </a:r>
            <a:r>
              <a:rPr lang="tr-TR" sz="1800" b="1" dirty="0" err="1" smtClean="0">
                <a:solidFill>
                  <a:srgbClr val="FF0000"/>
                </a:solidFill>
                <a:latin typeface="Calibri" pitchFamily="34" charset="0"/>
              </a:rPr>
              <a:t>Preferences</a:t>
            </a:r>
            <a:r>
              <a:rPr lang="tr-TR" sz="1800" b="1" dirty="0" smtClean="0">
                <a:solidFill>
                  <a:srgbClr val="FF0000"/>
                </a:solidFill>
                <a:latin typeface="Calibri" pitchFamily="34" charset="0"/>
              </a:rPr>
              <a:t>)</a:t>
            </a:r>
            <a:r>
              <a:rPr lang="tr-TR" sz="1800" dirty="0" smtClean="0">
                <a:solidFill>
                  <a:srgbClr val="FF0000"/>
                </a:solidFill>
                <a:latin typeface="Calibri" pitchFamily="34" charset="0"/>
              </a:rPr>
              <a:t>: </a:t>
            </a:r>
            <a:r>
              <a:rPr lang="tr-TR" sz="1800" dirty="0" smtClean="0">
                <a:latin typeface="Calibri" pitchFamily="34" charset="0"/>
              </a:rPr>
              <a:t>Web sitesinin kişisel gizlilik politikası ile internet kullanıcıları arasında iletişim kurmak ve bu politikayı kullanıcıların tercihleri veya «Veri korumaya ilişkin AB direktifi» gibi standartlarla karşılaştırmak için kullanılan bir standart sunmaktadır. </a:t>
            </a:r>
          </a:p>
          <a:p>
            <a:pPr algn="just"/>
            <a:r>
              <a:rPr lang="tr-TR" sz="1800" b="1" dirty="0" smtClean="0">
                <a:solidFill>
                  <a:srgbClr val="C00000"/>
                </a:solidFill>
                <a:latin typeface="Calibri" pitchFamily="34" charset="0"/>
              </a:rPr>
              <a:t>Kullanıcılar web sitesi ile etkileşim halindeyken kullanmayı arzu ettikleri kişisel gizlilik seviyesini seçmek için P3P’yi kullanabilirler.</a:t>
            </a:r>
          </a:p>
          <a:p>
            <a:pPr algn="just"/>
            <a:r>
              <a:rPr lang="tr-TR" sz="1800" b="1" dirty="0" smtClean="0">
                <a:latin typeface="Calibri" pitchFamily="34" charset="0"/>
              </a:rPr>
              <a:t>Örnek: </a:t>
            </a:r>
            <a:r>
              <a:rPr lang="tr-TR" sz="1800" dirty="0" smtClean="0">
                <a:latin typeface="Calibri" pitchFamily="34" charset="0"/>
              </a:rPr>
              <a:t>Microsoft İnternet Explorer kullanıcıları P3P sitesinin kişisel gizlilik politikasına ve siteden gelen tüm çerezlerin bir listesine erişebilir ve okuyabilirler. </a:t>
            </a:r>
          </a:p>
          <a:p>
            <a:pPr algn="just"/>
            <a:r>
              <a:rPr lang="tr-TR" sz="1800" dirty="0">
                <a:latin typeface="Calibri" pitchFamily="34" charset="0"/>
              </a:rPr>
              <a:t>İnternet </a:t>
            </a:r>
            <a:r>
              <a:rPr lang="tr-TR" sz="1800" dirty="0" smtClean="0">
                <a:latin typeface="Calibri" pitchFamily="34" charset="0"/>
              </a:rPr>
              <a:t>Explorer, kullanıcıların bilgisayarlarını tüm çerezleri engelleyebilecek düzeyde ayarlamalarına imkan tanımaktadır.  </a:t>
            </a:r>
            <a:endParaRPr lang="tr-TR" sz="1800" dirty="0">
              <a:latin typeface="Calibri" pitchFamily="34" charset="0"/>
            </a:endParaRPr>
          </a:p>
        </p:txBody>
      </p:sp>
    </p:spTree>
    <p:extLst>
      <p:ext uri="{BB962C8B-B14F-4D97-AF65-F5344CB8AC3E}">
        <p14:creationId xmlns:p14="http://schemas.microsoft.com/office/powerpoint/2010/main" val="3460692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8933688" cy="764704"/>
          </a:xfrm>
        </p:spPr>
        <p:txBody>
          <a:bodyPr>
            <a:normAutofit/>
          </a:bodyPr>
          <a:lstStyle/>
          <a:p>
            <a:pPr algn="ctr"/>
            <a:r>
              <a:rPr lang="tr-TR" sz="3200" b="1" dirty="0" smtClean="0">
                <a:solidFill>
                  <a:schemeClr val="tx1"/>
                </a:solidFill>
                <a:effectLst>
                  <a:outerShdw blurRad="38100" dist="38100" dir="2700000" algn="tl">
                    <a:srgbClr val="000000">
                      <a:alpha val="43137"/>
                    </a:srgbClr>
                  </a:outerShdw>
                </a:effectLst>
                <a:latin typeface="Calibri" pitchFamily="34" charset="0"/>
              </a:rPr>
              <a:t>P3P </a:t>
            </a:r>
            <a:r>
              <a:rPr lang="tr-TR" sz="3200" b="1" dirty="0">
                <a:solidFill>
                  <a:schemeClr val="tx1"/>
                </a:solidFill>
                <a:effectLst>
                  <a:outerShdw blurRad="38100" dist="38100" dir="2700000" algn="tl" rotWithShape="0">
                    <a:srgbClr val="000000">
                      <a:alpha val="43137"/>
                    </a:srgbClr>
                  </a:outerShdw>
                </a:effectLst>
                <a:latin typeface="Calibri" pitchFamily="34" charset="0"/>
              </a:rPr>
              <a:t>(The Platform </a:t>
            </a:r>
            <a:r>
              <a:rPr lang="tr-TR" sz="3200" b="1" dirty="0" err="1">
                <a:solidFill>
                  <a:schemeClr val="tx1"/>
                </a:solidFill>
                <a:effectLst>
                  <a:outerShdw blurRad="38100" dist="38100" dir="2700000" algn="tl" rotWithShape="0">
                    <a:srgbClr val="000000">
                      <a:alpha val="43137"/>
                    </a:srgbClr>
                  </a:outerShdw>
                </a:effectLst>
                <a:latin typeface="Calibri" pitchFamily="34" charset="0"/>
              </a:rPr>
              <a:t>for</a:t>
            </a:r>
            <a:r>
              <a:rPr lang="tr-TR" sz="3200" b="1" dirty="0">
                <a:solidFill>
                  <a:schemeClr val="tx1"/>
                </a:solidFill>
                <a:effectLst>
                  <a:outerShdw blurRad="38100" dist="38100" dir="2700000" algn="tl" rotWithShape="0">
                    <a:srgbClr val="000000">
                      <a:alpha val="43137"/>
                    </a:srgbClr>
                  </a:outerShdw>
                </a:effectLst>
                <a:latin typeface="Calibri" pitchFamily="34" charset="0"/>
              </a:rPr>
              <a:t> </a:t>
            </a:r>
            <a:r>
              <a:rPr lang="tr-TR" sz="3200" b="1" dirty="0" err="1">
                <a:solidFill>
                  <a:schemeClr val="tx1"/>
                </a:solidFill>
                <a:effectLst>
                  <a:outerShdw blurRad="38100" dist="38100" dir="2700000" algn="tl" rotWithShape="0">
                    <a:srgbClr val="000000">
                      <a:alpha val="43137"/>
                    </a:srgbClr>
                  </a:outerShdw>
                </a:effectLst>
                <a:latin typeface="Calibri" pitchFamily="34" charset="0"/>
              </a:rPr>
              <a:t>Privacy</a:t>
            </a:r>
            <a:r>
              <a:rPr lang="tr-TR" sz="3200" b="1" dirty="0">
                <a:solidFill>
                  <a:schemeClr val="tx1"/>
                </a:solidFill>
                <a:effectLst>
                  <a:outerShdw blurRad="38100" dist="38100" dir="2700000" algn="tl" rotWithShape="0">
                    <a:srgbClr val="000000">
                      <a:alpha val="43137"/>
                    </a:srgbClr>
                  </a:outerShdw>
                </a:effectLst>
                <a:latin typeface="Calibri" pitchFamily="34" charset="0"/>
              </a:rPr>
              <a:t> </a:t>
            </a:r>
            <a:r>
              <a:rPr lang="tr-TR" sz="3200" b="1" dirty="0" err="1">
                <a:solidFill>
                  <a:schemeClr val="tx1"/>
                </a:solidFill>
                <a:effectLst>
                  <a:outerShdw blurRad="38100" dist="38100" dir="2700000" algn="tl" rotWithShape="0">
                    <a:srgbClr val="000000">
                      <a:alpha val="43137"/>
                    </a:srgbClr>
                  </a:outerShdw>
                </a:effectLst>
                <a:latin typeface="Calibri" pitchFamily="34" charset="0"/>
              </a:rPr>
              <a:t>Preferences</a:t>
            </a:r>
            <a:r>
              <a:rPr lang="tr-TR" sz="3200" b="1" dirty="0">
                <a:solidFill>
                  <a:schemeClr val="tx1"/>
                </a:solidFill>
                <a:effectLst>
                  <a:outerShdw blurRad="38100" dist="38100" dir="2700000" algn="tl" rotWithShape="0">
                    <a:srgbClr val="000000">
                      <a:alpha val="43137"/>
                    </a:srgbClr>
                  </a:outerShdw>
                </a:effectLst>
                <a:latin typeface="Calibri" pitchFamily="34"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052736"/>
            <a:ext cx="7164287" cy="462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9863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7200800" cy="1196752"/>
          </a:xfrm>
          <a:solidFill>
            <a:schemeClr val="bg1"/>
          </a:solidFill>
        </p:spPr>
        <p:txBody>
          <a:bodyPr>
            <a:normAutofit/>
          </a:bodyPr>
          <a:lstStyle/>
          <a:p>
            <a:r>
              <a:rPr lang="tr-TR" sz="3200" b="1" dirty="0">
                <a:solidFill>
                  <a:schemeClr val="tx1"/>
                </a:solidFill>
                <a:effectLst/>
                <a:latin typeface="Calibri" pitchFamily="34" charset="0"/>
              </a:rPr>
              <a:t>Mülkiyet Hakları: Fikri </a:t>
            </a:r>
            <a:r>
              <a:rPr lang="tr-TR" sz="3200" b="1" dirty="0" smtClean="0">
                <a:solidFill>
                  <a:schemeClr val="tx1"/>
                </a:solidFill>
                <a:effectLst/>
                <a:latin typeface="Calibri" pitchFamily="34" charset="0"/>
              </a:rPr>
              <a:t>mülkiyet</a:t>
            </a:r>
            <a:endParaRPr lang="tr-TR" sz="3200" b="1" dirty="0">
              <a:solidFill>
                <a:schemeClr val="tx1"/>
              </a:solidFill>
              <a:latin typeface="Calibri" pitchFamily="34" charset="0"/>
            </a:endParaRPr>
          </a:p>
        </p:txBody>
      </p:sp>
      <p:sp>
        <p:nvSpPr>
          <p:cNvPr id="3" name="İçerik Yer Tutucusu 2"/>
          <p:cNvSpPr>
            <a:spLocks noGrp="1"/>
          </p:cNvSpPr>
          <p:nvPr>
            <p:ph idx="1"/>
          </p:nvPr>
        </p:nvSpPr>
        <p:spPr>
          <a:xfrm>
            <a:off x="395536" y="1341627"/>
            <a:ext cx="8280920" cy="4392488"/>
          </a:xfrm>
          <a:solidFill>
            <a:schemeClr val="bg1"/>
          </a:solidFill>
        </p:spPr>
        <p:txBody>
          <a:bodyPr>
            <a:noAutofit/>
          </a:bodyPr>
          <a:lstStyle/>
          <a:p>
            <a:pPr algn="just"/>
            <a:r>
              <a:rPr lang="tr-TR" sz="2000" dirty="0" smtClean="0">
                <a:latin typeface="Calibri" pitchFamily="34" charset="0"/>
              </a:rPr>
              <a:t>Günümüzde enformasyon sistemleri, özel fikri mülkiyeti korumaya yönelik mevcut yasa ve sosyal uygulamalar için ciddi güçlükler oluşturmaktadır. </a:t>
            </a:r>
            <a:r>
              <a:rPr lang="tr-TR" sz="2000" dirty="0">
                <a:latin typeface="Calibri" pitchFamily="34" charset="0"/>
              </a:rPr>
              <a:t>Çünkü </a:t>
            </a:r>
            <a:r>
              <a:rPr lang="tr-TR" sz="2000" dirty="0" smtClean="0">
                <a:latin typeface="Calibri" pitchFamily="34" charset="0"/>
              </a:rPr>
              <a:t>mevcut bilgisayar </a:t>
            </a:r>
            <a:r>
              <a:rPr lang="tr-TR" sz="2000" dirty="0">
                <a:latin typeface="Calibri" pitchFamily="34" charset="0"/>
              </a:rPr>
              <a:t>ve </a:t>
            </a:r>
            <a:r>
              <a:rPr lang="tr-TR" sz="2000" dirty="0" smtClean="0">
                <a:latin typeface="Calibri" pitchFamily="34" charset="0"/>
              </a:rPr>
              <a:t>internet teknolojisi </a:t>
            </a:r>
            <a:r>
              <a:rPr lang="tr-TR" sz="2000" dirty="0">
                <a:latin typeface="Calibri" pitchFamily="34" charset="0"/>
              </a:rPr>
              <a:t>ile fikri mülkiyetin kopyalanması ve dağıtılması oldukça basittir</a:t>
            </a:r>
            <a:r>
              <a:rPr lang="tr-TR" sz="2000" dirty="0" smtClean="0">
                <a:latin typeface="Calibri" pitchFamily="34" charset="0"/>
              </a:rPr>
              <a:t>. Bu konuda yasal düzenlemelerde eksiklikler hala daha mevcuttur.</a:t>
            </a:r>
          </a:p>
          <a:p>
            <a:pPr algn="just"/>
            <a:r>
              <a:rPr lang="tr-TR" sz="2000" b="1" dirty="0" smtClean="0">
                <a:solidFill>
                  <a:srgbClr val="C00000"/>
                </a:solidFill>
                <a:latin typeface="Calibri" pitchFamily="34" charset="0"/>
              </a:rPr>
              <a:t>Fikri </a:t>
            </a:r>
            <a:r>
              <a:rPr lang="tr-TR" sz="2000" b="1" dirty="0">
                <a:solidFill>
                  <a:srgbClr val="C00000"/>
                </a:solidFill>
                <a:latin typeface="Calibri" pitchFamily="34" charset="0"/>
              </a:rPr>
              <a:t>mülkiyet; bireyler veya </a:t>
            </a:r>
            <a:r>
              <a:rPr lang="tr-TR" sz="2000" b="1" dirty="0" smtClean="0">
                <a:solidFill>
                  <a:srgbClr val="C00000"/>
                </a:solidFill>
                <a:latin typeface="Calibri" pitchFamily="34" charset="0"/>
              </a:rPr>
              <a:t>işletmeler tarafından </a:t>
            </a:r>
            <a:r>
              <a:rPr lang="tr-TR" sz="2000" b="1" dirty="0">
                <a:solidFill>
                  <a:srgbClr val="C00000"/>
                </a:solidFill>
                <a:latin typeface="Calibri" pitchFamily="34" charset="0"/>
              </a:rPr>
              <a:t>oluşturulan fiziksel olmayan </a:t>
            </a:r>
            <a:r>
              <a:rPr lang="tr-TR" sz="2000" b="1" dirty="0" smtClean="0">
                <a:solidFill>
                  <a:srgbClr val="C00000"/>
                </a:solidFill>
                <a:latin typeface="Calibri" pitchFamily="34" charset="0"/>
              </a:rPr>
              <a:t>varlıkları ifade etmektedir. (müzik, e-kitap, cd, yazılım vs.)</a:t>
            </a:r>
          </a:p>
          <a:p>
            <a:pPr algn="just"/>
            <a:r>
              <a:rPr lang="tr-TR" sz="2000" dirty="0" smtClean="0">
                <a:latin typeface="Calibri" pitchFamily="34" charset="0"/>
              </a:rPr>
              <a:t>Yazılım, kitap</a:t>
            </a:r>
            <a:r>
              <a:rPr lang="tr-TR" sz="2000" dirty="0">
                <a:latin typeface="Calibri" pitchFamily="34" charset="0"/>
              </a:rPr>
              <a:t>, dergi, CD veya gazete gibi dijital medya; fiziksel ürünlerden kolaylıkla kopyalanması, değiştirilebilmesi açısından çok farklıdır</a:t>
            </a:r>
            <a:r>
              <a:rPr lang="tr-TR" sz="2000" dirty="0" smtClean="0">
                <a:latin typeface="Calibri" pitchFamily="34" charset="0"/>
              </a:rPr>
              <a:t>.</a:t>
            </a:r>
            <a:r>
              <a:rPr lang="tr-TR" sz="2000" dirty="0">
                <a:latin typeface="Calibri" pitchFamily="34" charset="0"/>
              </a:rPr>
              <a:t> İnternet ile telif hakkı olan yazılım, makale, kitap, dergi vs. ürünler kolaylıkla </a:t>
            </a:r>
            <a:r>
              <a:rPr lang="tr-TR" sz="2000" dirty="0" smtClean="0">
                <a:latin typeface="Calibri" pitchFamily="34" charset="0"/>
              </a:rPr>
              <a:t>kopyalanıp </a:t>
            </a:r>
            <a:r>
              <a:rPr lang="tr-TR" sz="2000" dirty="0">
                <a:latin typeface="Calibri" pitchFamily="34" charset="0"/>
              </a:rPr>
              <a:t>paylaşılmaktadır</a:t>
            </a:r>
            <a:r>
              <a:rPr lang="tr-TR" sz="2000" dirty="0" smtClean="0">
                <a:latin typeface="Calibri" pitchFamily="34" charset="0"/>
              </a:rPr>
              <a:t>.</a:t>
            </a:r>
            <a:r>
              <a:rPr lang="tr-TR" sz="2000" dirty="0">
                <a:latin typeface="Calibri" pitchFamily="34" charset="0"/>
              </a:rPr>
              <a:t> Bunu engellemek için yapılan girişimler çok başarılı olamamaktadır</a:t>
            </a:r>
            <a:r>
              <a:rPr lang="tr-TR" sz="2000" dirty="0" smtClean="0">
                <a:latin typeface="Calibri" pitchFamily="34" charset="0"/>
              </a:rPr>
              <a:t>.</a:t>
            </a:r>
            <a:endParaRPr lang="tr-TR" sz="2000" dirty="0">
              <a:latin typeface="Calibri" pitchFamily="34" charset="0"/>
            </a:endParaRPr>
          </a:p>
        </p:txBody>
      </p:sp>
    </p:spTree>
    <p:extLst>
      <p:ext uri="{BB962C8B-B14F-4D97-AF65-F5344CB8AC3E}">
        <p14:creationId xmlns:p14="http://schemas.microsoft.com/office/powerpoint/2010/main" val="720939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286605"/>
            <a:ext cx="8208912" cy="838139"/>
          </a:xfrm>
        </p:spPr>
        <p:txBody>
          <a:bodyPr>
            <a:normAutofit/>
          </a:bodyPr>
          <a:lstStyle/>
          <a:p>
            <a:r>
              <a:rPr lang="tr-TR" sz="3200" b="1" dirty="0">
                <a:solidFill>
                  <a:schemeClr val="tx1"/>
                </a:solidFill>
                <a:latin typeface="Calibri" pitchFamily="34" charset="0"/>
              </a:rPr>
              <a:t>Mülkiyet Hakları: Fikri mülkiyet</a:t>
            </a:r>
            <a:endParaRPr lang="tr-TR" sz="3200" dirty="0"/>
          </a:p>
        </p:txBody>
      </p:sp>
      <p:sp>
        <p:nvSpPr>
          <p:cNvPr id="3" name="İçerik Yer Tutucusu 2"/>
          <p:cNvSpPr>
            <a:spLocks noGrp="1"/>
          </p:cNvSpPr>
          <p:nvPr>
            <p:ph idx="1"/>
          </p:nvPr>
        </p:nvSpPr>
        <p:spPr>
          <a:xfrm>
            <a:off x="179512" y="1340769"/>
            <a:ext cx="8640959" cy="5256583"/>
          </a:xfrm>
        </p:spPr>
        <p:txBody>
          <a:bodyPr>
            <a:noAutofit/>
          </a:bodyPr>
          <a:lstStyle/>
          <a:p>
            <a:pPr algn="just"/>
            <a:r>
              <a:rPr lang="tr-TR" sz="2400" b="1" dirty="0">
                <a:latin typeface="Calibri" pitchFamily="34" charset="0"/>
              </a:rPr>
              <a:t>Fikri mülkiyet üç farklı yasal gelenek altında korunmaktadır:</a:t>
            </a:r>
          </a:p>
          <a:p>
            <a:pPr marL="585216" indent="-457200" algn="just">
              <a:buFont typeface="+mj-lt"/>
              <a:buAutoNum type="arabicPeriod"/>
            </a:pPr>
            <a:r>
              <a:rPr lang="tr-TR" sz="2400" b="1" dirty="0">
                <a:solidFill>
                  <a:srgbClr val="FF0000"/>
                </a:solidFill>
                <a:latin typeface="Calibri" pitchFamily="34" charset="0"/>
              </a:rPr>
              <a:t>Ticari sır</a:t>
            </a:r>
          </a:p>
          <a:p>
            <a:pPr marL="402336" lvl="1" indent="0" algn="just">
              <a:buNone/>
            </a:pPr>
            <a:r>
              <a:rPr lang="tr-TR" dirty="0">
                <a:latin typeface="Calibri" pitchFamily="34" charset="0"/>
              </a:rPr>
              <a:t>Bir iş için kullanılan herhangi bir fikri çalışma ürünü (formül, şablon, cihaz vs.) kamuya mâl olmuş bir enformasyona dayanmıyorsa ticari sırdır. </a:t>
            </a:r>
          </a:p>
          <a:p>
            <a:pPr marL="585216" indent="-457200" algn="just">
              <a:buFont typeface="+mj-lt"/>
              <a:buAutoNum type="arabicPeriod"/>
            </a:pPr>
            <a:r>
              <a:rPr lang="tr-TR" sz="2400" b="1" dirty="0">
                <a:solidFill>
                  <a:srgbClr val="FF0000"/>
                </a:solidFill>
                <a:latin typeface="Calibri" pitchFamily="34" charset="0"/>
              </a:rPr>
              <a:t>Telif hakkı</a:t>
            </a:r>
          </a:p>
          <a:p>
            <a:pPr marL="356616" lvl="1" indent="0" algn="just">
              <a:buNone/>
            </a:pPr>
            <a:r>
              <a:rPr lang="tr-TR" dirty="0">
                <a:latin typeface="Calibri" pitchFamily="34" charset="0"/>
              </a:rPr>
              <a:t>Koruma süresi, eser sahibi yaşadığı sürece ve ölümünden itibaren 70 yıldır. Eser sahibi tüzel kişiyse, koruma süresi aleniyet tarihinden itibaren 70 yıldır. Sahibinin ölümünden sonra </a:t>
            </a:r>
            <a:r>
              <a:rPr lang="tr-TR" dirty="0" err="1">
                <a:latin typeface="Calibri" pitchFamily="34" charset="0"/>
              </a:rPr>
              <a:t>alenîleşen</a:t>
            </a:r>
            <a:r>
              <a:rPr lang="tr-TR" dirty="0">
                <a:latin typeface="Calibri" pitchFamily="34" charset="0"/>
              </a:rPr>
              <a:t> eserlerde koruma süresi ölüm tarihinden sonra 70 yıldır. Eser sahibi belli değilse, koruma süresi eserin </a:t>
            </a:r>
            <a:r>
              <a:rPr lang="tr-TR" dirty="0" err="1">
                <a:latin typeface="Calibri" pitchFamily="34" charset="0"/>
              </a:rPr>
              <a:t>alenîyet</a:t>
            </a:r>
            <a:r>
              <a:rPr lang="tr-TR" dirty="0">
                <a:latin typeface="Calibri" pitchFamily="34" charset="0"/>
              </a:rPr>
              <a:t> kazanmasından itibaren 70 yıldır. Koruma süresi eser </a:t>
            </a:r>
            <a:r>
              <a:rPr lang="tr-TR" dirty="0" err="1">
                <a:latin typeface="Calibri" pitchFamily="34" charset="0"/>
              </a:rPr>
              <a:t>alenîleşmediği</a:t>
            </a:r>
            <a:r>
              <a:rPr lang="tr-TR" dirty="0">
                <a:latin typeface="Calibri" pitchFamily="34" charset="0"/>
              </a:rPr>
              <a:t> sürece işlemeye başlamaz. Koruma sürelerinin dolmasıyla birlikte eser sahibine tanınan mali haklar sona erer. Bu sebeple koruma süresi dolmuş eserler, eser sahibinden izin alınmaksızın serbestçe kullanılabilir.</a:t>
            </a:r>
            <a:r>
              <a:rPr lang="tr-TR" dirty="0">
                <a:latin typeface="Calibri" pitchFamily="34" charset="0"/>
                <a:hlinkClick r:id="rId2"/>
              </a:rPr>
              <a:t>  http://www.telifhaklari.gov.tr/ana/default.asp</a:t>
            </a:r>
            <a:endParaRPr lang="tr-TR" dirty="0">
              <a:latin typeface="Calibri" pitchFamily="34" charset="0"/>
            </a:endParaRPr>
          </a:p>
          <a:p>
            <a:pPr marL="585216" indent="-457200" algn="just">
              <a:buFont typeface="+mj-lt"/>
              <a:buAutoNum type="arabicPeriod"/>
            </a:pPr>
            <a:r>
              <a:rPr lang="tr-TR" sz="2400" b="1" dirty="0">
                <a:solidFill>
                  <a:srgbClr val="FF0000"/>
                </a:solidFill>
                <a:latin typeface="Calibri" pitchFamily="34" charset="0"/>
              </a:rPr>
              <a:t>Patentler </a:t>
            </a:r>
            <a:endParaRPr lang="tr-TR" sz="2000" b="1" dirty="0">
              <a:solidFill>
                <a:srgbClr val="FF0000"/>
              </a:solidFill>
              <a:latin typeface="Calibri" pitchFamily="34" charset="0"/>
            </a:endParaRPr>
          </a:p>
          <a:p>
            <a:pPr marL="402336" lvl="1" indent="0" algn="just">
              <a:buNone/>
            </a:pPr>
            <a:r>
              <a:rPr lang="tr-TR" dirty="0">
                <a:latin typeface="Calibri" pitchFamily="34" charset="0"/>
              </a:rPr>
              <a:t>Sahibine buluşun arkasında yatan fikirler için 20 yıl süre ile ayrıcalıklı bir tekel hakkı vermektedir. </a:t>
            </a:r>
            <a:r>
              <a:rPr lang="tr-TR" b="1" dirty="0">
                <a:solidFill>
                  <a:srgbClr val="C00000"/>
                </a:solidFill>
                <a:latin typeface="Calibri" pitchFamily="34" charset="0"/>
              </a:rPr>
              <a:t>Patent hukukunun temel kavramları </a:t>
            </a:r>
            <a:r>
              <a:rPr lang="tr-TR" b="1" dirty="0" err="1">
                <a:solidFill>
                  <a:srgbClr val="C00000"/>
                </a:solidFill>
                <a:latin typeface="Calibri" pitchFamily="34" charset="0"/>
              </a:rPr>
              <a:t>orjinallik</a:t>
            </a:r>
            <a:r>
              <a:rPr lang="tr-TR" b="1" dirty="0">
                <a:solidFill>
                  <a:srgbClr val="C00000"/>
                </a:solidFill>
                <a:latin typeface="Calibri" pitchFamily="34" charset="0"/>
              </a:rPr>
              <a:t>, yenilik ve buluştur</a:t>
            </a:r>
            <a:r>
              <a:rPr lang="tr-TR" dirty="0">
                <a:latin typeface="Calibri" pitchFamily="34" charset="0"/>
              </a:rPr>
              <a:t>. </a:t>
            </a:r>
            <a:r>
              <a:rPr lang="tr-TR" b="1" dirty="0">
                <a:solidFill>
                  <a:srgbClr val="C00000"/>
                </a:solidFill>
                <a:latin typeface="Calibri" pitchFamily="34" charset="0"/>
              </a:rPr>
              <a:t>Bilgisayar yazılımlarına da patent verilmektedir.</a:t>
            </a:r>
          </a:p>
          <a:p>
            <a:endParaRPr lang="tr-TR" sz="3200" dirty="0"/>
          </a:p>
        </p:txBody>
      </p:sp>
    </p:spTree>
    <p:extLst>
      <p:ext uri="{BB962C8B-B14F-4D97-AF65-F5344CB8AC3E}">
        <p14:creationId xmlns:p14="http://schemas.microsoft.com/office/powerpoint/2010/main" val="117853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a:noFill/>
        </p:spPr>
        <p:txBody>
          <a:bodyPr>
            <a:noAutofit/>
          </a:bodyPr>
          <a:lstStyle/>
          <a:p>
            <a:pPr algn="ctr"/>
            <a:r>
              <a:rPr lang="tr-TR" sz="3200" b="1" dirty="0">
                <a:solidFill>
                  <a:schemeClr val="tx1"/>
                </a:solidFill>
                <a:effectLst/>
                <a:latin typeface="Calibri" pitchFamily="34" charset="0"/>
              </a:rPr>
              <a:t>Bilgisayarla İlişkili Yükümlülük </a:t>
            </a:r>
            <a:r>
              <a:rPr lang="tr-TR" sz="3200" b="1" dirty="0" smtClean="0">
                <a:solidFill>
                  <a:schemeClr val="tx1"/>
                </a:solidFill>
                <a:effectLst/>
                <a:latin typeface="Calibri" pitchFamily="34" charset="0"/>
              </a:rPr>
              <a:t>Problemleri</a:t>
            </a:r>
            <a:endParaRPr lang="tr-TR" sz="3200" b="1" dirty="0">
              <a:solidFill>
                <a:schemeClr val="tx1"/>
              </a:solidFill>
              <a:latin typeface="Calibri" pitchFamily="34" charset="0"/>
            </a:endParaRPr>
          </a:p>
        </p:txBody>
      </p:sp>
      <p:sp>
        <p:nvSpPr>
          <p:cNvPr id="3" name="İçerik Yer Tutucusu 2"/>
          <p:cNvSpPr>
            <a:spLocks noGrp="1"/>
          </p:cNvSpPr>
          <p:nvPr>
            <p:ph idx="1"/>
          </p:nvPr>
        </p:nvSpPr>
        <p:spPr>
          <a:xfrm>
            <a:off x="179512" y="1019175"/>
            <a:ext cx="8712968" cy="1728192"/>
          </a:xfrm>
          <a:solidFill>
            <a:schemeClr val="bg1"/>
          </a:solidFill>
        </p:spPr>
        <p:txBody>
          <a:bodyPr>
            <a:noAutofit/>
          </a:bodyPr>
          <a:lstStyle/>
          <a:p>
            <a:pPr algn="just"/>
            <a:r>
              <a:rPr lang="tr-TR" sz="1800" dirty="0">
                <a:latin typeface="Calibri" pitchFamily="34" charset="0"/>
              </a:rPr>
              <a:t>Sistem ve geliştiricilerinin neden olduğu bir </a:t>
            </a:r>
            <a:r>
              <a:rPr lang="tr-TR" sz="1800" b="1" dirty="0">
                <a:latin typeface="Calibri" pitchFamily="34" charset="0"/>
              </a:rPr>
              <a:t>zarardan</a:t>
            </a:r>
            <a:r>
              <a:rPr lang="tr-TR" sz="1800" dirty="0">
                <a:latin typeface="Calibri" pitchFamily="34" charset="0"/>
              </a:rPr>
              <a:t> </a:t>
            </a:r>
            <a:r>
              <a:rPr lang="tr-TR" sz="1800" b="1" dirty="0">
                <a:latin typeface="Calibri" pitchFamily="34" charset="0"/>
              </a:rPr>
              <a:t>kimin sorumlu olacağı</a:t>
            </a:r>
            <a:r>
              <a:rPr lang="tr-TR" sz="1800" dirty="0">
                <a:latin typeface="Calibri" pitchFamily="34" charset="0"/>
              </a:rPr>
              <a:t>, </a:t>
            </a:r>
            <a:r>
              <a:rPr lang="tr-TR" sz="1800" dirty="0" smtClean="0">
                <a:latin typeface="Calibri" pitchFamily="34" charset="0"/>
              </a:rPr>
              <a:t>enformasyon sistemleri </a:t>
            </a:r>
            <a:r>
              <a:rPr lang="tr-TR" sz="1800" dirty="0">
                <a:latin typeface="Calibri" pitchFamily="34" charset="0"/>
              </a:rPr>
              <a:t>yöneticilerinin karşılaştığı zorluklardandır. </a:t>
            </a:r>
            <a:endParaRPr lang="tr-TR" sz="1800" dirty="0" smtClean="0">
              <a:latin typeface="Calibri" pitchFamily="34" charset="0"/>
            </a:endParaRPr>
          </a:p>
          <a:p>
            <a:pPr algn="just"/>
            <a:r>
              <a:rPr lang="tr-TR" sz="1800" dirty="0" smtClean="0">
                <a:latin typeface="Calibri" pitchFamily="34" charset="0"/>
              </a:rPr>
              <a:t>Kitap okuyup etkilenerek cinayet işleyen yada intihar eden bir adam düşünün. Teşvik ettiği için sorumlu kitap mı ? Yada yazılım için aynı şey geçerli mi?</a:t>
            </a:r>
            <a:endParaRPr lang="tr-TR" sz="1800" dirty="0">
              <a:latin typeface="Calibri" pitchFamily="34" charset="0"/>
            </a:endParaRPr>
          </a:p>
        </p:txBody>
      </p:sp>
      <p:sp>
        <p:nvSpPr>
          <p:cNvPr id="4" name="Dikdörtgen 3"/>
          <p:cNvSpPr/>
          <p:nvPr/>
        </p:nvSpPr>
        <p:spPr>
          <a:xfrm>
            <a:off x="179512" y="3789040"/>
            <a:ext cx="8208912" cy="2862322"/>
          </a:xfrm>
          <a:prstGeom prst="rect">
            <a:avLst/>
          </a:prstGeom>
          <a:solidFill>
            <a:schemeClr val="bg1">
              <a:lumMod val="95000"/>
            </a:schemeClr>
          </a:solidFill>
        </p:spPr>
        <p:txBody>
          <a:bodyPr wrap="square">
            <a:spAutoFit/>
          </a:bodyPr>
          <a:lstStyle/>
          <a:p>
            <a:pPr algn="just"/>
            <a:r>
              <a:rPr lang="tr-TR" dirty="0">
                <a:latin typeface="Calibri" pitchFamily="34" charset="0"/>
              </a:rPr>
              <a:t>2009 yılında Eylül ayının son haftasında Kuzey Amerika’nın en büyük bankalarından biri olan TD Bank’ın binlerce müşterisi,  maaş çeklerini, sosyal güvenlik çeklerini, yatırım ve vadesiz hesap bakiyelerini karıştırılmış halde buldular. </a:t>
            </a:r>
            <a:endParaRPr lang="tr-TR" dirty="0" smtClean="0">
              <a:latin typeface="Calibri" pitchFamily="34" charset="0"/>
            </a:endParaRPr>
          </a:p>
          <a:p>
            <a:pPr algn="just"/>
            <a:r>
              <a:rPr lang="tr-TR" dirty="0" smtClean="0">
                <a:latin typeface="Calibri" pitchFamily="34" charset="0"/>
              </a:rPr>
              <a:t>Bilgisayar </a:t>
            </a:r>
            <a:r>
              <a:rPr lang="tr-TR" dirty="0">
                <a:latin typeface="Calibri" pitchFamily="34" charset="0"/>
              </a:rPr>
              <a:t>sisteminde kayıtlı 6,5 milyon müşterinin bilgileri sistem hatası sonucu karıştırıldı. </a:t>
            </a:r>
            <a:endParaRPr lang="tr-TR" dirty="0" smtClean="0">
              <a:latin typeface="Calibri" pitchFamily="34" charset="0"/>
            </a:endParaRPr>
          </a:p>
          <a:p>
            <a:pPr algn="just"/>
            <a:r>
              <a:rPr lang="tr-TR" dirty="0" smtClean="0">
                <a:latin typeface="Calibri" pitchFamily="34" charset="0"/>
              </a:rPr>
              <a:t>Sebep </a:t>
            </a:r>
            <a:r>
              <a:rPr lang="tr-TR" dirty="0">
                <a:latin typeface="Calibri" pitchFamily="34" charset="0"/>
              </a:rPr>
              <a:t>TD Bank ile Commerce Bank sistemlerini entegre etme çabalarındaki bir başarısızlıktan kaynaklanmıştı.</a:t>
            </a:r>
          </a:p>
          <a:p>
            <a:pPr algn="just"/>
            <a:r>
              <a:rPr lang="tr-TR" dirty="0">
                <a:latin typeface="Calibri" pitchFamily="34" charset="0"/>
              </a:rPr>
              <a:t>Banka sözcüsü ‘</a:t>
            </a:r>
            <a:r>
              <a:rPr lang="tr-TR" dirty="0">
                <a:solidFill>
                  <a:srgbClr val="FF0000"/>
                </a:solidFill>
                <a:latin typeface="Calibri" pitchFamily="34" charset="0"/>
              </a:rPr>
              <a:t>hata sistemdeki bir sorundan kaynaklandı. Bu büyüklükteki sistem için bu hata normaldir.’ </a:t>
            </a:r>
          </a:p>
          <a:p>
            <a:pPr algn="just"/>
            <a:r>
              <a:rPr lang="tr-TR" dirty="0">
                <a:latin typeface="Calibri" pitchFamily="34" charset="0"/>
              </a:rPr>
              <a:t>Zarara uğrayan müşterinin kaybını kim karşılayacak?</a:t>
            </a:r>
          </a:p>
        </p:txBody>
      </p:sp>
      <p:pic>
        <p:nvPicPr>
          <p:cNvPr id="2050" name="Picture 2" descr="http://www.ctvnews.ca/polopoly_fs/1.994563.1350149489!/httpImage/image.jpeg_gen/derivatives/landscape_620/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2361545"/>
            <a:ext cx="2232248" cy="1252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366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268760"/>
          </a:xfrm>
        </p:spPr>
        <p:txBody>
          <a:bodyPr>
            <a:noAutofit/>
          </a:bodyPr>
          <a:lstStyle/>
          <a:p>
            <a:pPr algn="ctr"/>
            <a:r>
              <a:rPr lang="tr-TR" sz="2800" b="1" dirty="0" smtClean="0">
                <a:solidFill>
                  <a:schemeClr val="tx1"/>
                </a:solidFill>
                <a:effectLst/>
                <a:latin typeface="Calibri" pitchFamily="34" charset="0"/>
              </a:rPr>
              <a:t>Sistem Kalitesi: Veri Kalitesi ve Sistem Hataları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39552" y="1484784"/>
            <a:ext cx="8208912" cy="5112568"/>
          </a:xfrm>
        </p:spPr>
        <p:txBody>
          <a:bodyPr>
            <a:normAutofit/>
          </a:bodyPr>
          <a:lstStyle/>
          <a:p>
            <a:pPr algn="just"/>
            <a:r>
              <a:rPr lang="tr-TR" sz="2400" b="1" dirty="0" smtClean="0">
                <a:solidFill>
                  <a:srgbClr val="C00000"/>
                </a:solidFill>
                <a:latin typeface="Calibri" pitchFamily="34" charset="0"/>
              </a:rPr>
              <a:t>Düşük </a:t>
            </a:r>
            <a:r>
              <a:rPr lang="tr-TR" sz="2400" b="1" dirty="0">
                <a:solidFill>
                  <a:srgbClr val="C00000"/>
                </a:solidFill>
                <a:latin typeface="Calibri" pitchFamily="34" charset="0"/>
              </a:rPr>
              <a:t>sistem performansının üç temel sebebi </a:t>
            </a:r>
            <a:r>
              <a:rPr lang="tr-TR" sz="2400" b="1" dirty="0" smtClean="0">
                <a:solidFill>
                  <a:srgbClr val="C00000"/>
                </a:solidFill>
                <a:latin typeface="Calibri" pitchFamily="34" charset="0"/>
              </a:rPr>
              <a:t>vardır:</a:t>
            </a:r>
            <a:endParaRPr lang="tr-TR" sz="2400" b="1" dirty="0">
              <a:solidFill>
                <a:srgbClr val="C00000"/>
              </a:solidFill>
              <a:latin typeface="Calibri" pitchFamily="34" charset="0"/>
            </a:endParaRPr>
          </a:p>
          <a:p>
            <a:pPr marL="870966" lvl="1" indent="-514350" algn="just">
              <a:buFont typeface="+mj-lt"/>
              <a:buAutoNum type="arabicPeriod"/>
            </a:pPr>
            <a:r>
              <a:rPr lang="tr-TR" sz="2000" b="1" dirty="0">
                <a:solidFill>
                  <a:srgbClr val="C00000"/>
                </a:solidFill>
                <a:latin typeface="Calibri" pitchFamily="34" charset="0"/>
              </a:rPr>
              <a:t>Yazılım </a:t>
            </a:r>
            <a:r>
              <a:rPr lang="tr-TR" sz="2000" b="1" dirty="0" smtClean="0">
                <a:solidFill>
                  <a:srgbClr val="C00000"/>
                </a:solidFill>
                <a:latin typeface="Calibri" pitchFamily="34" charset="0"/>
              </a:rPr>
              <a:t>hataları</a:t>
            </a:r>
            <a:r>
              <a:rPr lang="tr-TR" sz="2000" b="1" dirty="0">
                <a:solidFill>
                  <a:srgbClr val="C00000"/>
                </a:solidFill>
                <a:latin typeface="Calibri" pitchFamily="34" charset="0"/>
              </a:rPr>
              <a:t>,</a:t>
            </a:r>
          </a:p>
          <a:p>
            <a:pPr marL="870966" lvl="1" indent="-514350" algn="just">
              <a:buFont typeface="+mj-lt"/>
              <a:buAutoNum type="arabicPeriod"/>
            </a:pPr>
            <a:r>
              <a:rPr lang="tr-TR" sz="2000" b="1" dirty="0">
                <a:solidFill>
                  <a:srgbClr val="C00000"/>
                </a:solidFill>
                <a:latin typeface="Calibri" pitchFamily="34" charset="0"/>
              </a:rPr>
              <a:t>Doğal sebepler ve diğer sebeplerden kaynaklanan donanım ve  tesis arızaları</a:t>
            </a:r>
          </a:p>
          <a:p>
            <a:pPr marL="870966" lvl="1" indent="-514350" algn="just">
              <a:buFont typeface="+mj-lt"/>
              <a:buAutoNum type="arabicPeriod"/>
            </a:pPr>
            <a:r>
              <a:rPr lang="tr-TR" sz="2000" b="1" dirty="0">
                <a:solidFill>
                  <a:srgbClr val="C00000"/>
                </a:solidFill>
                <a:latin typeface="Calibri" pitchFamily="34" charset="0"/>
              </a:rPr>
              <a:t>Düşük girdi veri </a:t>
            </a:r>
            <a:r>
              <a:rPr lang="tr-TR" sz="2000" b="1" dirty="0" smtClean="0">
                <a:solidFill>
                  <a:srgbClr val="C00000"/>
                </a:solidFill>
                <a:latin typeface="Calibri" pitchFamily="34" charset="0"/>
              </a:rPr>
              <a:t>kalitesi (</a:t>
            </a:r>
            <a:r>
              <a:rPr lang="tr-TR" sz="2000" b="1" i="1" dirty="0" smtClean="0">
                <a:solidFill>
                  <a:srgbClr val="C00000"/>
                </a:solidFill>
                <a:latin typeface="Calibri" pitchFamily="34" charset="0"/>
              </a:rPr>
              <a:t>Performansı en çok etkileyen sebeptir</a:t>
            </a:r>
            <a:r>
              <a:rPr lang="tr-TR" sz="2000" b="1" dirty="0" smtClean="0">
                <a:solidFill>
                  <a:srgbClr val="C00000"/>
                </a:solidFill>
                <a:latin typeface="Calibri" pitchFamily="34" charset="0"/>
              </a:rPr>
              <a:t>.)</a:t>
            </a:r>
            <a:endParaRPr lang="tr-TR" sz="2000" b="1" dirty="0">
              <a:solidFill>
                <a:srgbClr val="C00000"/>
              </a:solidFill>
              <a:latin typeface="Calibri" pitchFamily="34" charset="0"/>
            </a:endParaRPr>
          </a:p>
          <a:p>
            <a:pPr algn="just"/>
            <a:r>
              <a:rPr lang="tr-TR" sz="2400" dirty="0" smtClean="0">
                <a:latin typeface="Calibri" pitchFamily="34" charset="0"/>
              </a:rPr>
              <a:t>Yazılım sektörü mükemmeli bırakın kabul edilebilir bir yazılım test standartlarına dahi sahip değildir.</a:t>
            </a:r>
          </a:p>
          <a:p>
            <a:pPr algn="just"/>
            <a:endParaRPr lang="tr-TR" sz="2400" dirty="0">
              <a:latin typeface="Calibri" pitchFamily="34" charset="0"/>
            </a:endParaRPr>
          </a:p>
        </p:txBody>
      </p:sp>
    </p:spTree>
    <p:extLst>
      <p:ext uri="{BB962C8B-B14F-4D97-AF65-F5344CB8AC3E}">
        <p14:creationId xmlns:p14="http://schemas.microsoft.com/office/powerpoint/2010/main" val="2619891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5576" y="639726"/>
            <a:ext cx="5671542" cy="831626"/>
          </a:xfrm>
        </p:spPr>
        <p:txBody>
          <a:bodyPr>
            <a:normAutofit fontScale="90000"/>
          </a:bodyPr>
          <a:lstStyle/>
          <a:p>
            <a:r>
              <a:rPr lang="en-US" b="1" dirty="0">
                <a:latin typeface="+mn-lt"/>
              </a:rPr>
              <a:t>The rising strategic risks of </a:t>
            </a:r>
            <a:r>
              <a:rPr lang="en-US" b="1" dirty="0" err="1">
                <a:latin typeface="+mn-lt"/>
              </a:rPr>
              <a:t>cyberattacks</a:t>
            </a:r>
            <a:endParaRPr lang="en-US" b="1" dirty="0">
              <a:latin typeface="+mn-lt"/>
            </a:endParaRPr>
          </a:p>
        </p:txBody>
      </p:sp>
      <p:sp>
        <p:nvSpPr>
          <p:cNvPr id="3" name="İçerik Yer Tutucusu 2"/>
          <p:cNvSpPr>
            <a:spLocks noGrp="1"/>
          </p:cNvSpPr>
          <p:nvPr>
            <p:ph idx="1"/>
          </p:nvPr>
        </p:nvSpPr>
        <p:spPr>
          <a:xfrm>
            <a:off x="768188" y="2132856"/>
            <a:ext cx="7886700" cy="4351338"/>
          </a:xfrm>
        </p:spPr>
        <p:txBody>
          <a:bodyPr>
            <a:normAutofit/>
          </a:bodyPr>
          <a:lstStyle/>
          <a:p>
            <a:pPr marL="0" indent="0" algn="just">
              <a:buNone/>
            </a:pPr>
            <a:r>
              <a:rPr lang="tr-TR" sz="2000" b="1" dirty="0" err="1" smtClean="0"/>
              <a:t>Mo</a:t>
            </a:r>
            <a:r>
              <a:rPr lang="en-US" sz="2000" b="1" dirty="0" smtClean="0"/>
              <a:t>re </a:t>
            </a:r>
            <a:r>
              <a:rPr lang="en-US" sz="2000" b="1" dirty="0"/>
              <a:t>and more business value</a:t>
            </a:r>
            <a:r>
              <a:rPr lang="en-US" sz="2000" dirty="0"/>
              <a:t> and personal information worldwide are rapidly migrating into digital form on open and globally interconnected technology platforms. As that happens, the risks from </a:t>
            </a:r>
            <a:r>
              <a:rPr lang="en-US" sz="2000" dirty="0" err="1"/>
              <a:t>cyberattacks</a:t>
            </a:r>
            <a:r>
              <a:rPr lang="en-US" sz="2000" dirty="0"/>
              <a:t> become increasingly daunting. Criminals pursue financial gain through fraud and identity theft; competitors steal intellectual property or disrupt business to grab advantage; “</a:t>
            </a:r>
            <a:r>
              <a:rPr lang="en-US" sz="2000" dirty="0" err="1"/>
              <a:t>hacktivists</a:t>
            </a:r>
            <a:r>
              <a:rPr lang="en-US" sz="2000" dirty="0"/>
              <a:t>” pierce online firewalls to make political statements</a:t>
            </a:r>
            <a:r>
              <a:rPr lang="en-US" sz="2000" dirty="0" smtClean="0"/>
              <a:t>.</a:t>
            </a:r>
            <a:endParaRPr lang="tr-TR" sz="2000" dirty="0" smtClean="0"/>
          </a:p>
          <a:p>
            <a:pPr marL="0" indent="0" algn="just">
              <a:buNone/>
            </a:pPr>
            <a:r>
              <a:rPr lang="en-US" sz="2000" b="1" dirty="0"/>
              <a:t>Research McKinsey conducted in partnership with the World Economic Forum suggests that companies are struggling with their capabilities in </a:t>
            </a:r>
            <a:r>
              <a:rPr lang="en-US" sz="2000" b="1" dirty="0" err="1"/>
              <a:t>cyberrisk</a:t>
            </a:r>
            <a:r>
              <a:rPr lang="en-US" sz="2000" b="1" dirty="0"/>
              <a:t> management. </a:t>
            </a:r>
            <a:endParaRPr lang="tr-TR" sz="2000" b="1" dirty="0"/>
          </a:p>
        </p:txBody>
      </p:sp>
      <p:sp>
        <p:nvSpPr>
          <p:cNvPr id="4" name="Dikdörtgen 3"/>
          <p:cNvSpPr/>
          <p:nvPr/>
        </p:nvSpPr>
        <p:spPr>
          <a:xfrm>
            <a:off x="755576" y="5445224"/>
            <a:ext cx="7886700" cy="646331"/>
          </a:xfrm>
          <a:prstGeom prst="rect">
            <a:avLst/>
          </a:prstGeom>
        </p:spPr>
        <p:txBody>
          <a:bodyPr wrap="square">
            <a:spAutoFit/>
          </a:bodyPr>
          <a:lstStyle/>
          <a:p>
            <a:r>
              <a:rPr lang="tr-TR" dirty="0"/>
              <a:t>http://www.mckinsey.com/business-functions/business-technology/our-insights/the-rising-strategic-risks-of-cyberattacks</a:t>
            </a:r>
          </a:p>
        </p:txBody>
      </p:sp>
      <p:pic>
        <p:nvPicPr>
          <p:cNvPr id="1026" name="Picture 2" descr="sibersilah-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3299" y="234802"/>
            <a:ext cx="2533137" cy="1641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925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Siber savaşlar </a:t>
            </a:r>
            <a:endParaRPr lang="tr-TR" b="1" dirty="0"/>
          </a:p>
        </p:txBody>
      </p:sp>
      <p:sp>
        <p:nvSpPr>
          <p:cNvPr id="3" name="İçerik Yer Tutucusu 2"/>
          <p:cNvSpPr>
            <a:spLocks noGrp="1"/>
          </p:cNvSpPr>
          <p:nvPr>
            <p:ph idx="1"/>
          </p:nvPr>
        </p:nvSpPr>
        <p:spPr>
          <a:xfrm>
            <a:off x="628650" y="3284984"/>
            <a:ext cx="7886700" cy="2891978"/>
          </a:xfrm>
        </p:spPr>
        <p:txBody>
          <a:bodyPr/>
          <a:lstStyle/>
          <a:p>
            <a:pPr marL="0" indent="0">
              <a:buNone/>
            </a:pPr>
            <a:r>
              <a:rPr lang="tr-TR" dirty="0"/>
              <a:t>http://www.bilgiguvenligi.gov.tr/siber-savunma/index.php</a:t>
            </a:r>
          </a:p>
        </p:txBody>
      </p:sp>
      <p:pic>
        <p:nvPicPr>
          <p:cNvPr id="4" name="Resim 3"/>
          <p:cNvPicPr>
            <a:picLocks noChangeAspect="1"/>
          </p:cNvPicPr>
          <p:nvPr/>
        </p:nvPicPr>
        <p:blipFill>
          <a:blip r:embed="rId2"/>
          <a:stretch>
            <a:fillRect/>
          </a:stretch>
        </p:blipFill>
        <p:spPr>
          <a:xfrm>
            <a:off x="593816" y="1916832"/>
            <a:ext cx="8145561" cy="797468"/>
          </a:xfrm>
          <a:prstGeom prst="rect">
            <a:avLst/>
          </a:prstGeom>
        </p:spPr>
      </p:pic>
    </p:spTree>
    <p:extLst>
      <p:ext uri="{BB962C8B-B14F-4D97-AF65-F5344CB8AC3E}">
        <p14:creationId xmlns:p14="http://schemas.microsoft.com/office/powerpoint/2010/main" val="1937673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168" y="692697"/>
            <a:ext cx="6067000" cy="1008112"/>
          </a:xfrm>
          <a:solidFill>
            <a:schemeClr val="bg1">
              <a:lumMod val="95000"/>
            </a:schemeClr>
          </a:solidFill>
        </p:spPr>
        <p:txBody>
          <a:bodyPr>
            <a:normAutofit/>
          </a:bodyPr>
          <a:lstStyle/>
          <a:p>
            <a:r>
              <a:rPr lang="tr-TR" sz="3200" b="1" dirty="0">
                <a:ln w="0"/>
                <a:latin typeface="Calibri" pitchFamily="34" charset="0"/>
              </a:rPr>
              <a:t>Enformasyon Sistemlerinin negatif sosyal sonuçları</a:t>
            </a:r>
            <a:endParaRPr lang="tr-TR" sz="3200" b="1" dirty="0"/>
          </a:p>
        </p:txBody>
      </p:sp>
    </p:spTree>
    <p:extLst>
      <p:ext uri="{BB962C8B-B14F-4D97-AF65-F5344CB8AC3E}">
        <p14:creationId xmlns:p14="http://schemas.microsoft.com/office/powerpoint/2010/main" val="4094480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96752"/>
          </a:xfrm>
        </p:spPr>
        <p:txBody>
          <a:bodyPr>
            <a:normAutofit/>
          </a:bodyPr>
          <a:lstStyle/>
          <a:p>
            <a:pPr algn="ctr"/>
            <a:r>
              <a:rPr lang="tr-TR" sz="3200" spc="0" dirty="0" smtClean="0">
                <a:ln w="0"/>
                <a:solidFill>
                  <a:schemeClr val="tx1"/>
                </a:solidFill>
                <a:effectLst>
                  <a:outerShdw blurRad="38100" dist="19050" dir="2700000" algn="tl" rotWithShape="0">
                    <a:schemeClr val="dk1">
                      <a:alpha val="40000"/>
                    </a:schemeClr>
                  </a:outerShdw>
                </a:effectLst>
                <a:latin typeface="Calibri" pitchFamily="34" charset="0"/>
              </a:rPr>
              <a:t>Enformasyon Sistemlerinin </a:t>
            </a:r>
            <a:r>
              <a:rPr lang="tr-TR" sz="3200" spc="0" dirty="0">
                <a:ln w="0"/>
                <a:solidFill>
                  <a:schemeClr val="tx1"/>
                </a:solidFill>
                <a:effectLst>
                  <a:outerShdw blurRad="38100" dist="19050" dir="2700000" algn="tl" rotWithShape="0">
                    <a:schemeClr val="dk1">
                      <a:alpha val="40000"/>
                    </a:schemeClr>
                  </a:outerShdw>
                </a:effectLst>
                <a:latin typeface="Calibri" pitchFamily="34" charset="0"/>
              </a:rPr>
              <a:t>negatif sosyal sonuçları</a:t>
            </a:r>
          </a:p>
        </p:txBody>
      </p:sp>
      <p:sp>
        <p:nvSpPr>
          <p:cNvPr id="3" name="İçerik Yer Tutucusu 2"/>
          <p:cNvSpPr>
            <a:spLocks noGrp="1"/>
          </p:cNvSpPr>
          <p:nvPr>
            <p:ph idx="1"/>
          </p:nvPr>
        </p:nvSpPr>
        <p:spPr>
          <a:xfrm>
            <a:off x="467543" y="1556792"/>
            <a:ext cx="8692195" cy="5112568"/>
          </a:xfrm>
        </p:spPr>
        <p:txBody>
          <a:bodyPr>
            <a:normAutofit/>
          </a:bodyPr>
          <a:lstStyle/>
          <a:p>
            <a:pPr algn="just"/>
            <a:r>
              <a:rPr lang="tr-TR" sz="2000" b="1" dirty="0" smtClean="0">
                <a:solidFill>
                  <a:srgbClr val="C00000"/>
                </a:solidFill>
                <a:latin typeface="Calibri" pitchFamily="34" charset="0"/>
              </a:rPr>
              <a:t>Sistemlerin negatif sosyal sonuçları aşağıdaki gibi sıralanabilir:</a:t>
            </a:r>
          </a:p>
          <a:p>
            <a:pPr marL="596646" lvl="0" indent="-514350">
              <a:buFont typeface="+mj-lt"/>
              <a:buAutoNum type="arabicPeriod"/>
            </a:pPr>
            <a:r>
              <a:rPr lang="tr-TR" sz="2000" b="1" dirty="0">
                <a:latin typeface="Calibri" pitchFamily="34" charset="0"/>
              </a:rPr>
              <a:t>Dengeleyici Güç: Merkeze Karşı Çevre</a:t>
            </a:r>
          </a:p>
          <a:p>
            <a:pPr marL="596646" lvl="0" indent="-514350">
              <a:buFont typeface="+mj-lt"/>
              <a:buAutoNum type="arabicPeriod"/>
            </a:pPr>
            <a:r>
              <a:rPr lang="tr-TR" sz="2000" b="1" dirty="0">
                <a:latin typeface="Calibri" pitchFamily="34" charset="0"/>
              </a:rPr>
              <a:t>Değişimin hızı: rekabete cevap verme süresinin azalması</a:t>
            </a:r>
          </a:p>
          <a:p>
            <a:pPr marL="596646" lvl="0" indent="-514350">
              <a:buFont typeface="+mj-lt"/>
              <a:buAutoNum type="arabicPeriod"/>
            </a:pPr>
            <a:r>
              <a:rPr lang="tr-TR" sz="2000" b="1" dirty="0">
                <a:latin typeface="Calibri" pitchFamily="34" charset="0"/>
              </a:rPr>
              <a:t>Sınırların Korunması: Aile, İş, Boş Zaman</a:t>
            </a:r>
          </a:p>
          <a:p>
            <a:pPr marL="596646" lvl="0" indent="-514350">
              <a:buFont typeface="+mj-lt"/>
              <a:buAutoNum type="arabicPeriod"/>
            </a:pPr>
            <a:r>
              <a:rPr lang="tr-TR" sz="2000" b="1" dirty="0">
                <a:latin typeface="Calibri" pitchFamily="34" charset="0"/>
              </a:rPr>
              <a:t>Bağımlılık ve Savunmasızlık</a:t>
            </a:r>
          </a:p>
          <a:p>
            <a:pPr marL="596646" lvl="0" indent="-514350">
              <a:buFont typeface="+mj-lt"/>
              <a:buAutoNum type="arabicPeriod"/>
            </a:pPr>
            <a:r>
              <a:rPr lang="tr-TR" sz="2000" b="1" dirty="0">
                <a:latin typeface="Calibri" pitchFamily="34" charset="0"/>
              </a:rPr>
              <a:t>Bilgisayar Suçları ve Kötüye Kullanım</a:t>
            </a:r>
          </a:p>
          <a:p>
            <a:pPr marL="596646" lvl="0" indent="-514350">
              <a:buFont typeface="+mj-lt"/>
              <a:buAutoNum type="arabicPeriod"/>
            </a:pPr>
            <a:r>
              <a:rPr lang="tr-TR" sz="2000" b="1" dirty="0">
                <a:latin typeface="Calibri" pitchFamily="34" charset="0"/>
              </a:rPr>
              <a:t>İstihdam</a:t>
            </a:r>
          </a:p>
          <a:p>
            <a:pPr marL="596646" lvl="0" indent="-514350">
              <a:buFont typeface="+mj-lt"/>
              <a:buAutoNum type="arabicPeriod"/>
            </a:pPr>
            <a:r>
              <a:rPr lang="tr-TR" sz="2000" b="1" dirty="0">
                <a:latin typeface="Calibri" pitchFamily="34" charset="0"/>
              </a:rPr>
              <a:t>Tarafsızlık ve Erişim: Irkçılık ve Sosyal Sınıf ayrışmasının artması</a:t>
            </a:r>
          </a:p>
          <a:p>
            <a:pPr marL="596646" lvl="0" indent="-514350">
              <a:buFont typeface="+mj-lt"/>
              <a:buAutoNum type="arabicPeriod"/>
            </a:pPr>
            <a:r>
              <a:rPr lang="tr-TR" sz="2000" b="1" dirty="0">
                <a:latin typeface="Calibri" pitchFamily="34" charset="0"/>
              </a:rPr>
              <a:t>Sağlık Riskleri </a:t>
            </a: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8107948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68983"/>
          </a:xfrm>
        </p:spPr>
        <p:txBody>
          <a:bodyPr>
            <a:normAutofit/>
          </a:bodyPr>
          <a:lstStyle/>
          <a:p>
            <a:pPr algn="ctr"/>
            <a:r>
              <a:rPr lang="tr-TR" sz="2800" b="1" dirty="0" smtClean="0">
                <a:solidFill>
                  <a:schemeClr val="tx1"/>
                </a:solidFill>
                <a:effectLst/>
                <a:latin typeface="Calibri" pitchFamily="34" charset="0"/>
              </a:rPr>
              <a:t>1- Gücün dengelenmesi: Merkez-Çevre</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141" y="692696"/>
            <a:ext cx="8963348" cy="2448272"/>
          </a:xfrm>
          <a:solidFill>
            <a:schemeClr val="bg1"/>
          </a:solidFill>
        </p:spPr>
        <p:txBody>
          <a:bodyPr>
            <a:normAutofit fontScale="92500" lnSpcReduction="20000"/>
          </a:bodyPr>
          <a:lstStyle/>
          <a:p>
            <a:pPr algn="just"/>
            <a:r>
              <a:rPr lang="tr-TR" sz="2000" dirty="0">
                <a:latin typeface="Calibri" pitchFamily="34" charset="0"/>
              </a:rPr>
              <a:t>Bilgisayar çağına ilişkin eski bir korku merkezi ana bilgisayarların </a:t>
            </a:r>
            <a:r>
              <a:rPr lang="tr-TR" sz="2000" dirty="0" smtClean="0">
                <a:latin typeface="Calibri" pitchFamily="34" charset="0"/>
              </a:rPr>
              <a:t>gücü ile bilginin işletme </a:t>
            </a:r>
            <a:r>
              <a:rPr lang="tr-TR" sz="2000" dirty="0">
                <a:latin typeface="Calibri" pitchFamily="34" charset="0"/>
              </a:rPr>
              <a:t>ana merkezlerinde ve ulusların sermayelerinde </a:t>
            </a:r>
            <a:r>
              <a:rPr lang="tr-TR" sz="2000" dirty="0" smtClean="0">
                <a:latin typeface="Calibri" pitchFamily="34" charset="0"/>
              </a:rPr>
              <a:t>merkezileşmesidir.</a:t>
            </a:r>
          </a:p>
          <a:p>
            <a:pPr algn="just"/>
            <a:r>
              <a:rPr lang="tr-TR" sz="2000" dirty="0" smtClean="0">
                <a:latin typeface="Calibri" pitchFamily="34" charset="0"/>
              </a:rPr>
              <a:t>Bir başka deyişle, </a:t>
            </a:r>
            <a:r>
              <a:rPr lang="tr-TR" sz="2000" b="1" dirty="0" smtClean="0">
                <a:latin typeface="Calibri" pitchFamily="34" charset="0"/>
              </a:rPr>
              <a:t>George </a:t>
            </a:r>
            <a:r>
              <a:rPr lang="tr-TR" sz="2000" b="1" dirty="0" err="1">
                <a:latin typeface="Calibri" pitchFamily="34" charset="0"/>
              </a:rPr>
              <a:t>Orwell’ın</a:t>
            </a:r>
            <a:r>
              <a:rPr lang="tr-TR" sz="2000" b="1" dirty="0">
                <a:latin typeface="Calibri" pitchFamily="34" charset="0"/>
              </a:rPr>
              <a:t> 1984 </a:t>
            </a:r>
            <a:r>
              <a:rPr lang="tr-TR" sz="2000" dirty="0">
                <a:latin typeface="Calibri" pitchFamily="34" charset="0"/>
              </a:rPr>
              <a:t>adlı romanında ileri sürdüğü </a:t>
            </a:r>
            <a:r>
              <a:rPr lang="tr-TR" sz="2000" b="1" dirty="0" err="1">
                <a:latin typeface="Calibri" pitchFamily="34" charset="0"/>
              </a:rPr>
              <a:t>Big</a:t>
            </a:r>
            <a:r>
              <a:rPr lang="tr-TR" sz="2000" b="1" dirty="0">
                <a:latin typeface="Calibri" pitchFamily="34" charset="0"/>
              </a:rPr>
              <a:t> </a:t>
            </a:r>
            <a:r>
              <a:rPr lang="tr-TR" sz="2000" b="1" dirty="0" err="1">
                <a:latin typeface="Calibri" pitchFamily="34" charset="0"/>
              </a:rPr>
              <a:t>Brother</a:t>
            </a:r>
            <a:r>
              <a:rPr lang="tr-TR" sz="2000" b="1" dirty="0">
                <a:latin typeface="Calibri" pitchFamily="34" charset="0"/>
              </a:rPr>
              <a:t> toplumunun</a:t>
            </a:r>
            <a:r>
              <a:rPr lang="tr-TR" sz="2000" dirty="0">
                <a:latin typeface="Calibri" pitchFamily="34" charset="0"/>
              </a:rPr>
              <a:t> gerçek olmasıydı.</a:t>
            </a:r>
          </a:p>
          <a:p>
            <a:pPr algn="just"/>
            <a:r>
              <a:rPr lang="tr-TR" sz="2000" dirty="0">
                <a:latin typeface="Calibri" pitchFamily="34" charset="0"/>
              </a:rPr>
              <a:t>ES ile karar alma sürecinin hiyerarşinin üst kısımlarından alt kısımlara doğru yayılması gücün kurumlarda merkezileşmesi </a:t>
            </a:r>
            <a:r>
              <a:rPr lang="tr-TR" sz="2000" dirty="0" smtClean="0">
                <a:latin typeface="Calibri" pitchFamily="34" charset="0"/>
              </a:rPr>
              <a:t>endişesini biraz da olsa  </a:t>
            </a:r>
            <a:r>
              <a:rPr lang="tr-TR" sz="2000" dirty="0">
                <a:latin typeface="Calibri" pitchFamily="34" charset="0"/>
              </a:rPr>
              <a:t>bertaraf etmiştir</a:t>
            </a:r>
            <a:r>
              <a:rPr lang="tr-TR" sz="2000" dirty="0" smtClean="0">
                <a:latin typeface="Calibri" pitchFamily="34" charset="0"/>
              </a:rPr>
              <a:t>.</a:t>
            </a:r>
          </a:p>
          <a:p>
            <a:pPr algn="just"/>
            <a:r>
              <a:rPr lang="tr-TR" sz="2000" dirty="0" smtClean="0">
                <a:latin typeface="Calibri" pitchFamily="34" charset="0"/>
              </a:rPr>
              <a:t>Ama ES sektöründe öncü olan firmalar bilgiyi ellerinde bulundurmaktadır. Google’ın bir devletten dahi daha fazla bilgi sahibi olması gibi. Bu durum bazı riskleri beraberinde getirmektedir.</a:t>
            </a:r>
            <a:endParaRPr lang="tr-TR" sz="2000" dirty="0">
              <a:latin typeface="Calibri" pitchFamily="34" charset="0"/>
            </a:endParaRPr>
          </a:p>
          <a:p>
            <a:pPr algn="just"/>
            <a:endParaRPr lang="tr-TR" sz="2000" dirty="0">
              <a:latin typeface="Calibri" pitchFamily="34" charset="0"/>
            </a:endParaRPr>
          </a:p>
        </p:txBody>
      </p:sp>
      <p:graphicFrame>
        <p:nvGraphicFramePr>
          <p:cNvPr id="4" name="Diyagram 3"/>
          <p:cNvGraphicFramePr/>
          <p:nvPr>
            <p:extLst>
              <p:ext uri="{D42A27DB-BD31-4B8C-83A1-F6EECF244321}">
                <p14:modId xmlns:p14="http://schemas.microsoft.com/office/powerpoint/2010/main" val="713233782"/>
              </p:ext>
            </p:extLst>
          </p:nvPr>
        </p:nvGraphicFramePr>
        <p:xfrm>
          <a:off x="0" y="3140968"/>
          <a:ext cx="3168352"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p:cNvSpPr txBox="1"/>
          <p:nvPr/>
        </p:nvSpPr>
        <p:spPr>
          <a:xfrm>
            <a:off x="3416424" y="3534013"/>
            <a:ext cx="5724128" cy="3323987"/>
          </a:xfrm>
          <a:prstGeom prst="rect">
            <a:avLst/>
          </a:prstGeom>
          <a:solidFill>
            <a:schemeClr val="bg1">
              <a:lumMod val="9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tr-TR" sz="1400" dirty="0">
                <a:solidFill>
                  <a:schemeClr val="tx1"/>
                </a:solidFill>
                <a:latin typeface="Calibri" pitchFamily="34" charset="0"/>
              </a:rPr>
              <a:t>Piramidin tepesinde Büyük Birader vardır. Büyük Birader yanlışlık yapmaz, tüm güç onun elindedir. Her başarı, her zafer, </a:t>
            </a:r>
            <a:r>
              <a:rPr lang="tr-TR" sz="1400" b="1" u="sng" dirty="0">
                <a:solidFill>
                  <a:schemeClr val="tx1"/>
                </a:solidFill>
                <a:latin typeface="Calibri" pitchFamily="34" charset="0"/>
              </a:rPr>
              <a:t>her buluş, bütün bilgi</a:t>
            </a:r>
            <a:r>
              <a:rPr lang="tr-TR" sz="1400" dirty="0">
                <a:solidFill>
                  <a:schemeClr val="tx1"/>
                </a:solidFill>
                <a:latin typeface="Calibri" pitchFamily="34" charset="0"/>
              </a:rPr>
              <a:t>, bütün mutluluk, bütün erdem onun önderliği altında var olur ve ondan esin alır. </a:t>
            </a:r>
            <a:r>
              <a:rPr lang="tr-TR" sz="1400" u="sng" dirty="0">
                <a:solidFill>
                  <a:schemeClr val="tx1"/>
                </a:solidFill>
                <a:latin typeface="Calibri" pitchFamily="34" charset="0"/>
              </a:rPr>
              <a:t>Kimse bugüne kadar Büyük Biraderi görmüş değildir. </a:t>
            </a:r>
            <a:r>
              <a:rPr lang="tr-TR" sz="1400" dirty="0">
                <a:solidFill>
                  <a:schemeClr val="tx1"/>
                </a:solidFill>
                <a:latin typeface="Calibri" pitchFamily="34" charset="0"/>
              </a:rPr>
              <a:t>Kendisi posterlerde bir yüz, tele ekranda bir sestir. Ne zaman doğduğu bilinmez, ama asla ölmeyeceği ortadadır. Parti, kendisini Büyük Birader imgesi arkasına gizleyerek dünyaya açılmaktadır. Bu imgenin işlevi, sevgi, korku ve saygı gibi, bir kuruluştan çok bir kişinin üzerinde daha kolaylıkla yoğunlaşabilecek duygular için bir odak noktası oluşturmaktır. Büyük Biraderin altında İç Parti bulunur, Okyanusya nüfusunun yüzde ikisinden az olan, altı milyonluk bir üye sayısı vardır. İç Partiden sonra Dış Parti gelir. </a:t>
            </a:r>
            <a:r>
              <a:rPr lang="tr-TR" sz="1400" u="sng" dirty="0">
                <a:solidFill>
                  <a:schemeClr val="tx1"/>
                </a:solidFill>
                <a:latin typeface="Calibri" pitchFamily="34" charset="0"/>
              </a:rPr>
              <a:t>İç Parti devletin beyniyse, Dış Parti elleri sayılabilir. </a:t>
            </a:r>
            <a:r>
              <a:rPr lang="tr-TR" sz="1400" dirty="0">
                <a:solidFill>
                  <a:schemeClr val="tx1"/>
                </a:solidFill>
                <a:latin typeface="Calibri" pitchFamily="34" charset="0"/>
              </a:rPr>
              <a:t>Onun altındaysa, ülke nüfusunun yüzde seksen beşini oluşturan aptallar ordusu proleterler bulunmaktadır. Eski sınıflandırmada, proleterler alt sınıfa karşılık gelirler. Sürekli el değiştiren ekvator ülkelerindeki kölelerse, bu yapının sürekli ya da gerekli bir parçası değildirler.</a:t>
            </a:r>
          </a:p>
        </p:txBody>
      </p:sp>
      <p:sp>
        <p:nvSpPr>
          <p:cNvPr id="6" name="Metin kutusu 5"/>
          <p:cNvSpPr txBox="1"/>
          <p:nvPr/>
        </p:nvSpPr>
        <p:spPr>
          <a:xfrm>
            <a:off x="3416424" y="3164681"/>
            <a:ext cx="5724128" cy="369332"/>
          </a:xfrm>
          <a:prstGeom prst="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tr-TR" b="1" dirty="0">
                <a:ln w="0"/>
                <a:solidFill>
                  <a:schemeClr val="tx1"/>
                </a:solidFill>
                <a:effectLst>
                  <a:outerShdw blurRad="38100" dist="19050" dir="2700000" algn="tl" rotWithShape="0">
                    <a:schemeClr val="dk1">
                      <a:alpha val="40000"/>
                    </a:schemeClr>
                  </a:outerShdw>
                </a:effectLst>
                <a:latin typeface="Calibri" pitchFamily="34" charset="0"/>
              </a:rPr>
              <a:t>George </a:t>
            </a:r>
            <a:r>
              <a:rPr lang="tr-TR" b="1" dirty="0" err="1">
                <a:ln w="0"/>
                <a:solidFill>
                  <a:schemeClr val="tx1"/>
                </a:solidFill>
                <a:effectLst>
                  <a:outerShdw blurRad="38100" dist="19050" dir="2700000" algn="tl" rotWithShape="0">
                    <a:schemeClr val="dk1">
                      <a:alpha val="40000"/>
                    </a:schemeClr>
                  </a:outerShdw>
                </a:effectLst>
                <a:latin typeface="Calibri" pitchFamily="34" charset="0"/>
              </a:rPr>
              <a:t>Orwell’ın</a:t>
            </a:r>
            <a:r>
              <a:rPr lang="tr-TR" b="1" dirty="0">
                <a:ln w="0"/>
                <a:solidFill>
                  <a:schemeClr val="tx1"/>
                </a:solidFill>
                <a:effectLst>
                  <a:outerShdw blurRad="38100" dist="19050" dir="2700000" algn="tl" rotWithShape="0">
                    <a:schemeClr val="dk1">
                      <a:alpha val="40000"/>
                    </a:schemeClr>
                  </a:outerShdw>
                </a:effectLst>
                <a:latin typeface="Calibri" pitchFamily="34" charset="0"/>
              </a:rPr>
              <a:t> </a:t>
            </a:r>
            <a:r>
              <a:rPr lang="tr-TR" b="1" dirty="0" smtClean="0">
                <a:ln w="0"/>
                <a:solidFill>
                  <a:schemeClr val="tx1"/>
                </a:solidFill>
                <a:effectLst>
                  <a:outerShdw blurRad="38100" dist="19050" dir="2700000" algn="tl" rotWithShape="0">
                    <a:schemeClr val="dk1">
                      <a:alpha val="40000"/>
                    </a:schemeClr>
                  </a:outerShdw>
                </a:effectLst>
                <a:latin typeface="Calibri" pitchFamily="34" charset="0"/>
              </a:rPr>
              <a:t>1984 adlı romanından alıntıdır.</a:t>
            </a:r>
            <a:endParaRPr lang="tr-TR"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50162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80728"/>
          </a:xfrm>
        </p:spPr>
        <p:txBody>
          <a:bodyPr>
            <a:noAutofit/>
          </a:bodyPr>
          <a:lstStyle/>
          <a:p>
            <a:pPr lvl="0" algn="ctr"/>
            <a:r>
              <a:rPr lang="tr-TR" sz="2800" b="1" dirty="0" smtClean="0">
                <a:solidFill>
                  <a:schemeClr val="tx1"/>
                </a:solidFill>
                <a:effectLst/>
                <a:latin typeface="Calibri" pitchFamily="34" charset="0"/>
              </a:rPr>
              <a:t>2- Değişimin </a:t>
            </a:r>
            <a:r>
              <a:rPr lang="tr-TR" sz="2800" b="1" dirty="0">
                <a:solidFill>
                  <a:schemeClr val="tx1"/>
                </a:solidFill>
                <a:effectLst/>
                <a:latin typeface="Calibri" pitchFamily="34" charset="0"/>
              </a:rPr>
              <a:t>hızı: </a:t>
            </a:r>
            <a:r>
              <a:rPr lang="tr-TR" sz="2800" b="1" dirty="0" smtClean="0">
                <a:solidFill>
                  <a:schemeClr val="tx1"/>
                </a:solidFill>
                <a:effectLst/>
                <a:latin typeface="Calibri" pitchFamily="34" charset="0"/>
              </a:rPr>
              <a:t>Rekabete cevap </a:t>
            </a:r>
            <a:r>
              <a:rPr lang="tr-TR" sz="2800" b="1" dirty="0">
                <a:solidFill>
                  <a:schemeClr val="tx1"/>
                </a:solidFill>
                <a:effectLst/>
                <a:latin typeface="Calibri" pitchFamily="34" charset="0"/>
              </a:rPr>
              <a:t>verme süresinin </a:t>
            </a:r>
            <a:r>
              <a:rPr lang="tr-TR" sz="2800" b="1" dirty="0" smtClean="0">
                <a:solidFill>
                  <a:schemeClr val="tx1"/>
                </a:solidFill>
                <a:effectLst/>
                <a:latin typeface="Calibri" pitchFamily="34" charset="0"/>
              </a:rPr>
              <a:t>azalması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467544" y="1700808"/>
            <a:ext cx="8352928" cy="2952328"/>
          </a:xfrm>
        </p:spPr>
        <p:txBody>
          <a:bodyPr>
            <a:normAutofit/>
          </a:bodyPr>
          <a:lstStyle/>
          <a:p>
            <a:pPr algn="just"/>
            <a:r>
              <a:rPr lang="tr-TR" dirty="0">
                <a:latin typeface="Calibri" pitchFamily="34" charset="0"/>
              </a:rPr>
              <a:t>Bilgi sistemleri çok daha etkin ulusal ve  uluslararası pazarlar oluşturmaya yardımcı olmuştur.</a:t>
            </a:r>
          </a:p>
          <a:p>
            <a:pPr algn="just"/>
            <a:r>
              <a:rPr lang="tr-TR" b="1" dirty="0">
                <a:solidFill>
                  <a:srgbClr val="C00000"/>
                </a:solidFill>
                <a:latin typeface="Calibri" pitchFamily="34" charset="0"/>
              </a:rPr>
              <a:t>Etkili bir küresel pazar, rekabetin dengelenmesi için geçmesi gereken zamanı kısaltmaktadır. </a:t>
            </a:r>
            <a:endParaRPr lang="tr-TR" b="1" dirty="0" smtClean="0">
              <a:solidFill>
                <a:srgbClr val="C00000"/>
              </a:solidFill>
              <a:latin typeface="Calibri" pitchFamily="34" charset="0"/>
            </a:endParaRPr>
          </a:p>
          <a:p>
            <a:pPr algn="just"/>
            <a:r>
              <a:rPr lang="tr-TR" dirty="0" smtClean="0">
                <a:latin typeface="Calibri" pitchFamily="34" charset="0"/>
              </a:rPr>
              <a:t>Zaman </a:t>
            </a:r>
            <a:r>
              <a:rPr lang="tr-TR" dirty="0">
                <a:latin typeface="Calibri" pitchFamily="34" charset="0"/>
              </a:rPr>
              <a:t>tabanlı rekabetler </a:t>
            </a:r>
            <a:r>
              <a:rPr lang="tr-TR" dirty="0" smtClean="0">
                <a:latin typeface="Calibri" pitchFamily="34" charset="0"/>
              </a:rPr>
              <a:t>işin </a:t>
            </a:r>
            <a:r>
              <a:rPr lang="tr-TR" dirty="0">
                <a:latin typeface="Calibri" pitchFamily="34" charset="0"/>
              </a:rPr>
              <a:t>en çirkin yüzüdür. </a:t>
            </a:r>
            <a:endParaRPr lang="tr-TR" dirty="0" smtClean="0">
              <a:latin typeface="Calibri" pitchFamily="34" charset="0"/>
            </a:endParaRPr>
          </a:p>
          <a:p>
            <a:pPr algn="just"/>
            <a:r>
              <a:rPr lang="tr-TR" b="1" dirty="0" smtClean="0">
                <a:solidFill>
                  <a:srgbClr val="C00000"/>
                </a:solidFill>
                <a:latin typeface="Calibri" pitchFamily="34" charset="0"/>
              </a:rPr>
              <a:t>Yapılan </a:t>
            </a:r>
            <a:r>
              <a:rPr lang="tr-TR" b="1" dirty="0">
                <a:solidFill>
                  <a:srgbClr val="C00000"/>
                </a:solidFill>
                <a:latin typeface="Calibri" pitchFamily="34" charset="0"/>
              </a:rPr>
              <a:t>işin küresel rekabete karşı tepki verecek durumu yoksa </a:t>
            </a:r>
            <a:r>
              <a:rPr lang="tr-TR" b="1" u="sng" dirty="0">
                <a:solidFill>
                  <a:srgbClr val="C00000"/>
                </a:solidFill>
                <a:latin typeface="Calibri" pitchFamily="34" charset="0"/>
              </a:rPr>
              <a:t>bir yıl içinde işletmeniz piyasadan silinebilir.</a:t>
            </a:r>
          </a:p>
          <a:p>
            <a:pPr algn="just"/>
            <a:endParaRPr lang="tr-TR" dirty="0">
              <a:latin typeface="Calibri" pitchFamily="34" charset="0"/>
            </a:endParaRPr>
          </a:p>
        </p:txBody>
      </p:sp>
    </p:spTree>
    <p:extLst>
      <p:ext uri="{BB962C8B-B14F-4D97-AF65-F5344CB8AC3E}">
        <p14:creationId xmlns:p14="http://schemas.microsoft.com/office/powerpoint/2010/main" val="29201741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24744"/>
          </a:xfrm>
        </p:spPr>
        <p:txBody>
          <a:bodyPr>
            <a:normAutofit/>
          </a:bodyPr>
          <a:lstStyle/>
          <a:p>
            <a:pPr lvl="0" algn="ctr"/>
            <a:r>
              <a:rPr lang="tr-TR" sz="2800" b="1" dirty="0" smtClean="0">
                <a:solidFill>
                  <a:schemeClr val="tx1"/>
                </a:solidFill>
                <a:effectLst/>
                <a:latin typeface="Calibri" pitchFamily="34" charset="0"/>
              </a:rPr>
              <a:t>3- Sınırların </a:t>
            </a:r>
            <a:r>
              <a:rPr lang="tr-TR" sz="2800" b="1" dirty="0">
                <a:solidFill>
                  <a:schemeClr val="tx1"/>
                </a:solidFill>
                <a:effectLst/>
                <a:latin typeface="Calibri" pitchFamily="34" charset="0"/>
              </a:rPr>
              <a:t>Korunması: Aile, İş, Boş </a:t>
            </a:r>
            <a:r>
              <a:rPr lang="tr-TR" sz="2800" b="1" dirty="0" smtClean="0">
                <a:solidFill>
                  <a:schemeClr val="tx1"/>
                </a:solidFill>
                <a:effectLst/>
                <a:latin typeface="Calibri" pitchFamily="34" charset="0"/>
              </a:rPr>
              <a:t>Zaman</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916832"/>
            <a:ext cx="8712968" cy="3384376"/>
          </a:xfrm>
        </p:spPr>
        <p:txBody>
          <a:bodyPr>
            <a:normAutofit/>
          </a:bodyPr>
          <a:lstStyle/>
          <a:p>
            <a:pPr algn="just"/>
            <a:r>
              <a:rPr lang="tr-TR" dirty="0">
                <a:latin typeface="Calibri" pitchFamily="34" charset="0"/>
              </a:rPr>
              <a:t>Enformasyon sistemleri her an her yerden işe erişim imkanı tanıdığı için ailelerin boş zamanı yakalamalarında engel teşkil edebilmektedir.</a:t>
            </a:r>
          </a:p>
          <a:p>
            <a:pPr algn="just"/>
            <a:r>
              <a:rPr lang="tr-TR" dirty="0">
                <a:latin typeface="Calibri" pitchFamily="34" charset="0"/>
              </a:rPr>
              <a:t>ES ile veri transferinin yapılması gereken iş sektörleri çok yayıldığından bu tür işlerde çalışan kişiler aile ve arkadaşları ile geçirmek istedikleri boş zamanlarında işleri ile ilgilenmek zorunda kalabilmektedirler</a:t>
            </a:r>
            <a:r>
              <a:rPr lang="tr-TR" dirty="0" smtClean="0">
                <a:latin typeface="Calibri" pitchFamily="34" charset="0"/>
              </a:rPr>
              <a:t>.</a:t>
            </a:r>
          </a:p>
          <a:p>
            <a:pPr algn="just"/>
            <a:r>
              <a:rPr lang="tr-TR" b="1" dirty="0" smtClean="0">
                <a:solidFill>
                  <a:srgbClr val="C00000"/>
                </a:solidFill>
                <a:latin typeface="Calibri" pitchFamily="34" charset="0"/>
              </a:rPr>
              <a:t>Günümüzde çalışma süresi 8 saatin çok ötesine geçmiştir.</a:t>
            </a:r>
          </a:p>
          <a:p>
            <a:pPr algn="just"/>
            <a:r>
              <a:rPr lang="tr-TR" b="1" dirty="0" smtClean="0">
                <a:solidFill>
                  <a:srgbClr val="C00000"/>
                </a:solidFill>
                <a:latin typeface="Calibri" pitchFamily="34" charset="0"/>
              </a:rPr>
              <a:t>Boş zamanların bilgisayar başında geçirilmesi insanlar arası ilişkileri zedelemektedir. A-sosyal insan sayısı gitgide artmaktadır.</a:t>
            </a:r>
            <a:endParaRPr lang="tr-TR" b="1" dirty="0">
              <a:solidFill>
                <a:srgbClr val="C00000"/>
              </a:solidFill>
              <a:latin typeface="Calibri" pitchFamily="34" charset="0"/>
            </a:endParaRPr>
          </a:p>
          <a:p>
            <a:pPr algn="just"/>
            <a:endParaRPr lang="tr-TR" dirty="0">
              <a:latin typeface="Calibri" pitchFamily="34" charset="0"/>
            </a:endParaRPr>
          </a:p>
        </p:txBody>
      </p:sp>
    </p:spTree>
    <p:extLst>
      <p:ext uri="{BB962C8B-B14F-4D97-AF65-F5344CB8AC3E}">
        <p14:creationId xmlns:p14="http://schemas.microsoft.com/office/powerpoint/2010/main" val="411170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268760"/>
          </a:xfrm>
        </p:spPr>
        <p:txBody>
          <a:bodyPr>
            <a:normAutofit/>
          </a:bodyPr>
          <a:lstStyle/>
          <a:p>
            <a:pPr lvl="0" algn="ctr"/>
            <a:r>
              <a:rPr lang="tr-TR" sz="3200" b="1" dirty="0" smtClean="0">
                <a:solidFill>
                  <a:schemeClr val="tx1"/>
                </a:solidFill>
                <a:effectLst/>
                <a:latin typeface="Calibri" pitchFamily="34" charset="0"/>
              </a:rPr>
              <a:t>4-Bağımlılık </a:t>
            </a:r>
            <a:r>
              <a:rPr lang="tr-TR" sz="3200" b="1" dirty="0">
                <a:solidFill>
                  <a:schemeClr val="tx1"/>
                </a:solidFill>
                <a:effectLst/>
                <a:latin typeface="Calibri" pitchFamily="34" charset="0"/>
              </a:rPr>
              <a:t>ve </a:t>
            </a:r>
            <a:r>
              <a:rPr lang="tr-TR" sz="3200" b="1" dirty="0" smtClean="0">
                <a:solidFill>
                  <a:schemeClr val="tx1"/>
                </a:solidFill>
                <a:effectLst/>
                <a:latin typeface="Calibri" pitchFamily="34" charset="0"/>
              </a:rPr>
              <a:t>Savunmasızlık</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79512" y="1844824"/>
            <a:ext cx="8610160" cy="2160240"/>
          </a:xfrm>
        </p:spPr>
        <p:txBody>
          <a:bodyPr>
            <a:noAutofit/>
          </a:bodyPr>
          <a:lstStyle/>
          <a:p>
            <a:pPr algn="just"/>
            <a:r>
              <a:rPr lang="tr-TR" sz="2000" dirty="0">
                <a:latin typeface="Calibri" pitchFamily="34" charset="0"/>
              </a:rPr>
              <a:t>Günümüzde işletmeler, devlet </a:t>
            </a:r>
            <a:r>
              <a:rPr lang="tr-TR" sz="2000" dirty="0" smtClean="0">
                <a:latin typeface="Calibri" pitchFamily="34" charset="0"/>
              </a:rPr>
              <a:t>kurumları, </a:t>
            </a:r>
            <a:r>
              <a:rPr lang="tr-TR" sz="2000" dirty="0">
                <a:latin typeface="Calibri" pitchFamily="34" charset="0"/>
              </a:rPr>
              <a:t>okullar, özel kurumlar vs.  inanılmaz ölçüde enformasyon sistemlerine bağımlıdır. </a:t>
            </a:r>
            <a:endParaRPr lang="tr-TR" sz="2000" dirty="0" smtClean="0">
              <a:latin typeface="Calibri" pitchFamily="34" charset="0"/>
            </a:endParaRPr>
          </a:p>
          <a:p>
            <a:pPr algn="just"/>
            <a:r>
              <a:rPr lang="tr-TR" sz="2000" b="1" dirty="0" smtClean="0">
                <a:latin typeface="Calibri" pitchFamily="34" charset="0"/>
              </a:rPr>
              <a:t>Eğer </a:t>
            </a:r>
            <a:r>
              <a:rPr lang="tr-TR" sz="2000" b="1" dirty="0">
                <a:latin typeface="Calibri" pitchFamily="34" charset="0"/>
              </a:rPr>
              <a:t>bu sistemler hata verirse, olası sonuçlara karşı bir savunmasızlık söz konusudur.</a:t>
            </a:r>
          </a:p>
          <a:p>
            <a:pPr algn="just"/>
            <a:r>
              <a:rPr lang="tr-TR" sz="2000" b="1" dirty="0" smtClean="0">
                <a:solidFill>
                  <a:srgbClr val="C00000"/>
                </a:solidFill>
                <a:latin typeface="Calibri" pitchFamily="34" charset="0"/>
              </a:rPr>
              <a:t>Enformasyon Teknolojisi ile ilgili standartların olmaması endişe vericidir.</a:t>
            </a:r>
            <a:endParaRPr lang="tr-TR" sz="2000" b="1" dirty="0">
              <a:solidFill>
                <a:srgbClr val="C00000"/>
              </a:solidFill>
              <a:latin typeface="Calibri" pitchFamily="34" charset="0"/>
            </a:endParaRPr>
          </a:p>
        </p:txBody>
      </p:sp>
    </p:spTree>
    <p:extLst>
      <p:ext uri="{BB962C8B-B14F-4D97-AF65-F5344CB8AC3E}">
        <p14:creationId xmlns:p14="http://schemas.microsoft.com/office/powerpoint/2010/main" val="3244887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a:solidFill>
            <a:schemeClr val="bg1"/>
          </a:solidFill>
        </p:spPr>
        <p:txBody>
          <a:bodyPr>
            <a:noAutofit/>
          </a:bodyPr>
          <a:lstStyle/>
          <a:p>
            <a:pPr lvl="0" algn="ctr"/>
            <a:r>
              <a:rPr lang="tr-TR" sz="2800" b="1" dirty="0" smtClean="0">
                <a:solidFill>
                  <a:schemeClr val="tx1"/>
                </a:solidFill>
                <a:effectLst/>
                <a:latin typeface="Calibri" pitchFamily="34" charset="0"/>
              </a:rPr>
              <a:t>5-Bilgisayar </a:t>
            </a:r>
            <a:r>
              <a:rPr lang="tr-TR" sz="2800" b="1" dirty="0">
                <a:solidFill>
                  <a:schemeClr val="tx1"/>
                </a:solidFill>
                <a:effectLst/>
                <a:latin typeface="Calibri" pitchFamily="34" charset="0"/>
              </a:rPr>
              <a:t>Suçları ve Kötüye </a:t>
            </a:r>
            <a:r>
              <a:rPr lang="tr-TR" sz="2800" b="1" dirty="0" smtClean="0">
                <a:solidFill>
                  <a:schemeClr val="tx1"/>
                </a:solidFill>
                <a:effectLst/>
                <a:latin typeface="Calibri" pitchFamily="34" charset="0"/>
              </a:rPr>
              <a:t>Kullanım</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192" y="692696"/>
            <a:ext cx="5506912" cy="5544616"/>
          </a:xfrm>
          <a:solidFill>
            <a:schemeClr val="bg1"/>
          </a:solidFill>
        </p:spPr>
        <p:txBody>
          <a:bodyPr>
            <a:noAutofit/>
          </a:bodyPr>
          <a:lstStyle/>
          <a:p>
            <a:pPr algn="just"/>
            <a:r>
              <a:rPr lang="tr-TR" sz="1800" dirty="0" smtClean="0">
                <a:latin typeface="Calibri" pitchFamily="34" charset="0"/>
              </a:rPr>
              <a:t>Bilgisayar suçu, bilgisayar kullanılarak ya da bir bilgisayara karşı yapılan yasa dışı işlere ilişkin bir eylemi ifade eder. </a:t>
            </a:r>
          </a:p>
          <a:p>
            <a:pPr algn="just"/>
            <a:r>
              <a:rPr lang="tr-TR" sz="1800" dirty="0" smtClean="0">
                <a:latin typeface="Calibri" pitchFamily="34" charset="0"/>
              </a:rPr>
              <a:t>Bilgisayarı kötüye kullanım, yasa dışı olmayan ancak etik olmadığı düşünülen ve bilgisayar gerektiren işlere ilişkin eylemi ifade eder.</a:t>
            </a:r>
          </a:p>
          <a:p>
            <a:pPr algn="just"/>
            <a:r>
              <a:rPr lang="tr-TR" sz="1800" dirty="0" smtClean="0">
                <a:latin typeface="Calibri" pitchFamily="34" charset="0"/>
              </a:rPr>
              <a:t>İstenmeyen e-mail (</a:t>
            </a:r>
            <a:r>
              <a:rPr lang="tr-TR" sz="1800" dirty="0" err="1" smtClean="0">
                <a:latin typeface="Calibri" pitchFamily="34" charset="0"/>
              </a:rPr>
              <a:t>spam</a:t>
            </a:r>
            <a:r>
              <a:rPr lang="tr-TR" sz="1800" dirty="0" smtClean="0">
                <a:latin typeface="Calibri" pitchFamily="34" charset="0"/>
              </a:rPr>
              <a:t>), pazarlanan ürün yada hizmetle ilgilenmediğini ifade eden internet kullanıcılarından bir hedef kitleye bir işletme ya da bir birey tarafından gönderilen önemsiz e-mailleri ifade etmektedir.</a:t>
            </a:r>
          </a:p>
          <a:p>
            <a:pPr algn="just"/>
            <a:r>
              <a:rPr lang="tr-TR" sz="1800" dirty="0" err="1" smtClean="0">
                <a:latin typeface="Calibri" pitchFamily="34" charset="0"/>
              </a:rPr>
              <a:t>Spamlar</a:t>
            </a:r>
            <a:r>
              <a:rPr lang="tr-TR" sz="1800" dirty="0" smtClean="0">
                <a:latin typeface="Calibri" pitchFamily="34" charset="0"/>
              </a:rPr>
              <a:t> genellikle toplum tarafından hoş karşılanmayan ürünlere yönelik reklamları içerir.</a:t>
            </a:r>
          </a:p>
          <a:p>
            <a:pPr algn="just"/>
            <a:r>
              <a:rPr lang="tr-TR" sz="1800" b="1" dirty="0" smtClean="0">
                <a:latin typeface="Calibri" pitchFamily="34" charset="0"/>
              </a:rPr>
              <a:t>Güvenlik yazılım sektörünün liderlerinden olan </a:t>
            </a:r>
            <a:r>
              <a:rPr lang="tr-TR" sz="1800" b="1" dirty="0" err="1" smtClean="0">
                <a:latin typeface="Calibri" pitchFamily="34" charset="0"/>
              </a:rPr>
              <a:t>Sophos’a</a:t>
            </a:r>
            <a:r>
              <a:rPr lang="tr-TR" sz="1800" b="1" dirty="0" smtClean="0">
                <a:latin typeface="Calibri" pitchFamily="34" charset="0"/>
              </a:rPr>
              <a:t> göre 2010 yılı ilk çeyreğinde </a:t>
            </a:r>
            <a:r>
              <a:rPr lang="tr-TR" sz="1800" b="1" dirty="0" err="1" smtClean="0">
                <a:latin typeface="Calibri" pitchFamily="34" charset="0"/>
              </a:rPr>
              <a:t>spamlar</a:t>
            </a:r>
            <a:r>
              <a:rPr lang="tr-TR" sz="1800" b="1" dirty="0" smtClean="0">
                <a:latin typeface="Calibri" pitchFamily="34" charset="0"/>
              </a:rPr>
              <a:t> tüm işletme maillerinin %97 ‘sini oluşturmaktadır. </a:t>
            </a:r>
          </a:p>
          <a:p>
            <a:pPr algn="just"/>
            <a:r>
              <a:rPr lang="tr-TR" sz="1800" dirty="0" err="1" smtClean="0">
                <a:latin typeface="Calibri" pitchFamily="34" charset="0"/>
              </a:rPr>
              <a:t>Spamlarla</a:t>
            </a:r>
            <a:r>
              <a:rPr lang="tr-TR" sz="1800" dirty="0" smtClean="0">
                <a:latin typeface="Calibri" pitchFamily="34" charset="0"/>
              </a:rPr>
              <a:t> başa çıkmak için gereken zaman, bilgi işleme  vs. sebeplerden dolayı işletmeler milyarlarca dolar zarara uğramaktadır. </a:t>
            </a:r>
            <a:r>
              <a:rPr lang="tr-TR" sz="1800" dirty="0" err="1" smtClean="0">
                <a:latin typeface="Calibri" pitchFamily="34" charset="0"/>
              </a:rPr>
              <a:t>Spamlar</a:t>
            </a:r>
            <a:r>
              <a:rPr lang="tr-TR" sz="1800" dirty="0" smtClean="0">
                <a:latin typeface="Calibri" pitchFamily="34" charset="0"/>
              </a:rPr>
              <a:t> işletmeler için oldukça yüksek  maliyetlere sebep olmaktadır.</a:t>
            </a:r>
          </a:p>
          <a:p>
            <a:pPr algn="just"/>
            <a:r>
              <a:rPr lang="tr-TR" sz="1800" dirty="0" smtClean="0">
                <a:latin typeface="Calibri" pitchFamily="34" charset="0"/>
              </a:rPr>
              <a:t>AB’de </a:t>
            </a:r>
            <a:r>
              <a:rPr lang="tr-TR" sz="1800" dirty="0" err="1" smtClean="0">
                <a:latin typeface="Calibri" pitchFamily="34" charset="0"/>
              </a:rPr>
              <a:t>spamları</a:t>
            </a:r>
            <a:r>
              <a:rPr lang="tr-TR" sz="1800" dirty="0" smtClean="0">
                <a:latin typeface="Calibri" pitchFamily="34" charset="0"/>
              </a:rPr>
              <a:t> yasaklayan yasa 30 Mayıs 2002 tarihinde  yürürlüğe girmiştir.</a:t>
            </a:r>
          </a:p>
          <a:p>
            <a:pPr algn="just"/>
            <a:endParaRPr lang="tr-TR" sz="1800" dirty="0">
              <a:latin typeface="Calibri"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0650" y="980728"/>
            <a:ext cx="379330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55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196752"/>
          </a:xfrm>
        </p:spPr>
        <p:txBody>
          <a:bodyPr>
            <a:normAutofit/>
          </a:bodyPr>
          <a:lstStyle/>
          <a:p>
            <a:pPr algn="ctr"/>
            <a:r>
              <a:rPr lang="tr-TR" sz="3200" b="1" dirty="0" smtClean="0">
                <a:solidFill>
                  <a:schemeClr val="tx1"/>
                </a:solidFill>
                <a:effectLst/>
                <a:latin typeface="Calibri" pitchFamily="34" charset="0"/>
              </a:rPr>
              <a:t>6-İstihdam</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467544" y="1916832"/>
            <a:ext cx="7992888" cy="2088232"/>
          </a:xfrm>
        </p:spPr>
        <p:txBody>
          <a:bodyPr>
            <a:normAutofit/>
          </a:bodyPr>
          <a:lstStyle/>
          <a:p>
            <a:pPr algn="just"/>
            <a:r>
              <a:rPr lang="tr-TR" sz="2200" dirty="0">
                <a:latin typeface="Calibri" pitchFamily="34" charset="0"/>
              </a:rPr>
              <a:t>İş süreçlerinin yeniden yapılandırılması (</a:t>
            </a:r>
            <a:r>
              <a:rPr lang="tr-TR" sz="2200" dirty="0" err="1">
                <a:latin typeface="Calibri" pitchFamily="34" charset="0"/>
              </a:rPr>
              <a:t>Reengineering</a:t>
            </a:r>
            <a:r>
              <a:rPr lang="tr-TR" sz="2200" dirty="0">
                <a:latin typeface="Calibri" pitchFamily="34" charset="0"/>
              </a:rPr>
              <a:t>), ES’ nin büyük bir başarısı olarak alkışlanmaktadır.</a:t>
            </a:r>
          </a:p>
          <a:p>
            <a:pPr algn="just"/>
            <a:r>
              <a:rPr lang="tr-TR" sz="2200" dirty="0">
                <a:solidFill>
                  <a:srgbClr val="C00000"/>
                </a:solidFill>
                <a:latin typeface="Calibri" pitchFamily="34" charset="0"/>
              </a:rPr>
              <a:t>Yeniden tasarlanan iş süreçlerinin binlerce alt ve orta düzey çalışanın işlerini kaybetmesine neden olduğu çok az ifade edilmektedir.</a:t>
            </a:r>
          </a:p>
        </p:txBody>
      </p:sp>
    </p:spTree>
    <p:extLst>
      <p:ext uri="{BB962C8B-B14F-4D97-AF65-F5344CB8AC3E}">
        <p14:creationId xmlns:p14="http://schemas.microsoft.com/office/powerpoint/2010/main" val="1827502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72008"/>
            <a:ext cx="7992888" cy="1340768"/>
          </a:xfrm>
        </p:spPr>
        <p:txBody>
          <a:bodyPr>
            <a:noAutofit/>
          </a:bodyPr>
          <a:lstStyle/>
          <a:p>
            <a:pPr lvl="0"/>
            <a:r>
              <a:rPr lang="tr-TR" sz="2800" b="1" dirty="0" smtClean="0">
                <a:solidFill>
                  <a:schemeClr val="tx1"/>
                </a:solidFill>
                <a:effectLst/>
                <a:latin typeface="Calibri" pitchFamily="34" charset="0"/>
              </a:rPr>
              <a:t>7-Tarafsızlık </a:t>
            </a:r>
            <a:r>
              <a:rPr lang="tr-TR" sz="2800" b="1" dirty="0">
                <a:solidFill>
                  <a:schemeClr val="tx1"/>
                </a:solidFill>
                <a:effectLst/>
                <a:latin typeface="Calibri" pitchFamily="34" charset="0"/>
              </a:rPr>
              <a:t>ve Erişim: Irkçılık ve Sosyal Sınıf ayrışmasının </a:t>
            </a:r>
            <a:r>
              <a:rPr lang="tr-TR" sz="2800" b="1" dirty="0" smtClean="0">
                <a:solidFill>
                  <a:schemeClr val="tx1"/>
                </a:solidFill>
                <a:effectLst/>
                <a:latin typeface="Calibri" pitchFamily="34" charset="0"/>
              </a:rPr>
              <a:t>artması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39552" y="1988840"/>
            <a:ext cx="7992888" cy="3312368"/>
          </a:xfrm>
        </p:spPr>
        <p:txBody>
          <a:bodyPr>
            <a:normAutofit/>
          </a:bodyPr>
          <a:lstStyle/>
          <a:p>
            <a:pPr algn="just"/>
            <a:r>
              <a:rPr lang="tr-TR" sz="2000" b="1" dirty="0">
                <a:latin typeface="Calibri" pitchFamily="34" charset="0"/>
              </a:rPr>
              <a:t>Dijital çağda herkes eşit fırsatlara sahip midir? </a:t>
            </a:r>
            <a:endParaRPr lang="tr-TR" sz="2000" b="1" dirty="0" smtClean="0">
              <a:latin typeface="Calibri" pitchFamily="34" charset="0"/>
            </a:endParaRPr>
          </a:p>
          <a:p>
            <a:pPr algn="just"/>
            <a:r>
              <a:rPr lang="tr-TR" sz="2000" dirty="0" smtClean="0">
                <a:latin typeface="Calibri" pitchFamily="34" charset="0"/>
              </a:rPr>
              <a:t>Sosyal</a:t>
            </a:r>
            <a:r>
              <a:rPr lang="tr-TR" sz="2000" dirty="0">
                <a:latin typeface="Calibri" pitchFamily="34" charset="0"/>
              </a:rPr>
              <a:t>, ekonomik ve kültürel farklar, enformasyon teknolojisi kullanılarak azaltılabilecek mi? </a:t>
            </a:r>
            <a:endParaRPr lang="tr-TR" sz="2000" dirty="0" smtClean="0">
              <a:latin typeface="Calibri" pitchFamily="34" charset="0"/>
            </a:endParaRPr>
          </a:p>
          <a:p>
            <a:pPr algn="just"/>
            <a:r>
              <a:rPr lang="tr-TR" sz="2000" dirty="0" smtClean="0">
                <a:latin typeface="Calibri" pitchFamily="34" charset="0"/>
              </a:rPr>
              <a:t>Bilinen </a:t>
            </a:r>
            <a:r>
              <a:rPr lang="tr-TR" sz="2000" dirty="0">
                <a:latin typeface="Calibri" pitchFamily="34" charset="0"/>
              </a:rPr>
              <a:t>şey; bilgi, bilgisayarlar, eğitim kurumlarının veya kamu kütüphanelerinin, enformasyon kaynaklarına erişimlerinde sosyal, etnik veya ekonomik bir ayrım vardır. </a:t>
            </a:r>
            <a:endParaRPr lang="tr-TR" sz="2000" dirty="0" smtClean="0">
              <a:latin typeface="Calibri" pitchFamily="34" charset="0"/>
            </a:endParaRPr>
          </a:p>
          <a:p>
            <a:pPr algn="just"/>
            <a:r>
              <a:rPr lang="tr-TR" sz="2000" b="1" dirty="0" smtClean="0">
                <a:solidFill>
                  <a:srgbClr val="C00000"/>
                </a:solidFill>
                <a:latin typeface="Calibri" pitchFamily="34" charset="0"/>
              </a:rPr>
              <a:t>Yüksek gelirli kişilerin düşük gelirli olanlara göre bilgiye erişimleri daha yüksektir.</a:t>
            </a:r>
          </a:p>
          <a:p>
            <a:pPr algn="just"/>
            <a:r>
              <a:rPr lang="tr-TR" sz="2000" dirty="0" smtClean="0">
                <a:latin typeface="Calibri" pitchFamily="34" charset="0"/>
              </a:rPr>
              <a:t>Bu </a:t>
            </a:r>
            <a:r>
              <a:rPr lang="tr-TR" sz="2000" dirty="0">
                <a:latin typeface="Calibri" pitchFamily="34" charset="0"/>
              </a:rPr>
              <a:t>ayrım bilinçli olarak değil, kültürel ve ekonomik olarak doğal yapıda ortaya çıkmaktadır</a:t>
            </a:r>
            <a:r>
              <a:rPr lang="tr-TR" sz="2000" dirty="0" smtClean="0">
                <a:latin typeface="Calibri" pitchFamily="34" charset="0"/>
              </a:rPr>
              <a:t>.</a:t>
            </a:r>
            <a:endParaRPr lang="tr-TR" sz="2000" dirty="0">
              <a:latin typeface="Calibri" pitchFamily="34" charset="0"/>
            </a:endParaRPr>
          </a:p>
        </p:txBody>
      </p:sp>
    </p:spTree>
    <p:extLst>
      <p:ext uri="{BB962C8B-B14F-4D97-AF65-F5344CB8AC3E}">
        <p14:creationId xmlns:p14="http://schemas.microsoft.com/office/powerpoint/2010/main" val="4683922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22448"/>
            <a:ext cx="9144000" cy="931168"/>
          </a:xfrm>
        </p:spPr>
        <p:txBody>
          <a:bodyPr>
            <a:normAutofit/>
          </a:bodyPr>
          <a:lstStyle/>
          <a:p>
            <a:pPr lvl="0" algn="ctr"/>
            <a:r>
              <a:rPr lang="tr-TR" sz="2800" b="1" dirty="0" smtClean="0">
                <a:solidFill>
                  <a:schemeClr val="tx1"/>
                </a:solidFill>
                <a:effectLst/>
                <a:latin typeface="Calibri" pitchFamily="34" charset="0"/>
              </a:rPr>
              <a:t>8-Sağlık </a:t>
            </a:r>
            <a:r>
              <a:rPr lang="tr-TR" sz="2800" b="1" dirty="0">
                <a:solidFill>
                  <a:schemeClr val="tx1"/>
                </a:solidFill>
                <a:effectLst/>
                <a:latin typeface="Calibri" pitchFamily="34" charset="0"/>
              </a:rPr>
              <a:t>Riskleri </a:t>
            </a:r>
          </a:p>
        </p:txBody>
      </p:sp>
      <p:sp>
        <p:nvSpPr>
          <p:cNvPr id="3" name="İçerik Yer Tutucusu 2"/>
          <p:cNvSpPr>
            <a:spLocks noGrp="1"/>
          </p:cNvSpPr>
          <p:nvPr>
            <p:ph idx="1"/>
          </p:nvPr>
        </p:nvSpPr>
        <p:spPr>
          <a:xfrm>
            <a:off x="395536" y="1124744"/>
            <a:ext cx="8136904" cy="5400600"/>
          </a:xfrm>
        </p:spPr>
        <p:txBody>
          <a:bodyPr>
            <a:noAutofit/>
          </a:bodyPr>
          <a:lstStyle/>
          <a:p>
            <a:pPr algn="just"/>
            <a:r>
              <a:rPr lang="tr-TR" sz="2000" dirty="0">
                <a:latin typeface="Calibri" pitchFamily="34" charset="0"/>
              </a:rPr>
              <a:t>Günümüzde en yaygın meslek hastalığı </a:t>
            </a:r>
            <a:r>
              <a:rPr lang="tr-TR" sz="2000" b="1" dirty="0">
                <a:latin typeface="Calibri" pitchFamily="34" charset="0"/>
              </a:rPr>
              <a:t>tekrarlayan gerilim deformasyonudur </a:t>
            </a:r>
            <a:r>
              <a:rPr lang="tr-TR" sz="2000" dirty="0">
                <a:latin typeface="Calibri" pitchFamily="34" charset="0"/>
              </a:rPr>
              <a:t>(</a:t>
            </a:r>
            <a:r>
              <a:rPr lang="tr-TR" sz="2000" dirty="0" err="1">
                <a:latin typeface="Calibri" pitchFamily="34" charset="0"/>
              </a:rPr>
              <a:t>Repetitive</a:t>
            </a:r>
            <a:r>
              <a:rPr lang="tr-TR" sz="2000" dirty="0">
                <a:latin typeface="Calibri" pitchFamily="34" charset="0"/>
              </a:rPr>
              <a:t> </a:t>
            </a:r>
            <a:r>
              <a:rPr lang="tr-TR" sz="2000" dirty="0" err="1">
                <a:latin typeface="Calibri" pitchFamily="34" charset="0"/>
              </a:rPr>
              <a:t>Stress</a:t>
            </a:r>
            <a:r>
              <a:rPr lang="tr-TR" sz="2000" dirty="0">
                <a:latin typeface="Calibri" pitchFamily="34" charset="0"/>
              </a:rPr>
              <a:t> </a:t>
            </a:r>
            <a:r>
              <a:rPr lang="tr-TR" sz="2000" dirty="0" err="1">
                <a:latin typeface="Calibri" pitchFamily="34" charset="0"/>
              </a:rPr>
              <a:t>Injury</a:t>
            </a:r>
            <a:r>
              <a:rPr lang="tr-TR" sz="2000" dirty="0">
                <a:latin typeface="Calibri" pitchFamily="34" charset="0"/>
              </a:rPr>
              <a:t>: RSI). </a:t>
            </a:r>
            <a:endParaRPr lang="tr-TR" sz="2000" dirty="0" smtClean="0">
              <a:latin typeface="Calibri" pitchFamily="34" charset="0"/>
            </a:endParaRPr>
          </a:p>
          <a:p>
            <a:pPr algn="just"/>
            <a:r>
              <a:rPr lang="tr-TR" sz="2000" dirty="0">
                <a:latin typeface="Calibri" pitchFamily="34" charset="0"/>
              </a:rPr>
              <a:t>Kas gruplarının tekrarlamalı işlerden dolayı sıkışması ve ağrımasıdır. </a:t>
            </a:r>
            <a:r>
              <a:rPr lang="tr-TR" sz="2000" dirty="0" smtClean="0">
                <a:latin typeface="Calibri" pitchFamily="34" charset="0"/>
              </a:rPr>
              <a:t>(Klavye kullanımı ile bileklerde görülür.)</a:t>
            </a:r>
          </a:p>
          <a:p>
            <a:pPr algn="just"/>
            <a:r>
              <a:rPr lang="tr-TR" sz="2000" dirty="0">
                <a:latin typeface="Calibri" pitchFamily="34" charset="0"/>
              </a:rPr>
              <a:t>Bilgisayar kaynaklı bir </a:t>
            </a:r>
            <a:r>
              <a:rPr lang="tr-TR" sz="2000" b="1" dirty="0">
                <a:latin typeface="Calibri" pitchFamily="34" charset="0"/>
              </a:rPr>
              <a:t>tekrarlayan gerilim </a:t>
            </a:r>
            <a:r>
              <a:rPr lang="tr-TR" sz="2000" b="1" dirty="0" smtClean="0">
                <a:latin typeface="Calibri" pitchFamily="34" charset="0"/>
              </a:rPr>
              <a:t>deformasyonuna </a:t>
            </a:r>
            <a:r>
              <a:rPr lang="tr-TR" sz="2000" dirty="0" smtClean="0">
                <a:latin typeface="Calibri" pitchFamily="34" charset="0"/>
              </a:rPr>
              <a:t>örnek</a:t>
            </a:r>
            <a:r>
              <a:rPr lang="tr-TR" sz="2000" dirty="0">
                <a:latin typeface="Calibri" pitchFamily="34" charset="0"/>
              </a:rPr>
              <a:t>, </a:t>
            </a:r>
            <a:r>
              <a:rPr lang="tr-TR" sz="2000" b="1" dirty="0" err="1">
                <a:latin typeface="Calibri" pitchFamily="34" charset="0"/>
              </a:rPr>
              <a:t>Karpal</a:t>
            </a:r>
            <a:r>
              <a:rPr lang="tr-TR" sz="2000" b="1" dirty="0">
                <a:latin typeface="Calibri" pitchFamily="34" charset="0"/>
              </a:rPr>
              <a:t> Tünel Sendromudur </a:t>
            </a:r>
            <a:r>
              <a:rPr lang="tr-TR" sz="2000" dirty="0">
                <a:latin typeface="Calibri" pitchFamily="34" charset="0"/>
              </a:rPr>
              <a:t>(</a:t>
            </a:r>
            <a:r>
              <a:rPr lang="tr-TR" sz="2000" dirty="0" err="1">
                <a:latin typeface="Calibri" pitchFamily="34" charset="0"/>
              </a:rPr>
              <a:t>Carpal</a:t>
            </a:r>
            <a:r>
              <a:rPr lang="tr-TR" sz="2000" dirty="0">
                <a:latin typeface="Calibri" pitchFamily="34" charset="0"/>
              </a:rPr>
              <a:t> </a:t>
            </a:r>
            <a:r>
              <a:rPr lang="tr-TR" sz="2000" dirty="0" err="1">
                <a:latin typeface="Calibri" pitchFamily="34" charset="0"/>
              </a:rPr>
              <a:t>Tunnel</a:t>
            </a:r>
            <a:r>
              <a:rPr lang="tr-TR" sz="2000" dirty="0">
                <a:latin typeface="Calibri" pitchFamily="34" charset="0"/>
              </a:rPr>
              <a:t> </a:t>
            </a:r>
            <a:r>
              <a:rPr lang="tr-TR" sz="2000" dirty="0" err="1">
                <a:latin typeface="Calibri" pitchFamily="34" charset="0"/>
              </a:rPr>
              <a:t>Syndrome</a:t>
            </a:r>
            <a:r>
              <a:rPr lang="tr-TR" sz="2000" dirty="0">
                <a:latin typeface="Calibri" pitchFamily="34" charset="0"/>
              </a:rPr>
              <a:t>: CTS</a:t>
            </a:r>
            <a:r>
              <a:rPr lang="tr-TR" sz="2000" dirty="0" smtClean="0">
                <a:latin typeface="Calibri" pitchFamily="34" charset="0"/>
              </a:rPr>
              <a:t>). </a:t>
            </a:r>
          </a:p>
          <a:p>
            <a:pPr algn="just"/>
            <a:r>
              <a:rPr lang="tr-TR" sz="2000" dirty="0" smtClean="0">
                <a:latin typeface="Calibri" pitchFamily="34" charset="0"/>
              </a:rPr>
              <a:t>Bilek kemiğinden geçen sinir üzerinde baskı oluşması ve ağrının ortaya çıkmasıdır.</a:t>
            </a:r>
          </a:p>
          <a:p>
            <a:pPr algn="just"/>
            <a:r>
              <a:rPr lang="tr-TR" sz="2000" dirty="0">
                <a:latin typeface="Calibri" pitchFamily="34" charset="0"/>
              </a:rPr>
              <a:t>Bilgisayar ekranına uzun süre bakmaktan kaynaklanan </a:t>
            </a:r>
            <a:r>
              <a:rPr lang="tr-TR" sz="2000" b="1" dirty="0">
                <a:latin typeface="Calibri" pitchFamily="34" charset="0"/>
              </a:rPr>
              <a:t>göz kuruluğu ve baş ağrısı</a:t>
            </a:r>
            <a:r>
              <a:rPr lang="tr-TR" sz="2000" dirty="0">
                <a:latin typeface="Calibri" pitchFamily="34" charset="0"/>
              </a:rPr>
              <a:t>, </a:t>
            </a:r>
            <a:r>
              <a:rPr lang="tr-TR" sz="2000" b="1" dirty="0">
                <a:latin typeface="Calibri" pitchFamily="34" charset="0"/>
              </a:rPr>
              <a:t>Bilgisayar ekranı  </a:t>
            </a:r>
            <a:r>
              <a:rPr lang="tr-TR" sz="2000" b="1" dirty="0" smtClean="0">
                <a:latin typeface="Calibri" pitchFamily="34" charset="0"/>
              </a:rPr>
              <a:t>sendromu</a:t>
            </a:r>
            <a:r>
              <a:rPr lang="tr-TR" sz="2000" dirty="0" smtClean="0">
                <a:latin typeface="Calibri" pitchFamily="34" charset="0"/>
              </a:rPr>
              <a:t>(</a:t>
            </a:r>
            <a:r>
              <a:rPr lang="tr-TR" sz="2000" dirty="0" err="1" smtClean="0">
                <a:latin typeface="Calibri" pitchFamily="34" charset="0"/>
              </a:rPr>
              <a:t>Computer</a:t>
            </a:r>
            <a:r>
              <a:rPr lang="tr-TR" sz="2000" dirty="0" smtClean="0">
                <a:latin typeface="Calibri" pitchFamily="34" charset="0"/>
              </a:rPr>
              <a:t> </a:t>
            </a:r>
            <a:r>
              <a:rPr lang="tr-TR" sz="2000" dirty="0" err="1">
                <a:latin typeface="Calibri" pitchFamily="34" charset="0"/>
              </a:rPr>
              <a:t>Vision</a:t>
            </a:r>
            <a:r>
              <a:rPr lang="tr-TR" sz="2000" dirty="0">
                <a:latin typeface="Calibri" pitchFamily="34" charset="0"/>
              </a:rPr>
              <a:t> </a:t>
            </a:r>
            <a:r>
              <a:rPr lang="tr-TR" sz="2000" dirty="0" err="1">
                <a:latin typeface="Calibri" pitchFamily="34" charset="0"/>
              </a:rPr>
              <a:t>Syndrome</a:t>
            </a:r>
            <a:r>
              <a:rPr lang="tr-TR" sz="2000" dirty="0">
                <a:latin typeface="Calibri" pitchFamily="34" charset="0"/>
              </a:rPr>
              <a:t>: CVS) belirtisidir</a:t>
            </a:r>
            <a:r>
              <a:rPr lang="tr-TR" sz="2000" dirty="0" smtClean="0">
                <a:latin typeface="Calibri" pitchFamily="34" charset="0"/>
              </a:rPr>
              <a:t>.</a:t>
            </a:r>
          </a:p>
          <a:p>
            <a:pPr algn="just"/>
            <a:r>
              <a:rPr lang="tr-TR" sz="2000" dirty="0">
                <a:latin typeface="Calibri" pitchFamily="34" charset="0"/>
              </a:rPr>
              <a:t>Son olarak yeni ifade edilmeye başlanan bilgisayar kullanımı ile ortaya çıkan stresi ifade eden  </a:t>
            </a:r>
            <a:r>
              <a:rPr lang="tr-TR" sz="2000" b="1" dirty="0" err="1">
                <a:latin typeface="Calibri" pitchFamily="34" charset="0"/>
              </a:rPr>
              <a:t>Teknostres’tir</a:t>
            </a:r>
            <a:r>
              <a:rPr lang="tr-TR" sz="2000" dirty="0" smtClean="0">
                <a:latin typeface="Calibri" pitchFamily="34" charset="0"/>
              </a:rPr>
              <a:t>. </a:t>
            </a:r>
            <a:r>
              <a:rPr lang="tr-TR" sz="2000" u="sng" dirty="0" smtClean="0">
                <a:latin typeface="Calibri" pitchFamily="34" charset="0"/>
              </a:rPr>
              <a:t>Belirtileri: kızgınlık, tahammülsüzlük ve yorgunluktur.</a:t>
            </a:r>
          </a:p>
          <a:p>
            <a:pPr algn="just"/>
            <a:r>
              <a:rPr lang="tr-TR" sz="2000" dirty="0">
                <a:latin typeface="Calibri" pitchFamily="34" charset="0"/>
              </a:rPr>
              <a:t>Bugüne kadar meslek rahatsızlıklarında monitörlerden yayılan </a:t>
            </a:r>
            <a:r>
              <a:rPr lang="tr-TR" sz="2000" b="1" dirty="0">
                <a:latin typeface="Calibri" pitchFamily="34" charset="0"/>
              </a:rPr>
              <a:t>radyasyonun</a:t>
            </a:r>
            <a:r>
              <a:rPr lang="tr-TR" sz="2000" dirty="0">
                <a:latin typeface="Calibri" pitchFamily="34" charset="0"/>
              </a:rPr>
              <a:t> etkisi ispatlanmış değildir</a:t>
            </a:r>
            <a:r>
              <a:rPr lang="tr-TR" sz="2000" dirty="0" smtClean="0">
                <a:latin typeface="Calibri" pitchFamily="34" charset="0"/>
              </a:rPr>
              <a:t>. Radyasyon enzimler, moleküller, kromozomlar ve hücre zarları üzerinde bilinmeyen etkilere yol açmaktadır.</a:t>
            </a:r>
          </a:p>
          <a:p>
            <a:pPr algn="just"/>
            <a:endParaRPr lang="tr-TR" sz="2000" dirty="0">
              <a:latin typeface="Calibri" pitchFamily="34" charset="0"/>
            </a:endParaRPr>
          </a:p>
          <a:p>
            <a:pPr algn="just"/>
            <a:endParaRPr lang="tr-TR" sz="2000" dirty="0">
              <a:latin typeface="Calibri" pitchFamily="34" charset="0"/>
            </a:endParaRPr>
          </a:p>
          <a:p>
            <a:pPr algn="just"/>
            <a:endParaRPr lang="tr-TR" sz="2000" dirty="0">
              <a:latin typeface="Calibri" pitchFamily="34" charset="0"/>
            </a:endParaRPr>
          </a:p>
        </p:txBody>
      </p:sp>
    </p:spTree>
    <p:extLst>
      <p:ext uri="{BB962C8B-B14F-4D97-AF65-F5344CB8AC3E}">
        <p14:creationId xmlns:p14="http://schemas.microsoft.com/office/powerpoint/2010/main" val="242310455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1393</TotalTime>
  <Words>3644</Words>
  <Application>Microsoft Office PowerPoint</Application>
  <PresentationFormat>Ekran Gösterisi (4:3)</PresentationFormat>
  <Paragraphs>252</Paragraphs>
  <Slides>51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51</vt:i4>
      </vt:variant>
    </vt:vector>
  </HeadingPairs>
  <TitlesOfParts>
    <vt:vector size="55" baseType="lpstr">
      <vt:lpstr>Arial</vt:lpstr>
      <vt:lpstr>Calibri</vt:lpstr>
      <vt:lpstr>Calibri Light</vt:lpstr>
      <vt:lpstr>Office Teması</vt:lpstr>
      <vt:lpstr>ENM 320  Yönetim Bilişim Sistemleri</vt:lpstr>
      <vt:lpstr>Enformasyon Sistemlerine İlişkin Etik ve Sosyal Konular</vt:lpstr>
      <vt:lpstr>Sistemlere ilişkin etik ve sosyal konuların anlaşılması</vt:lpstr>
      <vt:lpstr>Üst düzey yöneticiler tarafından verilen başarısız etik kararlara ilişkin güncel örnekler</vt:lpstr>
      <vt:lpstr>VW'den itiraf: Avrupa'da da hile yaptık</vt:lpstr>
      <vt:lpstr>Etik</vt:lpstr>
      <vt:lpstr>Etik</vt:lpstr>
      <vt:lpstr>Etik, sosyal ve politik konular hakkında düşünmeye yönelik bir model</vt:lpstr>
      <vt:lpstr>Enformasyon Çağına ilişkin 5 Ahlâki boyut</vt:lpstr>
      <vt:lpstr>Etik Sorunları Artıran Önemli Teknolojik Eğilimler</vt:lpstr>
      <vt:lpstr>Açık Olmayan İlişki Farkındalığı (NORA)</vt:lpstr>
      <vt:lpstr>NORA (Non-Obvious Relationship Awareness) Görülmez İlişki Farkındalığı</vt:lpstr>
      <vt:lpstr>NORA ile ilgili meseleler:</vt:lpstr>
      <vt:lpstr>NORA (Non-Obvious Relationship Awareness) Görülmez İlişki Farkındalığı</vt:lpstr>
      <vt:lpstr>Açık Olmayan İlişki Farkındalığı (NORA)</vt:lpstr>
      <vt:lpstr>Enformasyon Toplumu ?</vt:lpstr>
      <vt:lpstr>Enformasyon Toplumunda Etik</vt:lpstr>
      <vt:lpstr>Etik Analiz</vt:lpstr>
      <vt:lpstr>Evrensel Etik İlkeler</vt:lpstr>
      <vt:lpstr>Enformasyon Sistemlerinin Ahlaki Boyutu</vt:lpstr>
      <vt:lpstr>Enformasyon Hakları: İnternet Çağındaki Gizlilik ve Özgürlük</vt:lpstr>
      <vt:lpstr>Bilişim sistemleri şube müdürlüğü</vt:lpstr>
      <vt:lpstr>Gizliliğe İlişkin İnternet Sorunları</vt:lpstr>
      <vt:lpstr>Casus Yazılım (Spyware)</vt:lpstr>
      <vt:lpstr>Çerezler (Cookies) </vt:lpstr>
      <vt:lpstr>Çerezler Web ziyaretçilerini nasıl tanırlar?</vt:lpstr>
      <vt:lpstr>PowerPoint Sunusu</vt:lpstr>
      <vt:lpstr>PowerPoint Sunusu</vt:lpstr>
      <vt:lpstr>Web İşaretçileri</vt:lpstr>
      <vt:lpstr>Web İşaretçileri: Google Örneği</vt:lpstr>
      <vt:lpstr>Yahoo! Gizlilik Merkezi: Web İşaretçileri</vt:lpstr>
      <vt:lpstr>Enformasyon Toplama Modelleri</vt:lpstr>
      <vt:lpstr>Katılmamayı Tercih Etme Seçeneği</vt:lpstr>
      <vt:lpstr>Gizliliğini Korumak İçin Teknik Çözümler</vt:lpstr>
      <vt:lpstr>P3P (The Platform for Privacy Preferences)</vt:lpstr>
      <vt:lpstr>Mülkiyet Hakları: Fikri mülkiyet</vt:lpstr>
      <vt:lpstr>Mülkiyet Hakları: Fikri mülkiyet</vt:lpstr>
      <vt:lpstr>Bilgisayarla İlişkili Yükümlülük Problemleri</vt:lpstr>
      <vt:lpstr>Sistem Kalitesi: Veri Kalitesi ve Sistem Hataları</vt:lpstr>
      <vt:lpstr>The rising strategic risks of cyberattacks</vt:lpstr>
      <vt:lpstr>Siber savaşlar </vt:lpstr>
      <vt:lpstr>Enformasyon Sistemlerinin negatif sosyal sonuçları</vt:lpstr>
      <vt:lpstr>Enformasyon Sistemlerinin negatif sosyal sonuçları</vt:lpstr>
      <vt:lpstr>1- Gücün dengelenmesi: Merkez-Çevre</vt:lpstr>
      <vt:lpstr>2- Değişimin hızı: Rekabete cevap verme süresinin azalması</vt:lpstr>
      <vt:lpstr>3- Sınırların Korunması: Aile, İş, Boş Zaman</vt:lpstr>
      <vt:lpstr>4-Bağımlılık ve Savunmasızlık</vt:lpstr>
      <vt:lpstr>5-Bilgisayar Suçları ve Kötüye Kullanım</vt:lpstr>
      <vt:lpstr>6-İstihdam</vt:lpstr>
      <vt:lpstr>7-Tarafsızlık ve Erişim: Irkçılık ve Sosyal Sınıf ayrışmasının artması</vt:lpstr>
      <vt:lpstr>8-Sağlık Riskleri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250</cp:revision>
  <dcterms:created xsi:type="dcterms:W3CDTF">2013-03-06T07:28:43Z</dcterms:created>
  <dcterms:modified xsi:type="dcterms:W3CDTF">2016-03-02T06:56:41Z</dcterms:modified>
</cp:coreProperties>
</file>