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60"/>
  </p:notesMasterIdLst>
  <p:sldIdLst>
    <p:sldId id="312" r:id="rId2"/>
    <p:sldId id="313" r:id="rId3"/>
    <p:sldId id="258" r:id="rId4"/>
    <p:sldId id="259" r:id="rId5"/>
    <p:sldId id="260" r:id="rId6"/>
    <p:sldId id="261" r:id="rId7"/>
    <p:sldId id="299" r:id="rId8"/>
    <p:sldId id="262" r:id="rId9"/>
    <p:sldId id="263" r:id="rId10"/>
    <p:sldId id="264" r:id="rId11"/>
    <p:sldId id="265" r:id="rId12"/>
    <p:sldId id="266" r:id="rId13"/>
    <p:sldId id="314" r:id="rId14"/>
    <p:sldId id="267" r:id="rId15"/>
    <p:sldId id="268" r:id="rId16"/>
    <p:sldId id="269" r:id="rId17"/>
    <p:sldId id="270" r:id="rId18"/>
    <p:sldId id="302" r:id="rId19"/>
    <p:sldId id="315" r:id="rId20"/>
    <p:sldId id="271" r:id="rId21"/>
    <p:sldId id="272" r:id="rId22"/>
    <p:sldId id="273" r:id="rId23"/>
    <p:sldId id="274" r:id="rId24"/>
    <p:sldId id="276" r:id="rId25"/>
    <p:sldId id="277" r:id="rId26"/>
    <p:sldId id="278" r:id="rId27"/>
    <p:sldId id="279" r:id="rId28"/>
    <p:sldId id="300" r:id="rId29"/>
    <p:sldId id="280" r:id="rId30"/>
    <p:sldId id="281" r:id="rId31"/>
    <p:sldId id="282" r:id="rId32"/>
    <p:sldId id="283" r:id="rId33"/>
    <p:sldId id="284" r:id="rId34"/>
    <p:sldId id="285" r:id="rId35"/>
    <p:sldId id="286" r:id="rId36"/>
    <p:sldId id="287" r:id="rId37"/>
    <p:sldId id="306" r:id="rId38"/>
    <p:sldId id="317" r:id="rId39"/>
    <p:sldId id="288" r:id="rId40"/>
    <p:sldId id="316" r:id="rId41"/>
    <p:sldId id="309" r:id="rId42"/>
    <p:sldId id="310" r:id="rId43"/>
    <p:sldId id="311" r:id="rId44"/>
    <p:sldId id="318" r:id="rId45"/>
    <p:sldId id="289" r:id="rId46"/>
    <p:sldId id="290" r:id="rId47"/>
    <p:sldId id="308" r:id="rId48"/>
    <p:sldId id="307" r:id="rId49"/>
    <p:sldId id="319" r:id="rId50"/>
    <p:sldId id="292" r:id="rId51"/>
    <p:sldId id="320" r:id="rId52"/>
    <p:sldId id="301" r:id="rId53"/>
    <p:sldId id="321" r:id="rId54"/>
    <p:sldId id="293" r:id="rId55"/>
    <p:sldId id="294" r:id="rId56"/>
    <p:sldId id="295" r:id="rId57"/>
    <p:sldId id="296" r:id="rId58"/>
    <p:sldId id="297" r:id="rId5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270" autoAdjust="0"/>
    <p:restoredTop sz="94590" autoAdjust="0"/>
  </p:normalViewPr>
  <p:slideViewPr>
    <p:cSldViewPr>
      <p:cViewPr varScale="1">
        <p:scale>
          <a:sx n="70" d="100"/>
          <a:sy n="70" d="100"/>
        </p:scale>
        <p:origin x="1746" y="72"/>
      </p:cViewPr>
      <p:guideLst>
        <p:guide orient="horz" pos="2160"/>
        <p:guide pos="2880"/>
      </p:guideLst>
    </p:cSldViewPr>
  </p:slideViewPr>
  <p:outlineViewPr>
    <p:cViewPr>
      <p:scale>
        <a:sx n="33" d="100"/>
        <a:sy n="33" d="100"/>
      </p:scale>
      <p:origin x="0" y="4456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A2C4E1-2277-4D6D-9371-91D6C5F3FFC7}" type="datetimeFigureOut">
              <a:rPr lang="tr-TR" smtClean="0"/>
              <a:t>29.03.2016</a:t>
            </a:fld>
            <a:endParaRPr lang="tr-TR"/>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1D202C-C31D-4981-A192-EDC40725D616}" type="slidenum">
              <a:rPr lang="tr-TR" smtClean="0"/>
              <a:t>‹#›</a:t>
            </a:fld>
            <a:endParaRPr lang="tr-TR"/>
          </a:p>
        </p:txBody>
      </p:sp>
    </p:spTree>
    <p:extLst>
      <p:ext uri="{BB962C8B-B14F-4D97-AF65-F5344CB8AC3E}">
        <p14:creationId xmlns:p14="http://schemas.microsoft.com/office/powerpoint/2010/main" val="2753443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111D202C-C31D-4981-A192-EDC40725D616}" type="slidenum">
              <a:rPr lang="tr-TR" smtClean="0"/>
              <a:t>4</a:t>
            </a:fld>
            <a:endParaRPr lang="tr-TR"/>
          </a:p>
        </p:txBody>
      </p:sp>
    </p:spTree>
    <p:extLst>
      <p:ext uri="{BB962C8B-B14F-4D97-AF65-F5344CB8AC3E}">
        <p14:creationId xmlns:p14="http://schemas.microsoft.com/office/powerpoint/2010/main" val="1222145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143000" y="1122363"/>
            <a:ext cx="6858000" cy="2387600"/>
          </a:xfrm>
        </p:spPr>
        <p:txBody>
          <a:bodyPr anchor="b"/>
          <a:lstStyle>
            <a:lvl1pPr algn="ctr">
              <a:defRPr sz="4500"/>
            </a:lvl1pPr>
          </a:lstStyle>
          <a:p>
            <a:r>
              <a:rPr lang="tr-TR" smtClean="0"/>
              <a:t>Asıl başlık stili için tıklatın</a:t>
            </a:r>
            <a:endParaRPr lang="tr-TR"/>
          </a:p>
        </p:txBody>
      </p:sp>
      <p:sp>
        <p:nvSpPr>
          <p:cNvPr id="3" name="Alt Başlık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23A8FAC0-A125-48E6-A0AF-00E05941C11C}" type="datetimeFigureOut">
              <a:rPr lang="tr-TR" smtClean="0"/>
              <a:t>29.03.2016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AF432A2-DF39-43C1-9018-3F7F787F07EE}" type="slidenum">
              <a:rPr lang="tr-TR" smtClean="0"/>
              <a:t>‹#›</a:t>
            </a:fld>
            <a:endParaRPr lang="tr-TR"/>
          </a:p>
        </p:txBody>
      </p:sp>
    </p:spTree>
    <p:extLst>
      <p:ext uri="{BB962C8B-B14F-4D97-AF65-F5344CB8AC3E}">
        <p14:creationId xmlns:p14="http://schemas.microsoft.com/office/powerpoint/2010/main" val="3170389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3A8FAC0-A125-48E6-A0AF-00E05941C11C}" type="datetimeFigureOut">
              <a:rPr lang="tr-TR" smtClean="0"/>
              <a:t>29.03.2016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AF432A2-DF39-43C1-9018-3F7F787F07EE}" type="slidenum">
              <a:rPr lang="tr-TR" smtClean="0"/>
              <a:t>‹#›</a:t>
            </a:fld>
            <a:endParaRPr lang="tr-TR"/>
          </a:p>
        </p:txBody>
      </p:sp>
    </p:spTree>
    <p:extLst>
      <p:ext uri="{BB962C8B-B14F-4D97-AF65-F5344CB8AC3E}">
        <p14:creationId xmlns:p14="http://schemas.microsoft.com/office/powerpoint/2010/main" val="540585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623888" y="1709739"/>
            <a:ext cx="7886700" cy="2852737"/>
          </a:xfrm>
        </p:spPr>
        <p:txBody>
          <a:bodyPr anchor="b"/>
          <a:lstStyle>
            <a:lvl1pPr>
              <a:defRPr sz="4500"/>
            </a:lvl1pPr>
          </a:lstStyle>
          <a:p>
            <a:r>
              <a:rPr lang="tr-TR" smtClean="0"/>
              <a:t>Asıl başlık stili için tıklatın</a:t>
            </a:r>
            <a:endParaRPr lang="tr-TR"/>
          </a:p>
        </p:txBody>
      </p:sp>
      <p:sp>
        <p:nvSpPr>
          <p:cNvPr id="3" name="Metin Yer Tutucusu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23A8FAC0-A125-48E6-A0AF-00E05941C11C}" type="datetimeFigureOut">
              <a:rPr lang="tr-TR" smtClean="0"/>
              <a:t>29.03.2016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AF432A2-DF39-43C1-9018-3F7F787F07EE}" type="slidenum">
              <a:rPr lang="tr-TR" smtClean="0"/>
              <a:t>‹#›</a:t>
            </a:fld>
            <a:endParaRPr lang="tr-TR"/>
          </a:p>
        </p:txBody>
      </p:sp>
    </p:spTree>
    <p:extLst>
      <p:ext uri="{BB962C8B-B14F-4D97-AF65-F5344CB8AC3E}">
        <p14:creationId xmlns:p14="http://schemas.microsoft.com/office/powerpoint/2010/main" val="2085619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286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291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23A8FAC0-A125-48E6-A0AF-00E05941C11C}" type="datetimeFigureOut">
              <a:rPr lang="tr-TR" smtClean="0"/>
              <a:t>29.03.2016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5AF432A2-DF39-43C1-9018-3F7F787F07EE}" type="slidenum">
              <a:rPr lang="tr-TR" smtClean="0"/>
              <a:t>‹#›</a:t>
            </a:fld>
            <a:endParaRPr lang="tr-TR"/>
          </a:p>
        </p:txBody>
      </p:sp>
    </p:spTree>
    <p:extLst>
      <p:ext uri="{BB962C8B-B14F-4D97-AF65-F5344CB8AC3E}">
        <p14:creationId xmlns:p14="http://schemas.microsoft.com/office/powerpoint/2010/main" val="2967892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629841" y="365126"/>
            <a:ext cx="78867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düzenlemek için tıklatın</a:t>
            </a:r>
          </a:p>
        </p:txBody>
      </p:sp>
      <p:sp>
        <p:nvSpPr>
          <p:cNvPr id="4" name="İçerik Yer Tutucusu 3"/>
          <p:cNvSpPr>
            <a:spLocks noGrp="1"/>
          </p:cNvSpPr>
          <p:nvPr>
            <p:ph sz="half" idx="2"/>
          </p:nvPr>
        </p:nvSpPr>
        <p:spPr>
          <a:xfrm>
            <a:off x="629842" y="2505075"/>
            <a:ext cx="3868340"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29150" y="2505075"/>
            <a:ext cx="3887391"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23A8FAC0-A125-48E6-A0AF-00E05941C11C}" type="datetimeFigureOut">
              <a:rPr lang="tr-TR" smtClean="0"/>
              <a:t>29.03.2016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5AF432A2-DF39-43C1-9018-3F7F787F07EE}" type="slidenum">
              <a:rPr lang="tr-TR" smtClean="0"/>
              <a:t>‹#›</a:t>
            </a:fld>
            <a:endParaRPr lang="tr-TR"/>
          </a:p>
        </p:txBody>
      </p:sp>
    </p:spTree>
    <p:extLst>
      <p:ext uri="{BB962C8B-B14F-4D97-AF65-F5344CB8AC3E}">
        <p14:creationId xmlns:p14="http://schemas.microsoft.com/office/powerpoint/2010/main" val="1285287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23A8FAC0-A125-48E6-A0AF-00E05941C11C}" type="datetimeFigureOut">
              <a:rPr lang="tr-TR" smtClean="0"/>
              <a:t>29.03.2016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5AF432A2-DF39-43C1-9018-3F7F787F07EE}" type="slidenum">
              <a:rPr lang="tr-TR" smtClean="0"/>
              <a:t>‹#›</a:t>
            </a:fld>
            <a:endParaRPr lang="tr-TR"/>
          </a:p>
        </p:txBody>
      </p:sp>
    </p:spTree>
    <p:extLst>
      <p:ext uri="{BB962C8B-B14F-4D97-AF65-F5344CB8AC3E}">
        <p14:creationId xmlns:p14="http://schemas.microsoft.com/office/powerpoint/2010/main" val="3644082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23A8FAC0-A125-48E6-A0AF-00E05941C11C}" type="datetimeFigureOut">
              <a:rPr lang="tr-TR" smtClean="0"/>
              <a:t>29.03.2016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5AF432A2-DF39-43C1-9018-3F7F787F07EE}" type="slidenum">
              <a:rPr lang="tr-TR" smtClean="0"/>
              <a:t>‹#›</a:t>
            </a:fld>
            <a:endParaRPr lang="tr-TR"/>
          </a:p>
        </p:txBody>
      </p:sp>
    </p:spTree>
    <p:extLst>
      <p:ext uri="{BB962C8B-B14F-4D97-AF65-F5344CB8AC3E}">
        <p14:creationId xmlns:p14="http://schemas.microsoft.com/office/powerpoint/2010/main" val="4033229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2400"/>
            </a:lvl1pPr>
          </a:lstStyle>
          <a:p>
            <a:r>
              <a:rPr lang="tr-TR" smtClean="0"/>
              <a:t>Asıl başlık stili için tıklatın</a:t>
            </a:r>
            <a:endParaRPr lang="tr-TR"/>
          </a:p>
        </p:txBody>
      </p:sp>
      <p:sp>
        <p:nvSpPr>
          <p:cNvPr id="3" name="İçerik Yer Tutucusu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23A8FAC0-A125-48E6-A0AF-00E05941C11C}" type="datetimeFigureOut">
              <a:rPr lang="tr-TR" smtClean="0"/>
              <a:t>29.03.2016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5AF432A2-DF39-43C1-9018-3F7F787F07EE}" type="slidenum">
              <a:rPr lang="tr-TR" smtClean="0"/>
              <a:t>‹#›</a:t>
            </a:fld>
            <a:endParaRPr lang="tr-TR"/>
          </a:p>
        </p:txBody>
      </p:sp>
    </p:spTree>
    <p:extLst>
      <p:ext uri="{BB962C8B-B14F-4D97-AF65-F5344CB8AC3E}">
        <p14:creationId xmlns:p14="http://schemas.microsoft.com/office/powerpoint/2010/main" val="974859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2400"/>
            </a:lvl1pPr>
          </a:lstStyle>
          <a:p>
            <a:r>
              <a:rPr lang="tr-TR" smtClean="0"/>
              <a:t>Asıl başlık stili için tıklatın</a:t>
            </a:r>
            <a:endParaRPr lang="tr-TR"/>
          </a:p>
        </p:txBody>
      </p:sp>
      <p:sp>
        <p:nvSpPr>
          <p:cNvPr id="3" name="Resim Yer Tutucusu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23A8FAC0-A125-48E6-A0AF-00E05941C11C}" type="datetimeFigureOut">
              <a:rPr lang="tr-TR" smtClean="0"/>
              <a:t>29.03.2016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5AF432A2-DF39-43C1-9018-3F7F787F07EE}" type="slidenum">
              <a:rPr lang="tr-TR" smtClean="0"/>
              <a:t>‹#›</a:t>
            </a:fld>
            <a:endParaRPr lang="tr-TR"/>
          </a:p>
        </p:txBody>
      </p:sp>
    </p:spTree>
    <p:extLst>
      <p:ext uri="{BB962C8B-B14F-4D97-AF65-F5344CB8AC3E}">
        <p14:creationId xmlns:p14="http://schemas.microsoft.com/office/powerpoint/2010/main" val="1979665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3A8FAC0-A125-48E6-A0AF-00E05941C11C}" type="datetimeFigureOut">
              <a:rPr lang="tr-TR" smtClean="0"/>
              <a:t>29.03.2016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AF432A2-DF39-43C1-9018-3F7F787F07EE}" type="slidenum">
              <a:rPr lang="tr-TR" smtClean="0"/>
              <a:t>‹#›</a:t>
            </a:fld>
            <a:endParaRPr lang="tr-TR"/>
          </a:p>
        </p:txBody>
      </p:sp>
    </p:spTree>
    <p:extLst>
      <p:ext uri="{BB962C8B-B14F-4D97-AF65-F5344CB8AC3E}">
        <p14:creationId xmlns:p14="http://schemas.microsoft.com/office/powerpoint/2010/main" val="2624030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543675" y="365125"/>
            <a:ext cx="1971675"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28650" y="365125"/>
            <a:ext cx="5800725"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3A8FAC0-A125-48E6-A0AF-00E05941C11C}" type="datetimeFigureOut">
              <a:rPr lang="tr-TR" smtClean="0"/>
              <a:t>29.03.2016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AF432A2-DF39-43C1-9018-3F7F787F07EE}" type="slidenum">
              <a:rPr lang="tr-TR" smtClean="0"/>
              <a:t>‹#›</a:t>
            </a:fld>
            <a:endParaRPr lang="tr-TR"/>
          </a:p>
        </p:txBody>
      </p:sp>
    </p:spTree>
    <p:extLst>
      <p:ext uri="{BB962C8B-B14F-4D97-AF65-F5344CB8AC3E}">
        <p14:creationId xmlns:p14="http://schemas.microsoft.com/office/powerpoint/2010/main" val="142351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3A8FAC0-A125-48E6-A0AF-00E05941C11C}" type="datetimeFigureOut">
              <a:rPr lang="tr-TR" smtClean="0"/>
              <a:t>29.03.2016</a:t>
            </a:fld>
            <a:endParaRPr lang="tr-TR"/>
          </a:p>
        </p:txBody>
      </p:sp>
      <p:sp>
        <p:nvSpPr>
          <p:cNvPr id="5" name="Altbilgi Yer Tutucusu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AF432A2-DF39-43C1-9018-3F7F787F07EE}" type="slidenum">
              <a:rPr lang="tr-TR" smtClean="0"/>
              <a:t>‹#›</a:t>
            </a:fld>
            <a:endParaRPr lang="tr-TR"/>
          </a:p>
        </p:txBody>
      </p:sp>
    </p:spTree>
    <p:extLst>
      <p:ext uri="{BB962C8B-B14F-4D97-AF65-F5344CB8AC3E}">
        <p14:creationId xmlns:p14="http://schemas.microsoft.com/office/powerpoint/2010/main" val="50392561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6.png"/><Relationship Id="rId1" Type="http://schemas.openxmlformats.org/officeDocument/2006/relationships/slideLayout" Target="../slideLayouts/slideLayout2.xml"/><Relationship Id="rId5" Type="http://schemas.microsoft.com/office/2007/relationships/hdphoto" Target="../media/hdphoto10.wdp"/><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microsoft.com/office/2007/relationships/hdphoto" Target="../media/hdphoto19.wdp"/><Relationship Id="rId2" Type="http://schemas.openxmlformats.org/officeDocument/2006/relationships/image" Target="../media/image29.png"/><Relationship Id="rId1" Type="http://schemas.openxmlformats.org/officeDocument/2006/relationships/slideLayout" Target="../slideLayouts/slideLayout2.xml"/><Relationship Id="rId5" Type="http://schemas.microsoft.com/office/2007/relationships/hdphoto" Target="../media/hdphoto20.wdp"/><Relationship Id="rId4" Type="http://schemas.openxmlformats.org/officeDocument/2006/relationships/image" Target="../media/image30.png"/></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5.jpeg"/><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4" Type="http://schemas.microsoft.com/office/2007/relationships/hdphoto" Target="../media/hdphoto21.wdp"/></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microsoft.com/office/2007/relationships/hdphoto" Target="../media/hdphoto22.wdp"/><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microsoft.com/office/2007/relationships/hdphoto" Target="../media/hdphoto23.wdp"/></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microsoft.com/office/2007/relationships/hdphoto" Target="../media/hdphoto24.wdp"/><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0" y="3623558"/>
            <a:ext cx="9144000" cy="683229"/>
          </a:xfrm>
        </p:spPr>
        <p:txBody>
          <a:bodyPr>
            <a:noAutofit/>
          </a:bodyPr>
          <a:lstStyle/>
          <a:p>
            <a:r>
              <a:rPr lang="tr-TR" sz="3200" b="1" dirty="0" smtClean="0">
                <a:solidFill>
                  <a:schemeClr val="tx1"/>
                </a:solidFill>
                <a:latin typeface="Calibri" pitchFamily="34" charset="0"/>
              </a:rPr>
              <a:t>ENM 320  </a:t>
            </a:r>
            <a:r>
              <a:rPr lang="tr-TR" sz="3200" b="1" dirty="0" smtClean="0">
                <a:solidFill>
                  <a:schemeClr val="tx1"/>
                </a:solidFill>
                <a:effectLst/>
                <a:latin typeface="Calibri" pitchFamily="34" charset="0"/>
              </a:rPr>
              <a:t>Yönetim Bilişim Sistemleri</a:t>
            </a:r>
            <a:endParaRPr lang="tr-TR" sz="3200" b="1" dirty="0">
              <a:solidFill>
                <a:schemeClr val="tx1"/>
              </a:solidFill>
              <a:effectLst/>
              <a:latin typeface="Calibri" pitchFamily="34" charset="0"/>
            </a:endParaRPr>
          </a:p>
        </p:txBody>
      </p:sp>
      <p:sp>
        <p:nvSpPr>
          <p:cNvPr id="3" name="Alt Başlık 2"/>
          <p:cNvSpPr>
            <a:spLocks noGrp="1"/>
          </p:cNvSpPr>
          <p:nvPr>
            <p:ph type="subTitle" idx="1"/>
          </p:nvPr>
        </p:nvSpPr>
        <p:spPr>
          <a:xfrm>
            <a:off x="0" y="5589240"/>
            <a:ext cx="9144000" cy="1008112"/>
          </a:xfrm>
        </p:spPr>
        <p:txBody>
          <a:bodyPr>
            <a:noAutofit/>
          </a:bodyPr>
          <a:lstStyle/>
          <a:p>
            <a:pPr algn="ctr"/>
            <a:r>
              <a:rPr lang="tr-TR" sz="2000" b="1" dirty="0" smtClean="0">
                <a:solidFill>
                  <a:schemeClr val="tx1"/>
                </a:solidFill>
                <a:latin typeface="Calibri" pitchFamily="34" charset="0"/>
              </a:rPr>
              <a:t>Yrd. Doç. </a:t>
            </a:r>
            <a:r>
              <a:rPr lang="tr-TR" sz="2000" b="1" dirty="0" smtClean="0">
                <a:latin typeface="Calibri" pitchFamily="34" charset="0"/>
              </a:rPr>
              <a:t>Dr</a:t>
            </a:r>
            <a:r>
              <a:rPr lang="tr-TR" sz="2000" b="1" dirty="0" smtClean="0">
                <a:solidFill>
                  <a:schemeClr val="tx1"/>
                </a:solidFill>
                <a:latin typeface="Calibri" pitchFamily="34" charset="0"/>
              </a:rPr>
              <a:t>. Berk Ayvaz</a:t>
            </a:r>
          </a:p>
          <a:p>
            <a:pPr algn="ctr"/>
            <a:r>
              <a:rPr lang="tr-TR" sz="1600" dirty="0" smtClean="0">
                <a:solidFill>
                  <a:schemeClr val="tx1"/>
                </a:solidFill>
                <a:latin typeface="Calibri" pitchFamily="34" charset="0"/>
              </a:rPr>
              <a:t>İstanbul Ticaret Üniversitesi Endüstri Mühendisliği Bölümü </a:t>
            </a:r>
          </a:p>
        </p:txBody>
      </p:sp>
      <p:pic>
        <p:nvPicPr>
          <p:cNvPr id="3074" name="Picture 2" descr="http://thumbs.dreamstime.com/z/management-information-system-mis-provides-organizations-require-to-manage-themselves-efficiently-effectively-45574142.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brightnessContrast bright="20000" contrast="-40000"/>
                    </a14:imgEffect>
                  </a14:imgLayer>
                </a14:imgProps>
              </a:ext>
              <a:ext uri="{28A0092B-C50C-407E-A947-70E740481C1C}">
                <a14:useLocalDpi xmlns:a14="http://schemas.microsoft.com/office/drawing/2010/main" val="0"/>
              </a:ext>
            </a:extLst>
          </a:blip>
          <a:srcRect b="12386"/>
          <a:stretch/>
        </p:blipFill>
        <p:spPr bwMode="auto">
          <a:xfrm>
            <a:off x="2240496" y="188640"/>
            <a:ext cx="4663007" cy="3434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62761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836712"/>
            <a:ext cx="7236296" cy="1368151"/>
          </a:xfrm>
          <a:solidFill>
            <a:schemeClr val="bg1">
              <a:lumMod val="95000"/>
            </a:schemeClr>
          </a:solidFill>
        </p:spPr>
        <p:txBody>
          <a:bodyPr>
            <a:normAutofit/>
          </a:bodyPr>
          <a:lstStyle/>
          <a:p>
            <a:r>
              <a:rPr lang="tr-TR" sz="3200" b="1" dirty="0" smtClean="0">
                <a:latin typeface="Calibri" pitchFamily="34" charset="0"/>
              </a:rPr>
              <a:t>İş Zekasının Temelleri ve Veri Tabanı Yönetim Sistemleri</a:t>
            </a:r>
            <a:endParaRPr lang="tr-TR" sz="3200" dirty="0"/>
          </a:p>
        </p:txBody>
      </p:sp>
    </p:spTree>
    <p:extLst>
      <p:ext uri="{BB962C8B-B14F-4D97-AF65-F5344CB8AC3E}">
        <p14:creationId xmlns:p14="http://schemas.microsoft.com/office/powerpoint/2010/main" val="384356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4" y="620688"/>
            <a:ext cx="7920880" cy="678791"/>
          </a:xfrm>
        </p:spPr>
        <p:txBody>
          <a:bodyPr>
            <a:noAutofit/>
          </a:bodyPr>
          <a:lstStyle/>
          <a:p>
            <a:r>
              <a:rPr lang="tr-TR" sz="2800" b="1" dirty="0" smtClean="0">
                <a:solidFill>
                  <a:schemeClr val="tx1"/>
                </a:solidFill>
                <a:effectLst/>
                <a:latin typeface="Calibri" pitchFamily="34" charset="0"/>
              </a:rPr>
              <a:t>Geleneksel Dosya Ortamında Verileri Düzenleme</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539552" y="1772816"/>
            <a:ext cx="8280919" cy="2880320"/>
          </a:xfrm>
          <a:solidFill>
            <a:schemeClr val="bg1"/>
          </a:solidFill>
        </p:spPr>
        <p:txBody>
          <a:bodyPr>
            <a:normAutofit/>
          </a:bodyPr>
          <a:lstStyle/>
          <a:p>
            <a:pPr algn="just"/>
            <a:r>
              <a:rPr lang="tr-TR" sz="2000" dirty="0">
                <a:solidFill>
                  <a:srgbClr val="C00000"/>
                </a:solidFill>
                <a:latin typeface="Calibri" pitchFamily="34" charset="0"/>
              </a:rPr>
              <a:t>Etkin bir </a:t>
            </a:r>
            <a:r>
              <a:rPr lang="tr-TR" sz="2000" dirty="0" smtClean="0">
                <a:solidFill>
                  <a:srgbClr val="C00000"/>
                </a:solidFill>
                <a:latin typeface="Calibri" pitchFamily="34" charset="0"/>
              </a:rPr>
              <a:t>ES, </a:t>
            </a:r>
            <a:r>
              <a:rPr lang="tr-TR" sz="2000" dirty="0">
                <a:solidFill>
                  <a:srgbClr val="C00000"/>
                </a:solidFill>
                <a:latin typeface="Calibri" pitchFamily="34" charset="0"/>
              </a:rPr>
              <a:t>kullanıcılarına </a:t>
            </a:r>
            <a:r>
              <a:rPr lang="tr-TR" sz="2000" b="1" u="sng" dirty="0" smtClean="0">
                <a:solidFill>
                  <a:srgbClr val="C00000"/>
                </a:solidFill>
                <a:latin typeface="Calibri" pitchFamily="34" charset="0"/>
              </a:rPr>
              <a:t>doğru</a:t>
            </a:r>
            <a:r>
              <a:rPr lang="tr-TR" sz="2000" u="sng" dirty="0" smtClean="0">
                <a:solidFill>
                  <a:srgbClr val="C00000"/>
                </a:solidFill>
                <a:latin typeface="Calibri" pitchFamily="34" charset="0"/>
              </a:rPr>
              <a:t>, </a:t>
            </a:r>
            <a:r>
              <a:rPr lang="tr-TR" sz="2000" b="1" u="sng" dirty="0" smtClean="0">
                <a:solidFill>
                  <a:srgbClr val="C00000"/>
                </a:solidFill>
                <a:latin typeface="Calibri" pitchFamily="34" charset="0"/>
              </a:rPr>
              <a:t>zamanlı</a:t>
            </a:r>
            <a:r>
              <a:rPr lang="tr-TR" sz="2000" u="sng" dirty="0" smtClean="0">
                <a:solidFill>
                  <a:srgbClr val="C00000"/>
                </a:solidFill>
                <a:latin typeface="Calibri" pitchFamily="34" charset="0"/>
              </a:rPr>
              <a:t> </a:t>
            </a:r>
            <a:r>
              <a:rPr lang="tr-TR" sz="2000" b="1" u="sng" dirty="0">
                <a:solidFill>
                  <a:srgbClr val="C00000"/>
                </a:solidFill>
                <a:latin typeface="Calibri" pitchFamily="34" charset="0"/>
              </a:rPr>
              <a:t>ve</a:t>
            </a:r>
            <a:r>
              <a:rPr lang="tr-TR" sz="2000" u="sng" dirty="0">
                <a:solidFill>
                  <a:srgbClr val="C00000"/>
                </a:solidFill>
                <a:latin typeface="Calibri" pitchFamily="34" charset="0"/>
              </a:rPr>
              <a:t> </a:t>
            </a:r>
            <a:r>
              <a:rPr lang="tr-TR" sz="2000" b="1" u="sng" dirty="0">
                <a:solidFill>
                  <a:srgbClr val="C00000"/>
                </a:solidFill>
                <a:latin typeface="Calibri" pitchFamily="34" charset="0"/>
              </a:rPr>
              <a:t>amaca uygun </a:t>
            </a:r>
            <a:r>
              <a:rPr lang="tr-TR" sz="2000" dirty="0">
                <a:solidFill>
                  <a:srgbClr val="C00000"/>
                </a:solidFill>
                <a:latin typeface="Calibri" pitchFamily="34" charset="0"/>
              </a:rPr>
              <a:t>enformasyonlar sağlar. </a:t>
            </a:r>
          </a:p>
          <a:p>
            <a:pPr marL="813816" lvl="1" indent="-457200" algn="just">
              <a:buFont typeface="+mj-lt"/>
              <a:buAutoNum type="arabicPeriod"/>
            </a:pPr>
            <a:r>
              <a:rPr lang="tr-TR" sz="2000" b="1" dirty="0">
                <a:solidFill>
                  <a:schemeClr val="tx1"/>
                </a:solidFill>
                <a:latin typeface="Calibri" pitchFamily="34" charset="0"/>
              </a:rPr>
              <a:t>Doğruluk yada </a:t>
            </a:r>
            <a:r>
              <a:rPr lang="tr-TR" sz="2000" b="1" dirty="0" smtClean="0">
                <a:solidFill>
                  <a:schemeClr val="tx1"/>
                </a:solidFill>
                <a:latin typeface="Calibri" pitchFamily="34" charset="0"/>
              </a:rPr>
              <a:t>gerçeklik, </a:t>
            </a:r>
            <a:r>
              <a:rPr lang="tr-TR" sz="2000" b="1" dirty="0">
                <a:solidFill>
                  <a:schemeClr val="tx1"/>
                </a:solidFill>
                <a:latin typeface="Calibri" pitchFamily="34" charset="0"/>
              </a:rPr>
              <a:t>enformasyonun hatasız olmasıdır. </a:t>
            </a:r>
          </a:p>
          <a:p>
            <a:pPr marL="813816" lvl="1" indent="-457200" algn="just">
              <a:buFont typeface="+mj-lt"/>
              <a:buAutoNum type="arabicPeriod"/>
            </a:pPr>
            <a:r>
              <a:rPr lang="tr-TR" sz="2000" b="1" dirty="0">
                <a:solidFill>
                  <a:schemeClr val="tx1"/>
                </a:solidFill>
                <a:latin typeface="Calibri" pitchFamily="34" charset="0"/>
              </a:rPr>
              <a:t>Enformasyonun zamanlı olması, karar vericinin ihtiyaç duyduğu anda hazır olmasıdır. </a:t>
            </a:r>
          </a:p>
          <a:p>
            <a:pPr marL="813816" lvl="1" indent="-457200" algn="just">
              <a:buFont typeface="+mj-lt"/>
              <a:buAutoNum type="arabicPeriod"/>
            </a:pPr>
            <a:r>
              <a:rPr lang="tr-TR" sz="2000" b="1" dirty="0">
                <a:solidFill>
                  <a:schemeClr val="tx1"/>
                </a:solidFill>
                <a:latin typeface="Calibri" pitchFamily="34" charset="0"/>
              </a:rPr>
              <a:t>Enformasyonun amaca uygun olması, karar  verme aşamasında ihtiyaç duyulan </a:t>
            </a:r>
            <a:r>
              <a:rPr lang="tr-TR" sz="2000" b="1" dirty="0" smtClean="0">
                <a:solidFill>
                  <a:schemeClr val="tx1"/>
                </a:solidFill>
                <a:latin typeface="Calibri" pitchFamily="34" charset="0"/>
              </a:rPr>
              <a:t>enformasyonun </a:t>
            </a:r>
            <a:r>
              <a:rPr lang="tr-TR" sz="2000" b="1" dirty="0">
                <a:solidFill>
                  <a:schemeClr val="tx1"/>
                </a:solidFill>
                <a:latin typeface="Calibri" pitchFamily="34" charset="0"/>
              </a:rPr>
              <a:t>ta kendisi olması demektir</a:t>
            </a:r>
            <a:r>
              <a:rPr lang="tr-TR" sz="2000" b="1" dirty="0" smtClean="0">
                <a:solidFill>
                  <a:schemeClr val="tx1"/>
                </a:solidFill>
                <a:latin typeface="Calibri" pitchFamily="34" charset="0"/>
              </a:rPr>
              <a:t>.</a:t>
            </a:r>
          </a:p>
          <a:p>
            <a:pPr algn="just"/>
            <a:r>
              <a:rPr lang="tr-TR" sz="2000" b="1" u="sng" dirty="0" smtClean="0">
                <a:solidFill>
                  <a:schemeClr val="tx1"/>
                </a:solidFill>
                <a:latin typeface="Calibri" pitchFamily="34" charset="0"/>
              </a:rPr>
              <a:t>Pek çok işletmede bu 3 özellik mevcut değildir. </a:t>
            </a:r>
          </a:p>
          <a:p>
            <a:pPr algn="just"/>
            <a:endParaRPr lang="tr-TR" sz="2000" b="1" dirty="0">
              <a:solidFill>
                <a:schemeClr val="tx1"/>
              </a:solidFill>
              <a:latin typeface="Calibri" pitchFamily="34" charset="0"/>
            </a:endParaRPr>
          </a:p>
          <a:p>
            <a:pPr algn="just"/>
            <a:endParaRPr lang="tr-TR" sz="2000" b="1" dirty="0">
              <a:solidFill>
                <a:schemeClr val="tx1"/>
              </a:solidFill>
              <a:latin typeface="Calibri" pitchFamily="34" charset="0"/>
            </a:endParaRPr>
          </a:p>
        </p:txBody>
      </p:sp>
    </p:spTree>
    <p:extLst>
      <p:ext uri="{BB962C8B-B14F-4D97-AF65-F5344CB8AC3E}">
        <p14:creationId xmlns:p14="http://schemas.microsoft.com/office/powerpoint/2010/main" val="9004828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0"/>
            <a:ext cx="7776864" cy="1052736"/>
          </a:xfrm>
        </p:spPr>
        <p:txBody>
          <a:bodyPr>
            <a:noAutofit/>
          </a:bodyPr>
          <a:lstStyle/>
          <a:p>
            <a:r>
              <a:rPr lang="tr-TR" sz="2800" b="1" dirty="0" smtClean="0">
                <a:solidFill>
                  <a:schemeClr val="tx1"/>
                </a:solidFill>
                <a:effectLst/>
                <a:latin typeface="Calibri" pitchFamily="34" charset="0"/>
              </a:rPr>
              <a:t>Dosya Düzenleme Terim ve Kavramları</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251520" y="1268760"/>
            <a:ext cx="8424936" cy="5040560"/>
          </a:xfrm>
          <a:solidFill>
            <a:schemeClr val="bg1"/>
          </a:solidFill>
        </p:spPr>
        <p:txBody>
          <a:bodyPr>
            <a:noAutofit/>
          </a:bodyPr>
          <a:lstStyle/>
          <a:p>
            <a:pPr algn="just"/>
            <a:r>
              <a:rPr lang="tr-TR" sz="1800" b="1" dirty="0">
                <a:latin typeface="Calibri" pitchFamily="34" charset="0"/>
              </a:rPr>
              <a:t>Bir bilgisayar sistemi verileri, </a:t>
            </a:r>
            <a:r>
              <a:rPr lang="tr-TR" sz="1800" b="1" u="sng" dirty="0">
                <a:latin typeface="Calibri" pitchFamily="34" charset="0"/>
              </a:rPr>
              <a:t>bit, bayt, alan, kayıt, dosya ve veri tabanı </a:t>
            </a:r>
            <a:r>
              <a:rPr lang="tr-TR" sz="1800" b="1" dirty="0">
                <a:latin typeface="Calibri" pitchFamily="34" charset="0"/>
              </a:rPr>
              <a:t>şeklinde ilerleyen bir hiyerarşide saklar. </a:t>
            </a:r>
            <a:endParaRPr lang="tr-TR" sz="1800" b="1" dirty="0" smtClean="0">
              <a:latin typeface="Calibri" pitchFamily="34" charset="0"/>
            </a:endParaRPr>
          </a:p>
          <a:p>
            <a:pPr algn="just"/>
            <a:r>
              <a:rPr lang="tr-TR" sz="1800" b="1" dirty="0" smtClean="0">
                <a:latin typeface="Calibri" pitchFamily="34" charset="0"/>
              </a:rPr>
              <a:t>Bit</a:t>
            </a:r>
            <a:r>
              <a:rPr lang="tr-TR" sz="1800" dirty="0" smtClean="0">
                <a:latin typeface="Calibri" pitchFamily="34" charset="0"/>
              </a:rPr>
              <a:t>,</a:t>
            </a:r>
            <a:r>
              <a:rPr lang="tr-TR" sz="1800" b="1" dirty="0" smtClean="0">
                <a:latin typeface="Calibri" pitchFamily="34" charset="0"/>
              </a:rPr>
              <a:t> </a:t>
            </a:r>
            <a:r>
              <a:rPr lang="tr-TR" sz="1800" dirty="0">
                <a:latin typeface="Calibri" pitchFamily="34" charset="0"/>
              </a:rPr>
              <a:t>en küçük </a:t>
            </a:r>
            <a:r>
              <a:rPr lang="tr-TR" sz="1800" dirty="0" smtClean="0">
                <a:latin typeface="Calibri" pitchFamily="34" charset="0"/>
              </a:rPr>
              <a:t>veri birimini temsil eder. </a:t>
            </a:r>
          </a:p>
          <a:p>
            <a:pPr algn="just"/>
            <a:r>
              <a:rPr lang="tr-TR" sz="1800" b="1" dirty="0" smtClean="0">
                <a:latin typeface="Calibri" pitchFamily="34" charset="0"/>
              </a:rPr>
              <a:t>Bir grup (</a:t>
            </a:r>
            <a:r>
              <a:rPr lang="tr-TR" sz="1800" b="1" dirty="0">
                <a:latin typeface="Calibri" pitchFamily="34" charset="0"/>
              </a:rPr>
              <a:t>8) </a:t>
            </a:r>
            <a:r>
              <a:rPr lang="tr-TR" sz="1800" b="1" dirty="0" smtClean="0">
                <a:latin typeface="Calibri" pitchFamily="34" charset="0"/>
              </a:rPr>
              <a:t> bit  bayt olarak adlandırılır</a:t>
            </a:r>
            <a:r>
              <a:rPr lang="tr-TR" sz="1800" dirty="0" smtClean="0">
                <a:latin typeface="Calibri" pitchFamily="34" charset="0"/>
              </a:rPr>
              <a:t>. </a:t>
            </a:r>
            <a:r>
              <a:rPr lang="tr-TR" sz="1800" dirty="0">
                <a:latin typeface="Calibri" pitchFamily="34" charset="0"/>
              </a:rPr>
              <a:t>Bir bayt</a:t>
            </a:r>
            <a:r>
              <a:rPr lang="tr-TR" sz="1800" b="1" dirty="0">
                <a:latin typeface="Calibri" pitchFamily="34" charset="0"/>
              </a:rPr>
              <a:t>; </a:t>
            </a:r>
            <a:r>
              <a:rPr lang="tr-TR" sz="1800" dirty="0">
                <a:latin typeface="Calibri" pitchFamily="34" charset="0"/>
              </a:rPr>
              <a:t>metin, sayı veya sembol gibi </a:t>
            </a:r>
            <a:r>
              <a:rPr lang="tr-TR" sz="1800" dirty="0" smtClean="0">
                <a:latin typeface="Calibri" pitchFamily="34" charset="0"/>
              </a:rPr>
              <a:t>tek bir </a:t>
            </a:r>
            <a:r>
              <a:rPr lang="tr-TR" sz="1800" dirty="0">
                <a:latin typeface="Calibri" pitchFamily="34" charset="0"/>
              </a:rPr>
              <a:t>karakteri temsil eder. </a:t>
            </a:r>
            <a:endParaRPr lang="tr-TR" sz="1800" dirty="0" smtClean="0">
              <a:latin typeface="Calibri" pitchFamily="34" charset="0"/>
            </a:endParaRPr>
          </a:p>
          <a:p>
            <a:pPr algn="just"/>
            <a:r>
              <a:rPr lang="tr-TR" sz="1800" dirty="0" smtClean="0">
                <a:latin typeface="Calibri" pitchFamily="34" charset="0"/>
              </a:rPr>
              <a:t>Karakterlerin </a:t>
            </a:r>
            <a:r>
              <a:rPr lang="tr-TR" sz="1800" dirty="0">
                <a:latin typeface="Calibri" pitchFamily="34" charset="0"/>
              </a:rPr>
              <a:t>veya </a:t>
            </a:r>
            <a:r>
              <a:rPr lang="tr-TR" sz="1800" dirty="0" smtClean="0">
                <a:latin typeface="Calibri" pitchFamily="34" charset="0"/>
              </a:rPr>
              <a:t>sayıların (bir kişinin ismi ya da yaşı vb.) </a:t>
            </a:r>
            <a:r>
              <a:rPr lang="tr-TR" sz="1800" dirty="0">
                <a:latin typeface="Calibri" pitchFamily="34" charset="0"/>
              </a:rPr>
              <a:t>oluşturduğu </a:t>
            </a:r>
            <a:r>
              <a:rPr lang="tr-TR" sz="1800" dirty="0" smtClean="0">
                <a:latin typeface="Calibri" pitchFamily="34" charset="0"/>
              </a:rPr>
              <a:t>grup </a:t>
            </a:r>
            <a:r>
              <a:rPr lang="tr-TR" sz="1800" b="1" dirty="0">
                <a:latin typeface="Calibri" pitchFamily="34" charset="0"/>
              </a:rPr>
              <a:t>alan </a:t>
            </a:r>
            <a:r>
              <a:rPr lang="tr-TR" sz="1800" dirty="0">
                <a:latin typeface="Calibri" pitchFamily="34" charset="0"/>
              </a:rPr>
              <a:t>olarak adlandırılır. </a:t>
            </a:r>
            <a:endParaRPr lang="tr-TR" sz="1800" dirty="0" smtClean="0">
              <a:latin typeface="Calibri" pitchFamily="34" charset="0"/>
            </a:endParaRPr>
          </a:p>
          <a:p>
            <a:pPr algn="just"/>
            <a:r>
              <a:rPr lang="tr-TR" sz="1800" dirty="0" smtClean="0">
                <a:latin typeface="Calibri" pitchFamily="34" charset="0"/>
              </a:rPr>
              <a:t>Öğrenci isim, alınan ders, tarih, not vs.  ilgili alanlarla oluşan grup </a:t>
            </a:r>
            <a:r>
              <a:rPr lang="tr-TR" sz="1800" b="1" dirty="0" smtClean="0">
                <a:latin typeface="Calibri" pitchFamily="34" charset="0"/>
              </a:rPr>
              <a:t>kayıt</a:t>
            </a:r>
            <a:r>
              <a:rPr lang="tr-TR" sz="1800" b="1" dirty="0">
                <a:latin typeface="Calibri" pitchFamily="34" charset="0"/>
              </a:rPr>
              <a:t>, </a:t>
            </a:r>
            <a:r>
              <a:rPr lang="tr-TR" sz="1800" dirty="0">
                <a:latin typeface="Calibri" pitchFamily="34" charset="0"/>
              </a:rPr>
              <a:t>aynı türden kayıtların bir araya gelmesi ise </a:t>
            </a:r>
            <a:r>
              <a:rPr lang="tr-TR" sz="1800" b="1" dirty="0">
                <a:latin typeface="Calibri" pitchFamily="34" charset="0"/>
              </a:rPr>
              <a:t>dosya </a:t>
            </a:r>
            <a:r>
              <a:rPr lang="tr-TR" sz="1800" dirty="0">
                <a:latin typeface="Calibri" pitchFamily="34" charset="0"/>
              </a:rPr>
              <a:t>olarak adlandırılır. </a:t>
            </a:r>
            <a:endParaRPr lang="tr-TR" sz="1800" dirty="0" smtClean="0">
              <a:latin typeface="Calibri" pitchFamily="34" charset="0"/>
            </a:endParaRPr>
          </a:p>
          <a:p>
            <a:pPr algn="just"/>
            <a:r>
              <a:rPr lang="tr-TR" sz="1800" dirty="0" smtClean="0">
                <a:latin typeface="Calibri" pitchFamily="34" charset="0"/>
              </a:rPr>
              <a:t>İlişkili dosyalardan oluşan grup ise </a:t>
            </a:r>
            <a:r>
              <a:rPr lang="tr-TR" sz="1800" b="1" dirty="0" smtClean="0">
                <a:latin typeface="Calibri" pitchFamily="34" charset="0"/>
              </a:rPr>
              <a:t>veri </a:t>
            </a:r>
            <a:r>
              <a:rPr lang="tr-TR" sz="1800" b="1" dirty="0">
                <a:latin typeface="Calibri" pitchFamily="34" charset="0"/>
              </a:rPr>
              <a:t>tabanını </a:t>
            </a:r>
            <a:r>
              <a:rPr lang="tr-TR" sz="1800" dirty="0">
                <a:latin typeface="Calibri" pitchFamily="34" charset="0"/>
              </a:rPr>
              <a:t>oluşturur</a:t>
            </a:r>
            <a:r>
              <a:rPr lang="tr-TR" sz="1800" dirty="0" smtClean="0">
                <a:latin typeface="Calibri" pitchFamily="34" charset="0"/>
              </a:rPr>
              <a:t>.</a:t>
            </a:r>
          </a:p>
          <a:p>
            <a:pPr algn="just"/>
            <a:r>
              <a:rPr lang="tr-TR" sz="1800" dirty="0">
                <a:latin typeface="Calibri" pitchFamily="34" charset="0"/>
              </a:rPr>
              <a:t>Kayıt bir öğeyi açıklamaktadır. </a:t>
            </a:r>
            <a:r>
              <a:rPr lang="tr-TR" sz="1800" b="1" dirty="0">
                <a:latin typeface="Calibri" pitchFamily="34" charset="0"/>
              </a:rPr>
              <a:t>Öğe</a:t>
            </a:r>
            <a:r>
              <a:rPr lang="tr-TR" sz="1800" dirty="0">
                <a:latin typeface="Calibri" pitchFamily="34" charset="0"/>
              </a:rPr>
              <a:t> bir kişi, yer, eşya veya enformasyonu muhafaza ettiğimiz ve depoladığımız bir olay olabilir. </a:t>
            </a:r>
          </a:p>
          <a:p>
            <a:pPr algn="just"/>
            <a:r>
              <a:rPr lang="tr-TR" sz="1800" dirty="0">
                <a:latin typeface="Calibri" pitchFamily="34" charset="0"/>
              </a:rPr>
              <a:t>Belirli bir öğeyi açıklayan herbir nitelik veya özellik </a:t>
            </a:r>
            <a:r>
              <a:rPr lang="tr-TR" sz="1800" b="1" dirty="0">
                <a:latin typeface="Calibri" pitchFamily="34" charset="0"/>
              </a:rPr>
              <a:t>öznitelik</a:t>
            </a:r>
            <a:r>
              <a:rPr lang="tr-TR" sz="1800" dirty="0">
                <a:latin typeface="Calibri" pitchFamily="34" charset="0"/>
              </a:rPr>
              <a:t> olarak adlandırılır.</a:t>
            </a:r>
          </a:p>
          <a:p>
            <a:pPr algn="just"/>
            <a:r>
              <a:rPr lang="tr-TR" sz="1800" dirty="0">
                <a:latin typeface="Calibri" pitchFamily="34" charset="0"/>
              </a:rPr>
              <a:t>Örneğin; öğrenci </a:t>
            </a:r>
            <a:r>
              <a:rPr lang="tr-TR" sz="1800" dirty="0" err="1">
                <a:latin typeface="Calibri" pitchFamily="34" charset="0"/>
              </a:rPr>
              <a:t>no</a:t>
            </a:r>
            <a:r>
              <a:rPr lang="tr-TR" sz="1800" dirty="0">
                <a:latin typeface="Calibri" pitchFamily="34" charset="0"/>
              </a:rPr>
              <a:t>, tarih, not vs. </a:t>
            </a:r>
            <a:r>
              <a:rPr lang="tr-TR" sz="1800" b="1" dirty="0">
                <a:latin typeface="Calibri" pitchFamily="34" charset="0"/>
              </a:rPr>
              <a:t>DERS </a:t>
            </a:r>
            <a:r>
              <a:rPr lang="tr-TR" sz="1800" b="1" dirty="0" err="1">
                <a:latin typeface="Calibri" pitchFamily="34" charset="0"/>
              </a:rPr>
              <a:t>varlık’ının</a:t>
            </a:r>
            <a:r>
              <a:rPr lang="tr-TR" sz="1800" b="1" dirty="0">
                <a:latin typeface="Calibri" pitchFamily="34" charset="0"/>
              </a:rPr>
              <a:t> öznitelikleridir</a:t>
            </a:r>
            <a:r>
              <a:rPr lang="tr-TR" sz="1800" dirty="0">
                <a:latin typeface="Calibri" pitchFamily="34" charset="0"/>
              </a:rPr>
              <a:t>. Bu özniteliklerin sahip olabildiği özel değerler DERS öğesini tanımlayan kayıt dosyalarının içinde bulunur.</a:t>
            </a:r>
          </a:p>
          <a:p>
            <a:pPr algn="just"/>
            <a:endParaRPr lang="tr-TR" sz="1800" dirty="0" smtClean="0">
              <a:latin typeface="Calibri" pitchFamily="34" charset="0"/>
            </a:endParaRPr>
          </a:p>
          <a:p>
            <a:pPr algn="just"/>
            <a:endParaRPr lang="tr-TR" sz="1800" dirty="0">
              <a:latin typeface="Calibri" pitchFamily="34" charset="0"/>
            </a:endParaRPr>
          </a:p>
          <a:p>
            <a:pPr algn="just"/>
            <a:endParaRPr lang="tr-TR" sz="1800" dirty="0">
              <a:latin typeface="Calibri" pitchFamily="34" charset="0"/>
            </a:endParaRPr>
          </a:p>
        </p:txBody>
      </p:sp>
    </p:spTree>
    <p:extLst>
      <p:ext uri="{BB962C8B-B14F-4D97-AF65-F5344CB8AC3E}">
        <p14:creationId xmlns:p14="http://schemas.microsoft.com/office/powerpoint/2010/main" val="13797765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0"/>
            <a:ext cx="7498080" cy="548680"/>
          </a:xfrm>
        </p:spPr>
        <p:txBody>
          <a:bodyPr>
            <a:noAutofit/>
          </a:bodyPr>
          <a:lstStyle/>
          <a:p>
            <a:pPr algn="ctr"/>
            <a:r>
              <a:rPr lang="tr-TR" sz="2800" b="1" dirty="0" smtClean="0">
                <a:solidFill>
                  <a:schemeClr val="tx1"/>
                </a:solidFill>
                <a:effectLst/>
                <a:latin typeface="Calibri" pitchFamily="34" charset="0"/>
              </a:rPr>
              <a:t>Veri Hiyerarşisi: Öğrenci Veritabanı</a:t>
            </a:r>
            <a:endParaRPr lang="tr-TR" sz="2800" b="1" dirty="0">
              <a:solidFill>
                <a:schemeClr val="tx1"/>
              </a:solidFill>
              <a:effectLst/>
              <a:latin typeface="Calibri" pitchFamily="34" charset="0"/>
            </a:endParaRPr>
          </a:p>
        </p:txBody>
      </p:sp>
      <p:pic>
        <p:nvPicPr>
          <p:cNvPr id="1027" name="Picture 3"/>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619672" y="578520"/>
            <a:ext cx="6372200" cy="6165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8171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0"/>
            <a:ext cx="7962088" cy="692696"/>
          </a:xfrm>
        </p:spPr>
        <p:txBody>
          <a:bodyPr>
            <a:normAutofit/>
          </a:bodyPr>
          <a:lstStyle/>
          <a:p>
            <a:r>
              <a:rPr lang="tr-TR" sz="2800" b="1" dirty="0" smtClean="0">
                <a:solidFill>
                  <a:schemeClr val="tx1"/>
                </a:solidFill>
                <a:effectLst/>
                <a:latin typeface="Calibri" pitchFamily="34" charset="0"/>
              </a:rPr>
              <a:t>Geleneksel Dosyalama Ortamı Sorunları</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5047712" y="980728"/>
            <a:ext cx="3885976" cy="2304256"/>
          </a:xfrm>
          <a:solidFill>
            <a:schemeClr val="bg1"/>
          </a:solidFill>
        </p:spPr>
        <p:txBody>
          <a:bodyPr>
            <a:noAutofit/>
          </a:bodyPr>
          <a:lstStyle/>
          <a:p>
            <a:pPr algn="just"/>
            <a:r>
              <a:rPr lang="tr-TR" sz="1800" dirty="0">
                <a:solidFill>
                  <a:schemeClr val="tx1"/>
                </a:solidFill>
                <a:latin typeface="Calibri" pitchFamily="34" charset="0"/>
              </a:rPr>
              <a:t>Birçok </a:t>
            </a:r>
            <a:r>
              <a:rPr lang="tr-TR" sz="1800" dirty="0" smtClean="0">
                <a:solidFill>
                  <a:schemeClr val="tx1"/>
                </a:solidFill>
                <a:latin typeface="Calibri" pitchFamily="34" charset="0"/>
              </a:rPr>
              <a:t>işletmede sistemler ve bunlara bağlı veri dosyaları </a:t>
            </a:r>
            <a:r>
              <a:rPr lang="tr-TR" sz="1800" dirty="0">
                <a:solidFill>
                  <a:schemeClr val="tx1"/>
                </a:solidFill>
                <a:latin typeface="Calibri" pitchFamily="34" charset="0"/>
              </a:rPr>
              <a:t>şirket planında olmaksızın bağımsızca büyüme eğilimindedir. </a:t>
            </a:r>
          </a:p>
          <a:p>
            <a:pPr algn="just"/>
            <a:r>
              <a:rPr lang="tr-TR" sz="1800" dirty="0">
                <a:solidFill>
                  <a:schemeClr val="tx1"/>
                </a:solidFill>
                <a:latin typeface="Calibri" pitchFamily="34" charset="0"/>
              </a:rPr>
              <a:t>Muhasebe, finans, üretim, insan kaynakları, satış ve pazarlama hepsi kendi veri dosyalarını geliştirmektedirler</a:t>
            </a:r>
            <a:r>
              <a:rPr lang="tr-TR" sz="1800" dirty="0" smtClean="0">
                <a:solidFill>
                  <a:schemeClr val="tx1"/>
                </a:solidFill>
                <a:latin typeface="Calibri" pitchFamily="34" charset="0"/>
              </a:rPr>
              <a:t>.</a:t>
            </a:r>
          </a:p>
          <a:p>
            <a:pPr marL="813816" lvl="1" indent="-457200" algn="just">
              <a:buFont typeface="+mj-lt"/>
              <a:buAutoNum type="arabicPeriod"/>
            </a:pPr>
            <a:endParaRPr lang="tr-TR" sz="1600" b="1" dirty="0">
              <a:solidFill>
                <a:schemeClr val="tx1"/>
              </a:solidFill>
              <a:latin typeface="Calibri" pitchFamily="34" charset="0"/>
            </a:endParaRPr>
          </a:p>
          <a:p>
            <a:pPr algn="just"/>
            <a:endParaRPr lang="tr-TR" sz="2000" dirty="0">
              <a:solidFill>
                <a:schemeClr val="tx1"/>
              </a:solidFill>
              <a:latin typeface="Calibri" pitchFamily="34"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6712"/>
            <a:ext cx="5031118" cy="352839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 name="Picture 2"/>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6594" y="4365104"/>
            <a:ext cx="5031118" cy="249289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Metin kutusu 5"/>
          <p:cNvSpPr txBox="1"/>
          <p:nvPr/>
        </p:nvSpPr>
        <p:spPr>
          <a:xfrm>
            <a:off x="5064306" y="3573016"/>
            <a:ext cx="4079694" cy="2031325"/>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marL="285750" indent="-285750" algn="just">
              <a:buFont typeface="Arial" pitchFamily="34" charset="0"/>
              <a:buChar char="•"/>
            </a:pPr>
            <a:r>
              <a:rPr lang="tr-TR" b="1" dirty="0">
                <a:solidFill>
                  <a:schemeClr val="tx1"/>
                </a:solidFill>
                <a:latin typeface="Calibri" pitchFamily="34" charset="0"/>
              </a:rPr>
              <a:t>Bu ortamda ortaya çıkan </a:t>
            </a:r>
            <a:r>
              <a:rPr lang="tr-TR" b="1" dirty="0" smtClean="0">
                <a:solidFill>
                  <a:schemeClr val="tx1"/>
                </a:solidFill>
                <a:latin typeface="Calibri" pitchFamily="34" charset="0"/>
              </a:rPr>
              <a:t>sorunlar:</a:t>
            </a:r>
            <a:endParaRPr lang="tr-TR" b="1" dirty="0">
              <a:solidFill>
                <a:schemeClr val="tx1"/>
              </a:solidFill>
              <a:latin typeface="Calibri" pitchFamily="34" charset="0"/>
            </a:endParaRPr>
          </a:p>
          <a:p>
            <a:pPr marL="813816" lvl="1" indent="-457200" algn="just">
              <a:buFont typeface="+mj-lt"/>
              <a:buAutoNum type="arabicPeriod"/>
            </a:pPr>
            <a:r>
              <a:rPr lang="tr-TR" b="1" dirty="0">
                <a:solidFill>
                  <a:schemeClr val="tx1"/>
                </a:solidFill>
                <a:latin typeface="Calibri" pitchFamily="34" charset="0"/>
              </a:rPr>
              <a:t>Veri fazlalığı ve tutarsızlığı, </a:t>
            </a:r>
          </a:p>
          <a:p>
            <a:pPr marL="813816" lvl="1" indent="-457200" algn="just">
              <a:buFont typeface="+mj-lt"/>
              <a:buAutoNum type="arabicPeriod"/>
            </a:pPr>
            <a:r>
              <a:rPr lang="tr-TR" b="1" dirty="0">
                <a:solidFill>
                  <a:schemeClr val="tx1"/>
                </a:solidFill>
                <a:latin typeface="Calibri" pitchFamily="34" charset="0"/>
              </a:rPr>
              <a:t>Program-veri bağımlılığı, </a:t>
            </a:r>
          </a:p>
          <a:p>
            <a:pPr marL="813816" lvl="1" indent="-457200" algn="just">
              <a:buFont typeface="+mj-lt"/>
              <a:buAutoNum type="arabicPeriod"/>
            </a:pPr>
            <a:r>
              <a:rPr lang="tr-TR" b="1" dirty="0">
                <a:solidFill>
                  <a:schemeClr val="tx1"/>
                </a:solidFill>
                <a:latin typeface="Calibri" pitchFamily="34" charset="0"/>
              </a:rPr>
              <a:t>Esnek olmama, </a:t>
            </a:r>
          </a:p>
          <a:p>
            <a:pPr marL="813816" lvl="1" indent="-457200" algn="just">
              <a:buFont typeface="+mj-lt"/>
              <a:buAutoNum type="arabicPeriod"/>
            </a:pPr>
            <a:r>
              <a:rPr lang="tr-TR" b="1" dirty="0">
                <a:solidFill>
                  <a:schemeClr val="tx1"/>
                </a:solidFill>
                <a:latin typeface="Calibri" pitchFamily="34" charset="0"/>
              </a:rPr>
              <a:t>Zayıf veri güvenliği </a:t>
            </a:r>
          </a:p>
          <a:p>
            <a:pPr marL="813816" lvl="1" indent="-457200" algn="just">
              <a:buFont typeface="+mj-lt"/>
              <a:buAutoNum type="arabicPeriod"/>
            </a:pPr>
            <a:r>
              <a:rPr lang="tr-TR" b="1" dirty="0">
                <a:solidFill>
                  <a:schemeClr val="tx1"/>
                </a:solidFill>
                <a:latin typeface="Calibri" pitchFamily="34" charset="0"/>
              </a:rPr>
              <a:t>Uygulamalar arasındaki veri paylaşımı yetersizliğidir.</a:t>
            </a:r>
          </a:p>
        </p:txBody>
      </p:sp>
    </p:spTree>
    <p:extLst>
      <p:ext uri="{BB962C8B-B14F-4D97-AF65-F5344CB8AC3E}">
        <p14:creationId xmlns:p14="http://schemas.microsoft.com/office/powerpoint/2010/main" val="18926959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1427200004"/>
              </p:ext>
            </p:extLst>
          </p:nvPr>
        </p:nvGraphicFramePr>
        <p:xfrm>
          <a:off x="179512" y="764704"/>
          <a:ext cx="8856984" cy="4176464"/>
        </p:xfrm>
        <a:graphic>
          <a:graphicData uri="http://schemas.openxmlformats.org/drawingml/2006/table">
            <a:tbl>
              <a:tblPr firstRow="1" bandRow="1">
                <a:tableStyleId>{21E4AEA4-8DFA-4A89-87EB-49C32662AFE0}</a:tableStyleId>
              </a:tblPr>
              <a:tblGrid>
                <a:gridCol w="8856984"/>
              </a:tblGrid>
              <a:tr h="80094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tr-TR" sz="2400" u="none" strike="noStrike" kern="1200" baseline="0" dirty="0" smtClean="0"/>
                        <a:t>Geleneksel Yaklaşımın (Dosya Sistemi) Sakıncaları (Detaylı Tablo)</a:t>
                      </a:r>
                      <a:endParaRPr lang="tr-TR" sz="2400" dirty="0">
                        <a:latin typeface="Calibri" pitchFamily="34" charset="0"/>
                      </a:endParaRPr>
                    </a:p>
                  </a:txBody>
                  <a:tcPr anchor="ctr"/>
                </a:tc>
              </a:tr>
              <a:tr h="3375515">
                <a:tc>
                  <a:txBody>
                    <a:bodyPr/>
                    <a:lstStyle/>
                    <a:p>
                      <a:pPr algn="l"/>
                      <a:r>
                        <a:rPr kumimoji="0" lang="tr-TR" sz="2000" u="none" strike="noStrike" kern="1200" baseline="0" dirty="0" smtClean="0"/>
                        <a:t>• Veri tekrarı ve veri tutarsızlığı</a:t>
                      </a:r>
                    </a:p>
                    <a:p>
                      <a:pPr algn="l"/>
                      <a:r>
                        <a:rPr kumimoji="0" lang="tr-TR" sz="2000" u="none" strike="noStrike" kern="1200" baseline="0" dirty="0" smtClean="0"/>
                        <a:t>• Verinin paylaşılamaması</a:t>
                      </a:r>
                    </a:p>
                    <a:p>
                      <a:pPr algn="l"/>
                      <a:r>
                        <a:rPr kumimoji="0" lang="tr-TR" sz="2000" u="none" strike="noStrike" kern="1200" baseline="0" dirty="0" smtClean="0"/>
                        <a:t>• Uygulamalardaki her yeni gereksinimin ve değişikliğin yalnız uzman kişiler tarafından karşılanabilmesi</a:t>
                      </a:r>
                    </a:p>
                    <a:p>
                      <a:pPr algn="l"/>
                      <a:r>
                        <a:rPr kumimoji="0" lang="tr-TR" sz="2000" u="none" strike="noStrike" kern="1200" baseline="0" dirty="0" smtClean="0"/>
                        <a:t>• Veriye erişim ve istenen veriyi elde etme güçlükleri</a:t>
                      </a:r>
                    </a:p>
                    <a:p>
                      <a:pPr algn="l"/>
                      <a:r>
                        <a:rPr kumimoji="0" lang="tr-TR" sz="2000" u="none" strike="noStrike" kern="1200" baseline="0" dirty="0" smtClean="0"/>
                        <a:t>• Karmaşık veri saklama yapıları ve erişim yöntemlerini bilme zorunluluğu</a:t>
                      </a:r>
                    </a:p>
                    <a:p>
                      <a:pPr algn="l"/>
                      <a:r>
                        <a:rPr kumimoji="0" lang="tr-TR" sz="2000" u="none" strike="noStrike" kern="1200" baseline="0" dirty="0" smtClean="0"/>
                        <a:t>• Bütünlük (</a:t>
                      </a:r>
                      <a:r>
                        <a:rPr kumimoji="0" lang="tr-TR" sz="2000" u="none" strike="noStrike" kern="1200" baseline="0" dirty="0" err="1" smtClean="0"/>
                        <a:t>integrity</a:t>
                      </a:r>
                      <a:r>
                        <a:rPr kumimoji="0" lang="tr-TR" sz="2000" u="none" strike="noStrike" kern="1200" baseline="0" dirty="0" smtClean="0"/>
                        <a:t>) sorunları</a:t>
                      </a:r>
                    </a:p>
                    <a:p>
                      <a:pPr algn="l"/>
                      <a:r>
                        <a:rPr kumimoji="0" lang="tr-TR" sz="2000" u="none" strike="noStrike" kern="1200" baseline="0" dirty="0" smtClean="0"/>
                        <a:t>• Güvenlik, gizlilik sorunları</a:t>
                      </a:r>
                    </a:p>
                    <a:p>
                      <a:pPr algn="l"/>
                      <a:r>
                        <a:rPr kumimoji="0" lang="tr-TR" sz="2000" u="none" strike="noStrike" kern="1200" baseline="0" dirty="0" smtClean="0"/>
                        <a:t>• Tasarım farklılıkları, standart eksikliği</a:t>
                      </a:r>
                    </a:p>
                    <a:p>
                      <a:pPr algn="l"/>
                      <a:r>
                        <a:rPr kumimoji="0" lang="tr-TR" sz="2000" u="none" strike="noStrike" kern="1200" baseline="0" dirty="0" smtClean="0"/>
                        <a:t>• Yedekleme, yeniden başlatma, onarma gibi işletim sorunları</a:t>
                      </a:r>
                      <a:endParaRPr lang="tr-TR" sz="2000" b="1" dirty="0">
                        <a:latin typeface="Calibri" pitchFamily="34" charset="0"/>
                      </a:endParaRPr>
                    </a:p>
                  </a:txBody>
                  <a:tcPr/>
                </a:tc>
              </a:tr>
            </a:tbl>
          </a:graphicData>
        </a:graphic>
      </p:graphicFrame>
    </p:spTree>
    <p:extLst>
      <p:ext uri="{BB962C8B-B14F-4D97-AF65-F5344CB8AC3E}">
        <p14:creationId xmlns:p14="http://schemas.microsoft.com/office/powerpoint/2010/main" val="17936749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72008"/>
            <a:ext cx="7632848" cy="548680"/>
          </a:xfrm>
        </p:spPr>
        <p:txBody>
          <a:bodyPr>
            <a:normAutofit/>
          </a:bodyPr>
          <a:lstStyle/>
          <a:p>
            <a:r>
              <a:rPr lang="tr-TR" sz="2400" b="1" dirty="0" smtClean="0">
                <a:solidFill>
                  <a:schemeClr val="tx1"/>
                </a:solidFill>
                <a:effectLst/>
                <a:latin typeface="Calibri" pitchFamily="34" charset="0"/>
              </a:rPr>
              <a:t>1. Veri Fazlalığı ve Tutarsızlığı</a:t>
            </a:r>
            <a:endParaRPr lang="tr-TR" sz="2400" dirty="0">
              <a:solidFill>
                <a:schemeClr val="tx1"/>
              </a:solidFill>
              <a:effectLst/>
              <a:latin typeface="Calibri" pitchFamily="34" charset="0"/>
            </a:endParaRPr>
          </a:p>
        </p:txBody>
      </p:sp>
      <p:sp>
        <p:nvSpPr>
          <p:cNvPr id="3" name="İçerik Yer Tutucusu 2"/>
          <p:cNvSpPr>
            <a:spLocks noGrp="1"/>
          </p:cNvSpPr>
          <p:nvPr>
            <p:ph idx="1"/>
          </p:nvPr>
        </p:nvSpPr>
        <p:spPr>
          <a:xfrm>
            <a:off x="323528" y="764704"/>
            <a:ext cx="8424936" cy="2592288"/>
          </a:xfrm>
          <a:solidFill>
            <a:schemeClr val="bg1"/>
          </a:solidFill>
        </p:spPr>
        <p:txBody>
          <a:bodyPr>
            <a:noAutofit/>
          </a:bodyPr>
          <a:lstStyle/>
          <a:p>
            <a:pPr algn="just"/>
            <a:r>
              <a:rPr lang="tr-TR" sz="1800" b="1" dirty="0" smtClean="0">
                <a:solidFill>
                  <a:schemeClr val="tx1"/>
                </a:solidFill>
                <a:latin typeface="Calibri" pitchFamily="34" charset="0"/>
              </a:rPr>
              <a:t>Veri </a:t>
            </a:r>
            <a:r>
              <a:rPr lang="tr-TR" sz="1800" b="1" dirty="0">
                <a:latin typeface="Calibri" pitchFamily="34" charset="0"/>
              </a:rPr>
              <a:t>fazlalığı</a:t>
            </a:r>
            <a:r>
              <a:rPr lang="tr-TR" sz="1800" b="1" dirty="0" smtClean="0">
                <a:solidFill>
                  <a:schemeClr val="tx1"/>
                </a:solidFill>
                <a:latin typeface="Calibri" pitchFamily="34" charset="0"/>
              </a:rPr>
              <a:t>, </a:t>
            </a:r>
            <a:r>
              <a:rPr lang="tr-TR" sz="1800" b="1" dirty="0">
                <a:solidFill>
                  <a:schemeClr val="tx1"/>
                </a:solidFill>
                <a:latin typeface="Calibri" pitchFamily="34" charset="0"/>
              </a:rPr>
              <a:t>bir </a:t>
            </a:r>
            <a:r>
              <a:rPr lang="tr-TR" sz="1800" b="1" dirty="0" smtClean="0">
                <a:solidFill>
                  <a:schemeClr val="tx1"/>
                </a:solidFill>
                <a:latin typeface="Calibri" pitchFamily="34" charset="0"/>
              </a:rPr>
              <a:t>verinin işletmede farklı bölümler tarafından </a:t>
            </a:r>
            <a:r>
              <a:rPr lang="tr-TR" sz="1800" b="1" dirty="0">
                <a:solidFill>
                  <a:schemeClr val="tx1"/>
                </a:solidFill>
                <a:latin typeface="Calibri" pitchFamily="34" charset="0"/>
              </a:rPr>
              <a:t>birbirlerinden bağımsız olarak </a:t>
            </a:r>
            <a:r>
              <a:rPr lang="tr-TR" sz="1800" b="1" dirty="0" smtClean="0">
                <a:solidFill>
                  <a:schemeClr val="tx1"/>
                </a:solidFill>
                <a:latin typeface="Calibri" pitchFamily="34" charset="0"/>
              </a:rPr>
              <a:t>toplanması ve farklı alanlarda saklanmasından </a:t>
            </a:r>
            <a:r>
              <a:rPr lang="tr-TR" sz="1800" b="1" dirty="0">
                <a:solidFill>
                  <a:schemeClr val="tx1"/>
                </a:solidFill>
                <a:latin typeface="Calibri" pitchFamily="34" charset="0"/>
              </a:rPr>
              <a:t>kaynaklanır</a:t>
            </a:r>
            <a:r>
              <a:rPr lang="tr-TR" sz="1800" b="1" dirty="0" smtClean="0">
                <a:solidFill>
                  <a:schemeClr val="tx1"/>
                </a:solidFill>
                <a:latin typeface="Calibri" pitchFamily="34" charset="0"/>
              </a:rPr>
              <a:t>.</a:t>
            </a:r>
          </a:p>
          <a:p>
            <a:pPr algn="just"/>
            <a:r>
              <a:rPr lang="tr-TR" sz="1800" dirty="0" smtClean="0">
                <a:solidFill>
                  <a:schemeClr val="tx1"/>
                </a:solidFill>
                <a:latin typeface="Calibri" pitchFamily="34" charset="0"/>
              </a:rPr>
              <a:t>Veri fazlalığı, </a:t>
            </a:r>
            <a:r>
              <a:rPr lang="tr-TR" sz="1800" b="1" dirty="0" smtClean="0">
                <a:solidFill>
                  <a:schemeClr val="tx1"/>
                </a:solidFill>
                <a:latin typeface="Calibri" pitchFamily="34" charset="0"/>
              </a:rPr>
              <a:t>depolama alanlarında gereksiz yer kaplama </a:t>
            </a:r>
            <a:r>
              <a:rPr lang="tr-TR" sz="1800" dirty="0" smtClean="0">
                <a:solidFill>
                  <a:schemeClr val="tx1"/>
                </a:solidFill>
                <a:latin typeface="Calibri" pitchFamily="34" charset="0"/>
              </a:rPr>
              <a:t>ve aynı özniteliğin farklı değerlere sahip olduğu yerlerde </a:t>
            </a:r>
            <a:r>
              <a:rPr lang="tr-TR" sz="1800" b="1" dirty="0" smtClean="0">
                <a:solidFill>
                  <a:schemeClr val="tx1"/>
                </a:solidFill>
                <a:latin typeface="Calibri" pitchFamily="34" charset="0"/>
              </a:rPr>
              <a:t>veri tutarsızlığına yol açma </a:t>
            </a:r>
            <a:r>
              <a:rPr lang="tr-TR" sz="1800" dirty="0" smtClean="0">
                <a:solidFill>
                  <a:schemeClr val="tx1"/>
                </a:solidFill>
                <a:latin typeface="Calibri" pitchFamily="34" charset="0"/>
              </a:rPr>
              <a:t> gibi problemlere sebep olmaktadır .</a:t>
            </a:r>
          </a:p>
          <a:p>
            <a:pPr algn="just"/>
            <a:r>
              <a:rPr lang="tr-TR" sz="1800" dirty="0" smtClean="0">
                <a:solidFill>
                  <a:schemeClr val="tx1"/>
                </a:solidFill>
                <a:latin typeface="Calibri" pitchFamily="34" charset="0"/>
              </a:rPr>
              <a:t>Aynı özniteliğe değer vermek için faklı kodlama sistemlerinin kullanılması da karışıklıklara yol açabilmektedir.</a:t>
            </a:r>
          </a:p>
          <a:p>
            <a:pPr algn="just"/>
            <a:r>
              <a:rPr lang="tr-TR" sz="1800" b="1" dirty="0" smtClean="0">
                <a:solidFill>
                  <a:schemeClr val="tx1"/>
                </a:solidFill>
                <a:latin typeface="Calibri" pitchFamily="34" charset="0"/>
              </a:rPr>
              <a:t>Örnek</a:t>
            </a:r>
            <a:r>
              <a:rPr lang="tr-TR" sz="1800" dirty="0" smtClean="0">
                <a:solidFill>
                  <a:schemeClr val="tx1"/>
                </a:solidFill>
                <a:latin typeface="Calibri" pitchFamily="34" charset="0"/>
              </a:rPr>
              <a:t>: Öğrenci numarası aynı okul içinde bir sistemde </a:t>
            </a:r>
            <a:r>
              <a:rPr lang="tr-TR" sz="1800" b="1" dirty="0" err="1" smtClean="0">
                <a:solidFill>
                  <a:schemeClr val="tx1"/>
                </a:solidFill>
                <a:latin typeface="Calibri" pitchFamily="34" charset="0"/>
              </a:rPr>
              <a:t>ogrenci_no</a:t>
            </a:r>
            <a:r>
              <a:rPr lang="tr-TR" sz="1800" b="1" dirty="0" smtClean="0">
                <a:solidFill>
                  <a:schemeClr val="tx1"/>
                </a:solidFill>
                <a:latin typeface="Calibri" pitchFamily="34" charset="0"/>
              </a:rPr>
              <a:t> </a:t>
            </a:r>
            <a:r>
              <a:rPr lang="tr-TR" sz="1800" dirty="0" smtClean="0">
                <a:solidFill>
                  <a:schemeClr val="tx1"/>
                </a:solidFill>
                <a:latin typeface="Calibri" pitchFamily="34" charset="0"/>
              </a:rPr>
              <a:t>olarak tanımlanırken başka sistemde sadece </a:t>
            </a:r>
            <a:r>
              <a:rPr lang="tr-TR" sz="1800" b="1" dirty="0" err="1" smtClean="0">
                <a:solidFill>
                  <a:schemeClr val="tx1"/>
                </a:solidFill>
                <a:latin typeface="Calibri" pitchFamily="34" charset="0"/>
              </a:rPr>
              <a:t>no</a:t>
            </a:r>
            <a:r>
              <a:rPr lang="tr-TR" sz="1800" dirty="0" smtClean="0">
                <a:solidFill>
                  <a:schemeClr val="tx1"/>
                </a:solidFill>
                <a:latin typeface="Calibri" pitchFamily="34" charset="0"/>
              </a:rPr>
              <a:t> olarak tanımladığında gereksiz veri oluşacaktır.</a:t>
            </a:r>
            <a:endParaRPr lang="tr-TR" sz="1800" dirty="0">
              <a:solidFill>
                <a:schemeClr val="tx1"/>
              </a:solidFill>
              <a:latin typeface="Calibri" pitchFamily="34" charset="0"/>
            </a:endParaRPr>
          </a:p>
          <a:p>
            <a:pPr algn="just"/>
            <a:endParaRPr lang="tr-TR" sz="1800" dirty="0">
              <a:solidFill>
                <a:schemeClr val="tx1"/>
              </a:solidFill>
              <a:latin typeface="Calibri" pitchFamily="34" charset="0"/>
            </a:endParaRPr>
          </a:p>
        </p:txBody>
      </p:sp>
      <p:pic>
        <p:nvPicPr>
          <p:cNvPr id="4"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907704" y="3645024"/>
            <a:ext cx="5472608" cy="291006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7646686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184" y="0"/>
            <a:ext cx="9135816" cy="764704"/>
          </a:xfrm>
        </p:spPr>
        <p:txBody>
          <a:bodyPr>
            <a:normAutofit/>
          </a:bodyPr>
          <a:lstStyle/>
          <a:p>
            <a:pPr algn="ctr"/>
            <a:r>
              <a:rPr lang="tr-TR" sz="2800" b="1" dirty="0" smtClean="0">
                <a:solidFill>
                  <a:schemeClr val="tx1"/>
                </a:solidFill>
                <a:effectLst/>
                <a:latin typeface="Calibri" pitchFamily="34" charset="0"/>
              </a:rPr>
              <a:t>2. Program - Veri Bağımlılığı</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227742" y="908720"/>
            <a:ext cx="8736746" cy="3096344"/>
          </a:xfrm>
          <a:solidFill>
            <a:schemeClr val="bg1"/>
          </a:solidFill>
        </p:spPr>
        <p:txBody>
          <a:bodyPr>
            <a:normAutofit/>
          </a:bodyPr>
          <a:lstStyle/>
          <a:p>
            <a:pPr algn="just"/>
            <a:r>
              <a:rPr lang="tr-TR" sz="2000" b="1" dirty="0" smtClean="0">
                <a:solidFill>
                  <a:schemeClr val="tx1"/>
                </a:solidFill>
                <a:latin typeface="Calibri" pitchFamily="34" charset="0"/>
              </a:rPr>
              <a:t>Veriler program kullanılarak işlenmekte ya da üretilmektedir. Dolayısıyla veri ile program arasında kuvvetli bir ilişki vardır.</a:t>
            </a:r>
          </a:p>
          <a:p>
            <a:pPr algn="just"/>
            <a:r>
              <a:rPr lang="tr-TR" sz="2000" dirty="0" smtClean="0">
                <a:solidFill>
                  <a:schemeClr val="tx1"/>
                </a:solidFill>
                <a:latin typeface="Calibri" pitchFamily="34" charset="0"/>
              </a:rPr>
              <a:t>Program yapısındaki değişim veriyi etkileyebileceği gibi veri formatındaki değişim de programda güncelleme yapılmasını gerektirebilmektedir.</a:t>
            </a:r>
          </a:p>
          <a:p>
            <a:pPr algn="just"/>
            <a:r>
              <a:rPr lang="tr-TR" sz="2000" dirty="0" smtClean="0">
                <a:solidFill>
                  <a:schemeClr val="tx1"/>
                </a:solidFill>
                <a:latin typeface="Calibri" pitchFamily="34" charset="0"/>
              </a:rPr>
              <a:t>Örnek: bir program 5 haneli posta koduna göre tasarlanmışsa, 9 haneli posta koduna geçilmesi durumunda programda değişiklik yapılması gerekecektir. Bu durum binlerce $  maliyete sebep olabilmektedir.</a:t>
            </a:r>
          </a:p>
          <a:p>
            <a:pPr algn="just"/>
            <a:endParaRPr lang="tr-TR" sz="2000" dirty="0">
              <a:solidFill>
                <a:schemeClr val="tx1"/>
              </a:solidFill>
              <a:latin typeface="Calibri" pitchFamily="34" charset="0"/>
            </a:endParaRPr>
          </a:p>
          <a:p>
            <a:pPr algn="just"/>
            <a:endParaRPr lang="tr-TR" sz="2000" dirty="0">
              <a:solidFill>
                <a:schemeClr val="tx1"/>
              </a:solidFill>
              <a:latin typeface="Calibri" pitchFamily="34" charset="0"/>
            </a:endParaRPr>
          </a:p>
        </p:txBody>
      </p:sp>
      <p:grpSp>
        <p:nvGrpSpPr>
          <p:cNvPr id="8" name="Grup 7"/>
          <p:cNvGrpSpPr/>
          <p:nvPr/>
        </p:nvGrpSpPr>
        <p:grpSpPr>
          <a:xfrm>
            <a:off x="683568" y="3717032"/>
            <a:ext cx="4536504" cy="1773936"/>
            <a:chOff x="2555776" y="4918296"/>
            <a:chExt cx="4536504" cy="1773936"/>
          </a:xfrm>
        </p:grpSpPr>
        <p:sp>
          <p:nvSpPr>
            <p:cNvPr id="5" name="Dikey Kaydırma 4"/>
            <p:cNvSpPr/>
            <p:nvPr/>
          </p:nvSpPr>
          <p:spPr>
            <a:xfrm>
              <a:off x="5724128" y="5229200"/>
              <a:ext cx="1368152" cy="1152128"/>
            </a:xfrm>
            <a:prstGeom prst="verticalScroll">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tr-TR" dirty="0" smtClean="0"/>
                <a:t>Veri </a:t>
              </a:r>
              <a:endParaRPr lang="tr-TR" dirty="0"/>
            </a:p>
          </p:txBody>
        </p:sp>
        <p:pic>
          <p:nvPicPr>
            <p:cNvPr id="3075" name="Picture 3" descr="C:\Program Files (x86)\Microsoft Office\MEDIA\CAGCAT10\j0292020.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55776" y="4918296"/>
              <a:ext cx="1869034" cy="1773936"/>
            </a:xfrm>
            <a:prstGeom prst="rect">
              <a:avLst/>
            </a:prstGeom>
            <a:noFill/>
            <a:extLst>
              <a:ext uri="{909E8E84-426E-40DD-AFC4-6F175D3DCCD1}">
                <a14:hiddenFill xmlns:a14="http://schemas.microsoft.com/office/drawing/2010/main">
                  <a:solidFill>
                    <a:srgbClr val="FFFFFF"/>
                  </a:solidFill>
                </a14:hiddenFill>
              </a:ext>
            </a:extLst>
          </p:spPr>
        </p:pic>
        <p:sp>
          <p:nvSpPr>
            <p:cNvPr id="6" name="Sol Sağ Ok 5"/>
            <p:cNvSpPr/>
            <p:nvPr/>
          </p:nvSpPr>
          <p:spPr>
            <a:xfrm>
              <a:off x="4572000" y="5805264"/>
              <a:ext cx="1008112" cy="216024"/>
            </a:xfrm>
            <a:prstGeom prst="lef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tr-TR"/>
            </a:p>
          </p:txBody>
        </p:sp>
        <p:sp>
          <p:nvSpPr>
            <p:cNvPr id="7" name="Metin kutusu 6"/>
            <p:cNvSpPr txBox="1"/>
            <p:nvPr/>
          </p:nvSpPr>
          <p:spPr>
            <a:xfrm>
              <a:off x="3779912" y="4918296"/>
              <a:ext cx="1440160"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tr-TR" dirty="0" smtClean="0"/>
                <a:t>Program</a:t>
              </a:r>
              <a:endParaRPr lang="tr-TR" dirty="0"/>
            </a:p>
          </p:txBody>
        </p:sp>
      </p:grpSp>
    </p:spTree>
    <p:extLst>
      <p:ext uri="{BB962C8B-B14F-4D97-AF65-F5344CB8AC3E}">
        <p14:creationId xmlns:p14="http://schemas.microsoft.com/office/powerpoint/2010/main" val="13761255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764704"/>
          </a:xfrm>
        </p:spPr>
        <p:txBody>
          <a:bodyPr>
            <a:normAutofit/>
          </a:bodyPr>
          <a:lstStyle/>
          <a:p>
            <a:pPr algn="ctr"/>
            <a:r>
              <a:rPr lang="tr-TR" sz="2800" b="1" dirty="0" smtClean="0">
                <a:solidFill>
                  <a:schemeClr val="tx1"/>
                </a:solidFill>
                <a:effectLst/>
                <a:latin typeface="Calibri" pitchFamily="34" charset="0"/>
              </a:rPr>
              <a:t>3. Esnek Olmama</a:t>
            </a:r>
            <a:endParaRPr lang="tr-TR" sz="2800" dirty="0">
              <a:solidFill>
                <a:schemeClr val="tx1"/>
              </a:solidFill>
              <a:effectLst/>
              <a:latin typeface="Calibri" pitchFamily="34" charset="0"/>
            </a:endParaRPr>
          </a:p>
        </p:txBody>
      </p:sp>
      <p:sp>
        <p:nvSpPr>
          <p:cNvPr id="3" name="İçerik Yer Tutucusu 2"/>
          <p:cNvSpPr>
            <a:spLocks noGrp="1"/>
          </p:cNvSpPr>
          <p:nvPr>
            <p:ph idx="1"/>
          </p:nvPr>
        </p:nvSpPr>
        <p:spPr>
          <a:xfrm>
            <a:off x="194912" y="908720"/>
            <a:ext cx="8754176" cy="3024336"/>
          </a:xfrm>
          <a:solidFill>
            <a:schemeClr val="bg1"/>
          </a:solidFill>
        </p:spPr>
        <p:txBody>
          <a:bodyPr>
            <a:normAutofit/>
          </a:bodyPr>
          <a:lstStyle/>
          <a:p>
            <a:pPr algn="just"/>
            <a:r>
              <a:rPr lang="tr-TR" sz="2000" dirty="0">
                <a:solidFill>
                  <a:schemeClr val="tx1"/>
                </a:solidFill>
                <a:latin typeface="Calibri" pitchFamily="34" charset="0"/>
              </a:rPr>
              <a:t>Geleneksel bir dosya sistemi büyük ve yoğun bir programlama çabası sonrası rutin planlanmış raporlar üretebilir. </a:t>
            </a:r>
          </a:p>
          <a:p>
            <a:pPr algn="just"/>
            <a:r>
              <a:rPr lang="tr-TR" sz="2000" dirty="0" smtClean="0">
                <a:solidFill>
                  <a:schemeClr val="tx1"/>
                </a:solidFill>
                <a:latin typeface="Calibri" pitchFamily="34" charset="0"/>
              </a:rPr>
              <a:t>Ancak </a:t>
            </a:r>
            <a:r>
              <a:rPr lang="tr-TR" sz="2000" dirty="0">
                <a:solidFill>
                  <a:schemeClr val="tx1"/>
                </a:solidFill>
                <a:latin typeface="Calibri" pitchFamily="34" charset="0"/>
              </a:rPr>
              <a:t>anlık veya beklenmedik bir </a:t>
            </a:r>
            <a:r>
              <a:rPr lang="tr-TR" sz="2000" dirty="0" smtClean="0">
                <a:solidFill>
                  <a:schemeClr val="tx1"/>
                </a:solidFill>
                <a:latin typeface="Calibri" pitchFamily="34" charset="0"/>
              </a:rPr>
              <a:t>şekilde enformasyon gereksinimini </a:t>
            </a:r>
            <a:r>
              <a:rPr lang="tr-TR" sz="2000" dirty="0">
                <a:solidFill>
                  <a:schemeClr val="tx1"/>
                </a:solidFill>
                <a:latin typeface="Calibri" pitchFamily="34" charset="0"/>
              </a:rPr>
              <a:t>karşılayacak raporlar düzenleyemez. </a:t>
            </a:r>
          </a:p>
          <a:p>
            <a:pPr algn="just"/>
            <a:r>
              <a:rPr lang="tr-TR" sz="2000" dirty="0" smtClean="0">
                <a:solidFill>
                  <a:schemeClr val="tx1"/>
                </a:solidFill>
                <a:latin typeface="Calibri" pitchFamily="34" charset="0"/>
              </a:rPr>
              <a:t>Herhangi </a:t>
            </a:r>
            <a:r>
              <a:rPr lang="tr-TR" sz="2000" dirty="0">
                <a:solidFill>
                  <a:schemeClr val="tx1"/>
                </a:solidFill>
                <a:latin typeface="Calibri" pitchFamily="34" charset="0"/>
              </a:rPr>
              <a:t>bir anda gereken </a:t>
            </a:r>
            <a:r>
              <a:rPr lang="tr-TR" sz="2000" dirty="0" smtClean="0">
                <a:solidFill>
                  <a:schemeClr val="tx1"/>
                </a:solidFill>
                <a:latin typeface="Calibri" pitchFamily="34" charset="0"/>
              </a:rPr>
              <a:t>enformasyon, sistemde </a:t>
            </a:r>
            <a:r>
              <a:rPr lang="tr-TR" sz="2000" dirty="0">
                <a:solidFill>
                  <a:schemeClr val="tx1"/>
                </a:solidFill>
                <a:latin typeface="Calibri" pitchFamily="34" charset="0"/>
              </a:rPr>
              <a:t>bir yerlerdedir, ancak elde edilmesi </a:t>
            </a:r>
            <a:r>
              <a:rPr lang="tr-TR" sz="2000" dirty="0" smtClean="0">
                <a:solidFill>
                  <a:schemeClr val="tx1"/>
                </a:solidFill>
                <a:latin typeface="Calibri" pitchFamily="34" charset="0"/>
              </a:rPr>
              <a:t>çok pahalı </a:t>
            </a:r>
            <a:r>
              <a:rPr lang="tr-TR" sz="2000" dirty="0">
                <a:solidFill>
                  <a:schemeClr val="tx1"/>
                </a:solidFill>
                <a:latin typeface="Calibri" pitchFamily="34" charset="0"/>
              </a:rPr>
              <a:t>ve zordur</a:t>
            </a:r>
            <a:r>
              <a:rPr lang="tr-TR" sz="2000" dirty="0" smtClean="0">
                <a:solidFill>
                  <a:schemeClr val="tx1"/>
                </a:solidFill>
                <a:latin typeface="Calibri" pitchFamily="34" charset="0"/>
              </a:rPr>
              <a:t>.</a:t>
            </a:r>
          </a:p>
          <a:p>
            <a:pPr algn="just"/>
            <a:r>
              <a:rPr lang="tr-TR" sz="2000" dirty="0" smtClean="0">
                <a:solidFill>
                  <a:schemeClr val="tx1"/>
                </a:solidFill>
                <a:latin typeface="Calibri" pitchFamily="34" charset="0"/>
              </a:rPr>
              <a:t>Programcılar istenen enformasyonu bir dosyada toplamak için haftalarca çalışabilir.</a:t>
            </a:r>
            <a:endParaRPr lang="tr-TR" sz="2000" dirty="0">
              <a:solidFill>
                <a:schemeClr val="tx1"/>
              </a:solidFill>
              <a:latin typeface="Calibri" pitchFamily="34" charset="0"/>
            </a:endParaRPr>
          </a:p>
          <a:p>
            <a:pPr algn="just"/>
            <a:endParaRPr lang="tr-TR" sz="2000" dirty="0">
              <a:solidFill>
                <a:schemeClr val="tx1"/>
              </a:solidFill>
              <a:latin typeface="Calibri" pitchFamily="34" charset="0"/>
            </a:endParaRPr>
          </a:p>
        </p:txBody>
      </p:sp>
      <p:pic>
        <p:nvPicPr>
          <p:cNvPr id="4098" name="Picture 2" descr="http://www.datawarehouse.gen.tr/Makale/image/DataMin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3573016"/>
            <a:ext cx="3217277" cy="2636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30747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764704"/>
          </a:xfrm>
        </p:spPr>
        <p:txBody>
          <a:bodyPr>
            <a:normAutofit/>
          </a:bodyPr>
          <a:lstStyle/>
          <a:p>
            <a:pPr algn="ctr"/>
            <a:r>
              <a:rPr lang="tr-TR" sz="2800" b="1" dirty="0" smtClean="0">
                <a:solidFill>
                  <a:schemeClr val="tx1"/>
                </a:solidFill>
                <a:effectLst/>
                <a:latin typeface="Calibri" pitchFamily="34" charset="0"/>
              </a:rPr>
              <a:t>4. Zayıf Veri Güvenliği</a:t>
            </a:r>
            <a:endParaRPr lang="tr-TR" sz="2800" dirty="0">
              <a:solidFill>
                <a:schemeClr val="tx1"/>
              </a:solidFill>
              <a:effectLst/>
              <a:latin typeface="Calibri" pitchFamily="34" charset="0"/>
            </a:endParaRPr>
          </a:p>
        </p:txBody>
      </p:sp>
      <p:sp>
        <p:nvSpPr>
          <p:cNvPr id="3" name="İçerik Yer Tutucusu 2"/>
          <p:cNvSpPr>
            <a:spLocks noGrp="1"/>
          </p:cNvSpPr>
          <p:nvPr>
            <p:ph idx="1"/>
          </p:nvPr>
        </p:nvSpPr>
        <p:spPr>
          <a:xfrm>
            <a:off x="107504" y="836712"/>
            <a:ext cx="8826184" cy="2016224"/>
          </a:xfrm>
          <a:solidFill>
            <a:schemeClr val="bg1"/>
          </a:solidFill>
        </p:spPr>
        <p:txBody>
          <a:bodyPr>
            <a:normAutofit/>
          </a:bodyPr>
          <a:lstStyle/>
          <a:p>
            <a:pPr algn="just"/>
            <a:r>
              <a:rPr lang="tr-TR" sz="2000" dirty="0" smtClean="0">
                <a:solidFill>
                  <a:schemeClr val="tx1"/>
                </a:solidFill>
                <a:latin typeface="Calibri" pitchFamily="34" charset="0"/>
              </a:rPr>
              <a:t>Geleneksel sistemde verilerin </a:t>
            </a:r>
            <a:r>
              <a:rPr lang="tr-TR" sz="2000" dirty="0">
                <a:solidFill>
                  <a:schemeClr val="tx1"/>
                </a:solidFill>
                <a:latin typeface="Calibri" pitchFamily="34" charset="0"/>
              </a:rPr>
              <a:t>yönetimi ve kontrolü az olduğundan enformasyonun erişimi ve yayılması kontrol dışına çıkabilir. </a:t>
            </a:r>
          </a:p>
          <a:p>
            <a:pPr algn="just"/>
            <a:r>
              <a:rPr lang="tr-TR" sz="2000" b="1" dirty="0" smtClean="0">
                <a:solidFill>
                  <a:schemeClr val="tx1"/>
                </a:solidFill>
                <a:latin typeface="Calibri" pitchFamily="34" charset="0"/>
              </a:rPr>
              <a:t>Yönetim, kimin </a:t>
            </a:r>
            <a:r>
              <a:rPr lang="tr-TR" sz="2000" b="1" dirty="0">
                <a:solidFill>
                  <a:schemeClr val="tx1"/>
                </a:solidFill>
                <a:latin typeface="Calibri" pitchFamily="34" charset="0"/>
              </a:rPr>
              <a:t>işletmedeki hangi veriye eriştiğini ve hatta değiştirdiğini bilemeyebilir.</a:t>
            </a:r>
          </a:p>
          <a:p>
            <a:pPr algn="just"/>
            <a:endParaRPr lang="tr-TR" sz="2000" dirty="0">
              <a:solidFill>
                <a:schemeClr val="tx1"/>
              </a:solidFill>
              <a:latin typeface="Calibri" pitchFamily="34" charset="0"/>
            </a:endParaRPr>
          </a:p>
        </p:txBody>
      </p:sp>
      <p:pic>
        <p:nvPicPr>
          <p:cNvPr id="1026" name="Picture 2" descr="http://galeri.uludagsozluk.com/13/en-zayif-halka_14863_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750" y="2636912"/>
            <a:ext cx="4762500" cy="35718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5567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764704"/>
          </a:xfrm>
        </p:spPr>
        <p:txBody>
          <a:bodyPr>
            <a:normAutofit/>
          </a:bodyPr>
          <a:lstStyle/>
          <a:p>
            <a:pPr algn="ctr"/>
            <a:r>
              <a:rPr lang="tr-TR" sz="2800" b="1" dirty="0" smtClean="0">
                <a:solidFill>
                  <a:schemeClr val="tx1"/>
                </a:solidFill>
                <a:effectLst/>
                <a:latin typeface="Calibri" pitchFamily="34" charset="0"/>
              </a:rPr>
              <a:t>5. Veri Paylaşımı Yetersizliği </a:t>
            </a:r>
            <a:endParaRPr lang="tr-TR" sz="2800" dirty="0">
              <a:solidFill>
                <a:schemeClr val="tx1"/>
              </a:solidFill>
              <a:effectLst/>
              <a:latin typeface="Calibri" pitchFamily="34" charset="0"/>
            </a:endParaRPr>
          </a:p>
        </p:txBody>
      </p:sp>
      <p:sp>
        <p:nvSpPr>
          <p:cNvPr id="3" name="İçerik Yer Tutucusu 2"/>
          <p:cNvSpPr>
            <a:spLocks noGrp="1"/>
          </p:cNvSpPr>
          <p:nvPr>
            <p:ph idx="1"/>
          </p:nvPr>
        </p:nvSpPr>
        <p:spPr>
          <a:xfrm>
            <a:off x="179512" y="908720"/>
            <a:ext cx="8754176" cy="2448272"/>
          </a:xfrm>
          <a:solidFill>
            <a:schemeClr val="bg1"/>
          </a:solidFill>
        </p:spPr>
        <p:txBody>
          <a:bodyPr>
            <a:normAutofit/>
          </a:bodyPr>
          <a:lstStyle/>
          <a:p>
            <a:pPr algn="just"/>
            <a:r>
              <a:rPr lang="tr-TR" sz="2000" dirty="0" smtClean="0">
                <a:solidFill>
                  <a:schemeClr val="tx1"/>
                </a:solidFill>
                <a:latin typeface="Calibri" pitchFamily="34" charset="0"/>
              </a:rPr>
              <a:t>İşletmenin  farklı </a:t>
            </a:r>
            <a:r>
              <a:rPr lang="tr-TR" sz="2000" dirty="0">
                <a:solidFill>
                  <a:schemeClr val="tx1"/>
                </a:solidFill>
                <a:latin typeface="Calibri" pitchFamily="34" charset="0"/>
              </a:rPr>
              <a:t>bölümlerinde ve farklı dosyalarda bulunan enformasyon birimlerinin birbiriyle bağlantılı olmamasından dolayı sanal ortamda da enformasyonun zamanında paylaşımı ve erişimi mümkün olmayabilir.</a:t>
            </a:r>
          </a:p>
          <a:p>
            <a:pPr algn="just"/>
            <a:r>
              <a:rPr lang="tr-TR" sz="2000" dirty="0" smtClean="0">
                <a:solidFill>
                  <a:schemeClr val="tx1"/>
                </a:solidFill>
                <a:latin typeface="Calibri" pitchFamily="34" charset="0"/>
              </a:rPr>
              <a:t>Enformasyon organizasyonun </a:t>
            </a:r>
            <a:r>
              <a:rPr lang="tr-TR" sz="2000" dirty="0">
                <a:solidFill>
                  <a:schemeClr val="tx1"/>
                </a:solidFill>
                <a:latin typeface="Calibri" pitchFamily="34" charset="0"/>
              </a:rPr>
              <a:t>farklı bölümleri  arasında ve fonksiyonel alanlarında serbestçe dolaşamaz.</a:t>
            </a:r>
          </a:p>
          <a:p>
            <a:pPr algn="just"/>
            <a:endParaRPr lang="tr-TR" sz="2000" dirty="0">
              <a:solidFill>
                <a:schemeClr val="tx1"/>
              </a:solidFill>
              <a:latin typeface="Calibri" pitchFamily="34" charset="0"/>
            </a:endParaRPr>
          </a:p>
        </p:txBody>
      </p:sp>
      <p:pic>
        <p:nvPicPr>
          <p:cNvPr id="8196" name="Picture 4" descr="http://media4.ntvmsnbc.com/j/NTVMSNBC/Components/ArtAndPhoto-Fronts/SectionsThumbnails-TSM-Colorbox/_Cover/132302bogaz_kopru.hlarge.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1619672" y="2780928"/>
            <a:ext cx="6120680" cy="29470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18944111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980728"/>
            <a:ext cx="6804248" cy="965523"/>
          </a:xfrm>
          <a:solidFill>
            <a:schemeClr val="bg1">
              <a:lumMod val="95000"/>
            </a:schemeClr>
          </a:solidFill>
        </p:spPr>
        <p:txBody>
          <a:bodyPr/>
          <a:lstStyle/>
          <a:p>
            <a:r>
              <a:rPr lang="tr-TR" sz="3200" b="1" dirty="0" smtClean="0">
                <a:solidFill>
                  <a:schemeClr val="tx1"/>
                </a:solidFill>
                <a:effectLst/>
                <a:latin typeface="Calibri" pitchFamily="34" charset="0"/>
              </a:rPr>
              <a:t>Veri Yönetiminde Veri Tabanı Yaklaşımı</a:t>
            </a:r>
            <a:endParaRPr lang="tr-TR" dirty="0"/>
          </a:p>
        </p:txBody>
      </p:sp>
    </p:spTree>
    <p:extLst>
      <p:ext uri="{BB962C8B-B14F-4D97-AF65-F5344CB8AC3E}">
        <p14:creationId xmlns:p14="http://schemas.microsoft.com/office/powerpoint/2010/main" val="2929725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836712"/>
          </a:xfrm>
        </p:spPr>
        <p:txBody>
          <a:bodyPr>
            <a:normAutofit/>
          </a:bodyPr>
          <a:lstStyle/>
          <a:p>
            <a:pPr algn="ctr"/>
            <a:r>
              <a:rPr lang="tr-TR" sz="3200" b="1" dirty="0" smtClean="0">
                <a:solidFill>
                  <a:schemeClr val="tx1"/>
                </a:solidFill>
                <a:effectLst/>
                <a:latin typeface="Calibri" pitchFamily="34" charset="0"/>
              </a:rPr>
              <a:t>Veri Tabanı</a:t>
            </a:r>
            <a:endParaRPr lang="tr-TR" sz="3200" dirty="0">
              <a:solidFill>
                <a:schemeClr val="tx1"/>
              </a:solidFill>
              <a:effectLst/>
              <a:latin typeface="Calibri" pitchFamily="34" charset="0"/>
            </a:endParaRPr>
          </a:p>
        </p:txBody>
      </p:sp>
      <p:sp>
        <p:nvSpPr>
          <p:cNvPr id="3" name="İçerik Yer Tutucusu 2"/>
          <p:cNvSpPr>
            <a:spLocks noGrp="1"/>
          </p:cNvSpPr>
          <p:nvPr>
            <p:ph idx="1"/>
          </p:nvPr>
        </p:nvSpPr>
        <p:spPr>
          <a:xfrm>
            <a:off x="323528" y="980728"/>
            <a:ext cx="8352928" cy="2016224"/>
          </a:xfrm>
          <a:solidFill>
            <a:schemeClr val="bg1"/>
          </a:solidFill>
        </p:spPr>
        <p:txBody>
          <a:bodyPr>
            <a:normAutofit/>
          </a:bodyPr>
          <a:lstStyle/>
          <a:p>
            <a:pPr algn="just"/>
            <a:r>
              <a:rPr lang="tr-TR" sz="2000" b="1" dirty="0">
                <a:latin typeface="Calibri" pitchFamily="34" charset="0"/>
              </a:rPr>
              <a:t>Veri tabanı; gereksiz verileri kontrol ederek ve veriyi merkezileştirerek pek çok uygulamaya etkili bir şekilde </a:t>
            </a:r>
            <a:r>
              <a:rPr lang="tr-TR" sz="2000" b="1" dirty="0" smtClean="0">
                <a:latin typeface="Calibri" pitchFamily="34" charset="0"/>
              </a:rPr>
              <a:t>veri iletmek için </a:t>
            </a:r>
            <a:r>
              <a:rPr lang="tr-TR" sz="2000" b="1" dirty="0">
                <a:latin typeface="Calibri" pitchFamily="34" charset="0"/>
              </a:rPr>
              <a:t>düzenlenmiş veri topluluğudur. </a:t>
            </a:r>
          </a:p>
          <a:p>
            <a:pPr algn="just"/>
            <a:r>
              <a:rPr lang="tr-TR" sz="2000" b="1" dirty="0">
                <a:latin typeface="Calibri" pitchFamily="34" charset="0"/>
              </a:rPr>
              <a:t>Veri, her bir uygulama için ayrı dosyalarda depolanmak yerine sadece bir yerde ve kullanıcıların görebileceği bir şekilde saklanmaktadır. </a:t>
            </a:r>
          </a:p>
          <a:p>
            <a:pPr algn="just"/>
            <a:r>
              <a:rPr lang="tr-TR" sz="2000" dirty="0">
                <a:latin typeface="Calibri" pitchFamily="34" charset="0"/>
              </a:rPr>
              <a:t>Bir veri tabanı farklı uygulamalara hizmet verebilmektedir</a:t>
            </a:r>
            <a:r>
              <a:rPr lang="tr-TR" sz="2000" dirty="0" smtClean="0">
                <a:latin typeface="Calibri" pitchFamily="34" charset="0"/>
              </a:rPr>
              <a:t>.</a:t>
            </a:r>
          </a:p>
          <a:p>
            <a:pPr algn="just"/>
            <a:endParaRPr lang="tr-TR" sz="2000" dirty="0">
              <a:latin typeface="Calibri" pitchFamily="34" charset="0"/>
            </a:endParaRPr>
          </a:p>
          <a:p>
            <a:pPr algn="just"/>
            <a:endParaRPr lang="tr-TR" sz="2000" dirty="0">
              <a:latin typeface="Calibri" pitchFamily="34" charset="0"/>
            </a:endParaRPr>
          </a:p>
        </p:txBody>
      </p:sp>
      <p:pic>
        <p:nvPicPr>
          <p:cNvPr id="9218" name="Picture 2" descr="http://t2.gstatic.com/images?q=tbn:ANd9GcTl2eqH68_oWHRsOf4DiScMUfZJLQ22-N-bg2JE1G_IPeIEKtg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3257937"/>
            <a:ext cx="3912929" cy="3071464"/>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p:cNvSpPr txBox="1"/>
          <p:nvPr/>
        </p:nvSpPr>
        <p:spPr>
          <a:xfrm>
            <a:off x="4644008" y="3501008"/>
            <a:ext cx="4289680" cy="2585323"/>
          </a:xfrm>
          <a:prstGeom prst="rect">
            <a:avLst/>
          </a:prstGeom>
          <a:solidFill>
            <a:schemeClr val="bg1">
              <a:lumMod val="95000"/>
            </a:schemeClr>
          </a:solidFill>
          <a:ln>
            <a:solidFill>
              <a:schemeClr val="bg1">
                <a:lumMod val="95000"/>
              </a:schemeClr>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tr-TR" b="1" dirty="0" smtClean="0">
                <a:latin typeface="Calibri" pitchFamily="34" charset="0"/>
              </a:rPr>
              <a:t>Veri </a:t>
            </a:r>
            <a:r>
              <a:rPr lang="tr-TR" b="1" dirty="0">
                <a:latin typeface="Calibri" pitchFamily="34" charset="0"/>
              </a:rPr>
              <a:t>tabanı ( Database),</a:t>
            </a:r>
            <a:r>
              <a:rPr lang="tr-TR" dirty="0">
                <a:latin typeface="Calibri" pitchFamily="34" charset="0"/>
              </a:rPr>
              <a:t> birbirleriyle </a:t>
            </a:r>
            <a:r>
              <a:rPr lang="tr-TR" dirty="0" smtClean="0">
                <a:latin typeface="Calibri" pitchFamily="34" charset="0"/>
              </a:rPr>
              <a:t>ilişkisi </a:t>
            </a:r>
            <a:r>
              <a:rPr lang="tr-TR" dirty="0">
                <a:latin typeface="Calibri" pitchFamily="34" charset="0"/>
              </a:rPr>
              <a:t>olan verilerin tutulduğu, kullanım amacına uygun olarak </a:t>
            </a:r>
            <a:r>
              <a:rPr lang="tr-TR" dirty="0" smtClean="0">
                <a:latin typeface="Calibri" pitchFamily="34" charset="0"/>
              </a:rPr>
              <a:t>düzenlenmiş </a:t>
            </a:r>
            <a:r>
              <a:rPr lang="tr-TR" dirty="0">
                <a:latin typeface="Calibri" pitchFamily="34" charset="0"/>
              </a:rPr>
              <a:t>veriler topluluğunun mantıksal ve fiziksel olarak tanımlarının olduğu ve bunların sayısal ortamlarda saklandığı ve gerektiğinde tekrar bir </a:t>
            </a:r>
            <a:r>
              <a:rPr lang="tr-TR" dirty="0" smtClean="0">
                <a:latin typeface="Calibri" pitchFamily="34" charset="0"/>
              </a:rPr>
              <a:t>erişime </a:t>
            </a:r>
            <a:r>
              <a:rPr lang="tr-TR" dirty="0">
                <a:latin typeface="Calibri" pitchFamily="34" charset="0"/>
              </a:rPr>
              <a:t>olanak sağlayan, büyük boyutlarda veriler barındıran </a:t>
            </a:r>
            <a:r>
              <a:rPr lang="tr-TR" dirty="0" smtClean="0">
                <a:latin typeface="Calibri" pitchFamily="34" charset="0"/>
              </a:rPr>
              <a:t>veri  depolarıdır</a:t>
            </a:r>
            <a:r>
              <a:rPr lang="tr-TR" dirty="0">
                <a:latin typeface="Calibri" pitchFamily="34" charset="0"/>
              </a:rPr>
              <a:t>. </a:t>
            </a:r>
          </a:p>
        </p:txBody>
      </p:sp>
    </p:spTree>
    <p:extLst>
      <p:ext uri="{BB962C8B-B14F-4D97-AF65-F5344CB8AC3E}">
        <p14:creationId xmlns:p14="http://schemas.microsoft.com/office/powerpoint/2010/main" val="3407571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1"/>
            <a:ext cx="9144000" cy="818861"/>
          </a:xfrm>
        </p:spPr>
        <p:txBody>
          <a:bodyPr>
            <a:normAutofit/>
          </a:bodyPr>
          <a:lstStyle/>
          <a:p>
            <a:pPr algn="ctr"/>
            <a:r>
              <a:rPr lang="tr-TR" sz="2800" b="1" dirty="0" smtClean="0">
                <a:solidFill>
                  <a:schemeClr val="tx1"/>
                </a:solidFill>
                <a:effectLst/>
                <a:latin typeface="Calibri" pitchFamily="34" charset="0"/>
              </a:rPr>
              <a:t>Veri Tabanı</a:t>
            </a:r>
            <a:r>
              <a:rPr lang="tr-TR" sz="2800" b="1" dirty="0">
                <a:solidFill>
                  <a:schemeClr val="tx1"/>
                </a:solidFill>
                <a:effectLst/>
                <a:latin typeface="Calibri" pitchFamily="34" charset="0"/>
              </a:rPr>
              <a:t> </a:t>
            </a:r>
            <a:r>
              <a:rPr lang="tr-TR" sz="2800" b="1" dirty="0" smtClean="0">
                <a:solidFill>
                  <a:schemeClr val="tx1"/>
                </a:solidFill>
                <a:effectLst/>
                <a:latin typeface="Calibri" pitchFamily="34" charset="0"/>
              </a:rPr>
              <a:t>Yönetim Sistemleri (VTYS)</a:t>
            </a:r>
            <a:endParaRPr lang="tr-TR" sz="2800" dirty="0">
              <a:solidFill>
                <a:schemeClr val="tx1"/>
              </a:solidFill>
              <a:latin typeface="Calibri" pitchFamily="34" charset="0"/>
            </a:endParaRPr>
          </a:p>
        </p:txBody>
      </p:sp>
      <p:sp>
        <p:nvSpPr>
          <p:cNvPr id="3" name="İçerik Yer Tutucusu 2"/>
          <p:cNvSpPr>
            <a:spLocks noGrp="1"/>
          </p:cNvSpPr>
          <p:nvPr>
            <p:ph idx="1"/>
          </p:nvPr>
        </p:nvSpPr>
        <p:spPr>
          <a:xfrm>
            <a:off x="323528" y="980728"/>
            <a:ext cx="8496944" cy="2880320"/>
          </a:xfrm>
          <a:solidFill>
            <a:schemeClr val="bg1"/>
          </a:solidFill>
        </p:spPr>
        <p:txBody>
          <a:bodyPr>
            <a:noAutofit/>
          </a:bodyPr>
          <a:lstStyle/>
          <a:p>
            <a:pPr algn="just"/>
            <a:r>
              <a:rPr lang="tr-TR" sz="2000" b="1" dirty="0" smtClean="0">
                <a:latin typeface="Calibri" pitchFamily="34" charset="0"/>
              </a:rPr>
              <a:t>İşletmenin,  </a:t>
            </a:r>
            <a:r>
              <a:rPr lang="tr-TR" sz="2000" b="1" dirty="0">
                <a:latin typeface="Calibri" pitchFamily="34" charset="0"/>
              </a:rPr>
              <a:t>verileri </a:t>
            </a:r>
            <a:r>
              <a:rPr lang="tr-TR" sz="2000" b="1" dirty="0" smtClean="0">
                <a:latin typeface="Calibri" pitchFamily="34" charset="0"/>
              </a:rPr>
              <a:t>merkezileştirmesine, </a:t>
            </a:r>
            <a:r>
              <a:rPr lang="tr-TR" sz="2000" b="1" dirty="0">
                <a:latin typeface="Calibri" pitchFamily="34" charset="0"/>
              </a:rPr>
              <a:t>etkili bir şekilde </a:t>
            </a:r>
            <a:r>
              <a:rPr lang="tr-TR" sz="2000" b="1" dirty="0" smtClean="0">
                <a:latin typeface="Calibri" pitchFamily="34" charset="0"/>
              </a:rPr>
              <a:t>kullanmasına ve  yönetmesine </a:t>
            </a:r>
            <a:r>
              <a:rPr lang="tr-TR" sz="2000" b="1" dirty="0">
                <a:latin typeface="Calibri" pitchFamily="34" charset="0"/>
              </a:rPr>
              <a:t>imkan </a:t>
            </a:r>
            <a:r>
              <a:rPr lang="tr-TR" sz="2000" b="1" dirty="0" smtClean="0">
                <a:latin typeface="Calibri" pitchFamily="34" charset="0"/>
              </a:rPr>
              <a:t>veren, </a:t>
            </a:r>
            <a:r>
              <a:rPr lang="tr-TR" sz="2000" b="1" dirty="0">
                <a:latin typeface="Calibri" pitchFamily="34" charset="0"/>
              </a:rPr>
              <a:t>uygulama programları tarafından istenen veriye  erişimi sağlayan yazılımlardır. </a:t>
            </a:r>
          </a:p>
          <a:p>
            <a:pPr algn="just"/>
            <a:r>
              <a:rPr lang="tr-TR" sz="2000" b="1" dirty="0" smtClean="0">
                <a:latin typeface="Calibri" pitchFamily="34" charset="0"/>
              </a:rPr>
              <a:t>Veri tabanı yönetim </a:t>
            </a:r>
            <a:r>
              <a:rPr lang="tr-TR" sz="2000" b="1" dirty="0">
                <a:latin typeface="Calibri" pitchFamily="34" charset="0"/>
              </a:rPr>
              <a:t>sistemi, </a:t>
            </a:r>
            <a:r>
              <a:rPr lang="tr-TR" sz="2000" b="1" dirty="0" smtClean="0">
                <a:latin typeface="Calibri" pitchFamily="34" charset="0"/>
              </a:rPr>
              <a:t>kullanıcı  </a:t>
            </a:r>
            <a:r>
              <a:rPr lang="tr-TR" sz="2000" b="1" dirty="0">
                <a:latin typeface="Calibri" pitchFamily="34" charset="0"/>
              </a:rPr>
              <a:t>ile veri tabanı arasında bir arabirim </a:t>
            </a:r>
            <a:r>
              <a:rPr lang="tr-TR" sz="2000" b="1" dirty="0" smtClean="0">
                <a:latin typeface="Calibri" pitchFamily="34" charset="0"/>
              </a:rPr>
              <a:t>oluşturur </a:t>
            </a:r>
            <a:r>
              <a:rPr lang="tr-TR" sz="2000" b="1" dirty="0">
                <a:latin typeface="Calibri" pitchFamily="34" charset="0"/>
              </a:rPr>
              <a:t>ve </a:t>
            </a:r>
            <a:r>
              <a:rPr lang="tr-TR" sz="2000" b="1" dirty="0" smtClean="0">
                <a:latin typeface="Calibri" pitchFamily="34" charset="0"/>
              </a:rPr>
              <a:t>veri tabanına </a:t>
            </a:r>
            <a:r>
              <a:rPr lang="tr-TR" sz="2000" b="1" dirty="0">
                <a:latin typeface="Calibri" pitchFamily="34" charset="0"/>
              </a:rPr>
              <a:t>her türlü erişimi sağlar.</a:t>
            </a:r>
            <a:endParaRPr lang="tr-TR" sz="2000" b="1" dirty="0" smtClean="0">
              <a:latin typeface="Calibri" pitchFamily="34" charset="0"/>
            </a:endParaRPr>
          </a:p>
          <a:p>
            <a:pPr algn="just"/>
            <a:r>
              <a:rPr lang="tr-TR" sz="2000" dirty="0" smtClean="0">
                <a:latin typeface="Calibri" pitchFamily="34" charset="0"/>
              </a:rPr>
              <a:t>Uygulama programı bir veri öğesini (brüt maaş gibi) çağırdığında VTYS bu öğeyi veritabanında bulur ve bunu uygulama programına iletir. </a:t>
            </a:r>
          </a:p>
          <a:p>
            <a:pPr algn="just"/>
            <a:r>
              <a:rPr lang="tr-TR" sz="2000" dirty="0" smtClean="0">
                <a:latin typeface="Calibri" pitchFamily="34" charset="0"/>
              </a:rPr>
              <a:t>Geleneksel sistemde ise bilgisayara bu dosyanın nerede olduğu tanıtılmalı idi.</a:t>
            </a:r>
          </a:p>
        </p:txBody>
      </p:sp>
      <p:grpSp>
        <p:nvGrpSpPr>
          <p:cNvPr id="5" name="Grup 4"/>
          <p:cNvGrpSpPr/>
          <p:nvPr/>
        </p:nvGrpSpPr>
        <p:grpSpPr>
          <a:xfrm>
            <a:off x="1907704" y="3861048"/>
            <a:ext cx="4896544" cy="2714818"/>
            <a:chOff x="2771800" y="3891200"/>
            <a:chExt cx="4104456" cy="2839095"/>
          </a:xfrm>
        </p:grpSpPr>
        <p:pic>
          <p:nvPicPr>
            <p:cNvPr id="2050" name="Picture 2" descr="http://programlamadili.org/wp/wp-content/uploads/2012/12/veri-300x22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4060477"/>
              <a:ext cx="3888432" cy="2669818"/>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p:cNvSpPr txBox="1"/>
            <p:nvPr/>
          </p:nvSpPr>
          <p:spPr>
            <a:xfrm>
              <a:off x="4139952" y="6237312"/>
              <a:ext cx="936104" cy="338554"/>
            </a:xfrm>
            <a:prstGeom prst="rect">
              <a:avLst/>
            </a:prstGeom>
            <a:noFill/>
          </p:spPr>
          <p:txBody>
            <a:bodyPr wrap="square" rtlCol="0">
              <a:spAutoFit/>
            </a:bodyPr>
            <a:lstStyle/>
            <a:p>
              <a:r>
                <a:rPr lang="tr-TR" sz="1600" b="1" dirty="0" smtClean="0">
                  <a:latin typeface="Calibri" pitchFamily="34" charset="0"/>
                </a:rPr>
                <a:t>Kullanıcı</a:t>
              </a:r>
              <a:endParaRPr lang="tr-TR" sz="1600" b="1" dirty="0">
                <a:latin typeface="Calibri" pitchFamily="34" charset="0"/>
              </a:endParaRPr>
            </a:p>
          </p:txBody>
        </p:sp>
        <p:sp>
          <p:nvSpPr>
            <p:cNvPr id="6" name="Metin kutusu 5"/>
            <p:cNvSpPr txBox="1"/>
            <p:nvPr/>
          </p:nvSpPr>
          <p:spPr>
            <a:xfrm>
              <a:off x="5724128" y="4092251"/>
              <a:ext cx="1152128" cy="338554"/>
            </a:xfrm>
            <a:prstGeom prst="rect">
              <a:avLst/>
            </a:prstGeom>
            <a:noFill/>
          </p:spPr>
          <p:txBody>
            <a:bodyPr wrap="square" rtlCol="0">
              <a:spAutoFit/>
            </a:bodyPr>
            <a:lstStyle/>
            <a:p>
              <a:r>
                <a:rPr lang="tr-TR" sz="1600" b="1" dirty="0" smtClean="0">
                  <a:latin typeface="Calibri" pitchFamily="34" charset="0"/>
                </a:rPr>
                <a:t>Veritabanı</a:t>
              </a:r>
              <a:endParaRPr lang="tr-TR" sz="1600" b="1" dirty="0">
                <a:latin typeface="Calibri" pitchFamily="34" charset="0"/>
              </a:endParaRPr>
            </a:p>
          </p:txBody>
        </p:sp>
        <p:sp>
          <p:nvSpPr>
            <p:cNvPr id="7" name="Metin kutusu 6"/>
            <p:cNvSpPr txBox="1"/>
            <p:nvPr/>
          </p:nvSpPr>
          <p:spPr>
            <a:xfrm>
              <a:off x="4265966" y="3891200"/>
              <a:ext cx="684076" cy="338554"/>
            </a:xfrm>
            <a:prstGeom prst="rect">
              <a:avLst/>
            </a:prstGeom>
            <a:noFill/>
          </p:spPr>
          <p:txBody>
            <a:bodyPr wrap="square" rtlCol="0">
              <a:spAutoFit/>
            </a:bodyPr>
            <a:lstStyle/>
            <a:p>
              <a:r>
                <a:rPr lang="tr-TR" sz="1600" b="1" dirty="0" smtClean="0">
                  <a:latin typeface="Calibri" pitchFamily="34" charset="0"/>
                </a:rPr>
                <a:t>VTYS</a:t>
              </a:r>
              <a:endParaRPr lang="tr-TR" sz="1600" b="1" dirty="0">
                <a:latin typeface="Calibri" pitchFamily="34" charset="0"/>
              </a:endParaRPr>
            </a:p>
          </p:txBody>
        </p:sp>
      </p:grpSp>
    </p:spTree>
    <p:extLst>
      <p:ext uri="{BB962C8B-B14F-4D97-AF65-F5344CB8AC3E}">
        <p14:creationId xmlns:p14="http://schemas.microsoft.com/office/powerpoint/2010/main" val="8586713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548680"/>
          </a:xfrm>
        </p:spPr>
        <p:txBody>
          <a:bodyPr>
            <a:noAutofit/>
          </a:bodyPr>
          <a:lstStyle/>
          <a:p>
            <a:pPr algn="ctr"/>
            <a:r>
              <a:rPr lang="tr-TR" sz="2800" b="1" dirty="0">
                <a:solidFill>
                  <a:schemeClr val="tx1"/>
                </a:solidFill>
                <a:effectLst/>
                <a:latin typeface="Calibri" pitchFamily="34" charset="0"/>
              </a:rPr>
              <a:t>Veri Tabanı Yönetim Sistemleri </a:t>
            </a:r>
            <a:r>
              <a:rPr lang="tr-TR" sz="2800" b="1" dirty="0" smtClean="0">
                <a:solidFill>
                  <a:schemeClr val="tx1"/>
                </a:solidFill>
                <a:effectLst/>
                <a:latin typeface="Calibri" pitchFamily="34" charset="0"/>
              </a:rPr>
              <a:t>(Devam) </a:t>
            </a:r>
            <a:endParaRPr lang="tr-TR" sz="2800" dirty="0">
              <a:solidFill>
                <a:schemeClr val="tx1"/>
              </a:solidFill>
              <a:latin typeface="Calibri" pitchFamily="34" charset="0"/>
            </a:endParaRPr>
          </a:p>
        </p:txBody>
      </p:sp>
      <p:sp>
        <p:nvSpPr>
          <p:cNvPr id="3" name="İçerik Yer Tutucusu 2"/>
          <p:cNvSpPr>
            <a:spLocks noGrp="1"/>
          </p:cNvSpPr>
          <p:nvPr>
            <p:ph idx="1"/>
          </p:nvPr>
        </p:nvSpPr>
        <p:spPr>
          <a:xfrm>
            <a:off x="0" y="5085012"/>
            <a:ext cx="9144000" cy="1772987"/>
          </a:xfrm>
          <a:solidFill>
            <a:schemeClr val="bg1"/>
          </a:solidFill>
        </p:spPr>
        <p:txBody>
          <a:bodyPr>
            <a:normAutofit lnSpcReduction="10000"/>
          </a:bodyPr>
          <a:lstStyle/>
          <a:p>
            <a:pPr algn="just"/>
            <a:r>
              <a:rPr lang="tr-TR" sz="1800" b="1" dirty="0">
                <a:solidFill>
                  <a:srgbClr val="C00000"/>
                </a:solidFill>
                <a:latin typeface="Calibri" pitchFamily="34" charset="0"/>
              </a:rPr>
              <a:t>VTYS, </a:t>
            </a:r>
            <a:r>
              <a:rPr lang="tr-TR" sz="1800" dirty="0">
                <a:solidFill>
                  <a:srgbClr val="C00000"/>
                </a:solidFill>
                <a:latin typeface="Calibri" pitchFamily="34" charset="0"/>
              </a:rPr>
              <a:t>kullanıcıyı verinin fiziksel ve mantıksal görünümlerini ayırt ederek verinin nasıl ve nerede depolandığını anlama zahmetinden kurtarmaktadır.</a:t>
            </a:r>
          </a:p>
          <a:p>
            <a:pPr algn="just"/>
            <a:r>
              <a:rPr lang="tr-TR" sz="1800" b="1" dirty="0">
                <a:solidFill>
                  <a:schemeClr val="tx1"/>
                </a:solidFill>
                <a:latin typeface="Calibri" pitchFamily="34" charset="0"/>
              </a:rPr>
              <a:t>Mantıksal Görünüm; </a:t>
            </a:r>
            <a:r>
              <a:rPr lang="tr-TR" sz="1800" dirty="0">
                <a:solidFill>
                  <a:schemeClr val="tx1"/>
                </a:solidFill>
                <a:latin typeface="Calibri" pitchFamily="34" charset="0"/>
              </a:rPr>
              <a:t>kullanıcılar veya işletme uzmanlarının algılayabileceği veri görüntüsünü ifade eder.</a:t>
            </a:r>
          </a:p>
          <a:p>
            <a:pPr algn="just"/>
            <a:r>
              <a:rPr lang="tr-TR" sz="1800" b="1" dirty="0">
                <a:solidFill>
                  <a:schemeClr val="tx1"/>
                </a:solidFill>
                <a:latin typeface="Calibri" pitchFamily="34" charset="0"/>
              </a:rPr>
              <a:t>Fiziksel Görünüm;</a:t>
            </a:r>
            <a:r>
              <a:rPr lang="tr-TR" sz="1800" dirty="0">
                <a:solidFill>
                  <a:schemeClr val="tx1"/>
                </a:solidFill>
                <a:latin typeface="Calibri" pitchFamily="34" charset="0"/>
              </a:rPr>
              <a:t> verinin fiziksel ortamda gerçekten nasıl yapılandırıldığı ve düzenlediğini gösterir</a:t>
            </a:r>
            <a:r>
              <a:rPr lang="tr-TR" sz="1800" dirty="0" smtClean="0">
                <a:solidFill>
                  <a:schemeClr val="tx1"/>
                </a:solidFill>
                <a:latin typeface="Calibri" pitchFamily="34" charset="0"/>
              </a:rPr>
              <a:t>.</a:t>
            </a:r>
            <a:endParaRPr lang="tr-TR" sz="1800" dirty="0">
              <a:solidFill>
                <a:schemeClr val="tx1"/>
              </a:solidFill>
              <a:latin typeface="Calibri" pitchFamily="34" charset="0"/>
            </a:endParaRPr>
          </a:p>
        </p:txBody>
      </p:sp>
      <p:pic>
        <p:nvPicPr>
          <p:cNvPr id="3074" name="Picture 2"/>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sharpenSoften amount="50000"/>
                    </a14:imgEffect>
                    <a14:imgEffect>
                      <a14:saturation sat="200000"/>
                    </a14:imgEffect>
                    <a14:imgEffect>
                      <a14:brightnessContrast bright="40000" contrast="-20000"/>
                    </a14:imgEffect>
                  </a14:imgLayer>
                </a14:imgProps>
              </a:ext>
              <a:ext uri="{28A0092B-C50C-407E-A947-70E740481C1C}">
                <a14:useLocalDpi xmlns:a14="http://schemas.microsoft.com/office/drawing/2010/main" val="0"/>
              </a:ext>
            </a:extLst>
          </a:blip>
          <a:srcRect l="14376" t="5561" r="40980" b="5561"/>
          <a:stretch/>
        </p:blipFill>
        <p:spPr bwMode="auto">
          <a:xfrm rot="5400000">
            <a:off x="2537010" y="-639540"/>
            <a:ext cx="4069980" cy="6912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274710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p:cNvGraphicFramePr>
          <p:nvPr>
            <p:extLst>
              <p:ext uri="{D42A27DB-BD31-4B8C-83A1-F6EECF244321}">
                <p14:modId xmlns:p14="http://schemas.microsoft.com/office/powerpoint/2010/main" val="2704876790"/>
              </p:ext>
            </p:extLst>
          </p:nvPr>
        </p:nvGraphicFramePr>
        <p:xfrm>
          <a:off x="179512" y="476672"/>
          <a:ext cx="8784976" cy="3744416"/>
        </p:xfrm>
        <a:graphic>
          <a:graphicData uri="http://schemas.openxmlformats.org/drawingml/2006/table">
            <a:tbl>
              <a:tblPr firstRow="1" bandRow="1">
                <a:tableStyleId>{00A15C55-8517-42AA-B614-E9B94910E393}</a:tableStyleId>
              </a:tblPr>
              <a:tblGrid>
                <a:gridCol w="8784976"/>
              </a:tblGrid>
              <a:tr h="55341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tr-TR" sz="2400" u="none" strike="noStrike" kern="1200" baseline="0" dirty="0" smtClean="0"/>
                        <a:t>Veri Tabanı Yaklaşımının Yararları</a:t>
                      </a:r>
                      <a:endParaRPr lang="tr-TR" sz="2400" dirty="0">
                        <a:solidFill>
                          <a:schemeClr val="tx1"/>
                        </a:solidFill>
                        <a:latin typeface="Calibri" pitchFamily="34" charset="0"/>
                      </a:endParaRPr>
                    </a:p>
                  </a:txBody>
                  <a:tcPr anchor="ctr"/>
                </a:tc>
              </a:tr>
              <a:tr h="3191003">
                <a:tc>
                  <a:txBody>
                    <a:bodyPr/>
                    <a:lstStyle/>
                    <a:p>
                      <a:pPr marL="342900" indent="-342900" algn="just">
                        <a:buFont typeface="Arial" pitchFamily="34" charset="0"/>
                        <a:buChar char="•"/>
                      </a:pPr>
                      <a:r>
                        <a:rPr kumimoji="0" lang="tr-TR" sz="1800" u="none" strike="noStrike" kern="1200" baseline="0" dirty="0" smtClean="0"/>
                        <a:t>Ortak verilerin tekrarının önlenmesi; verilerin merkezi denetiminin ve tutarlılığının sağlanması</a:t>
                      </a:r>
                    </a:p>
                    <a:p>
                      <a:pPr marL="342900" indent="-342900" algn="just">
                        <a:buFont typeface="Arial" pitchFamily="34" charset="0"/>
                        <a:buChar char="•"/>
                      </a:pPr>
                      <a:r>
                        <a:rPr kumimoji="0" lang="tr-TR" sz="1800" u="none" strike="noStrike" kern="1200" baseline="0" dirty="0" smtClean="0"/>
                        <a:t>Veri paylaşımının sağlanması</a:t>
                      </a:r>
                    </a:p>
                    <a:p>
                      <a:pPr marL="342900" indent="-342900" algn="just">
                        <a:buFont typeface="Arial" pitchFamily="34" charset="0"/>
                        <a:buChar char="•"/>
                      </a:pPr>
                      <a:r>
                        <a:rPr kumimoji="0" lang="tr-TR" sz="1800" u="none" strike="noStrike" kern="1200" baseline="0" dirty="0" smtClean="0"/>
                        <a:t>Her kullanıcıya yalnız ilgilendiği verilerin, alışık olduğu kolay, anlaşılır yapılarda sunulması</a:t>
                      </a:r>
                    </a:p>
                    <a:p>
                      <a:pPr marL="342900" indent="-342900" algn="just">
                        <a:buFont typeface="Arial" pitchFamily="34" charset="0"/>
                        <a:buChar char="•"/>
                      </a:pPr>
                      <a:r>
                        <a:rPr kumimoji="0" lang="tr-TR" sz="1800" u="none" strike="noStrike" kern="1200" baseline="0" dirty="0" smtClean="0"/>
                        <a:t>Sunulan çözümleme, tasarım ve geliştirme araçları ile uygulama yazılımı geliştirmenin kolaylaşması </a:t>
                      </a:r>
                    </a:p>
                    <a:p>
                      <a:pPr marL="342900" indent="-342900" algn="just">
                        <a:buFont typeface="Arial" pitchFamily="34" charset="0"/>
                        <a:buChar char="•"/>
                      </a:pPr>
                      <a:r>
                        <a:rPr kumimoji="0" lang="tr-TR" sz="1800" u="none" strike="noStrike" kern="1200" baseline="0" dirty="0" smtClean="0"/>
                        <a:t>Veri bütünlüğü için gerekli olanakların sağlanması, mekanizmaların kurulması</a:t>
                      </a:r>
                    </a:p>
                    <a:p>
                      <a:pPr marL="342900" indent="-342900" algn="just">
                        <a:buFont typeface="Arial" pitchFamily="34" charset="0"/>
                        <a:buChar char="•"/>
                      </a:pPr>
                      <a:r>
                        <a:rPr kumimoji="0" lang="tr-TR" sz="1800" u="none" strike="noStrike" kern="1200" baseline="0" dirty="0" smtClean="0"/>
                        <a:t>Güvenlik ve gizliliğin istenilen düzeyde sağlanması</a:t>
                      </a:r>
                    </a:p>
                    <a:p>
                      <a:pPr marL="342900" indent="-342900" algn="just">
                        <a:buFont typeface="Arial" pitchFamily="34" charset="0"/>
                        <a:buChar char="•"/>
                      </a:pPr>
                      <a:r>
                        <a:rPr kumimoji="0" lang="tr-TR" sz="1800" u="none" strike="noStrike" kern="1200" baseline="0" dirty="0" smtClean="0"/>
                        <a:t>Yedekleme, yeniden başlatma, onarma gibi işletim sorunlarına çözüm getirilmesi.</a:t>
                      </a:r>
                      <a:endParaRPr lang="tr-TR" sz="1800" b="1" dirty="0">
                        <a:latin typeface="Calibri" pitchFamily="34" charset="0"/>
                      </a:endParaRPr>
                    </a:p>
                  </a:txBody>
                  <a:tcPr/>
                </a:tc>
              </a:tr>
            </a:tbl>
          </a:graphicData>
        </a:graphic>
      </p:graphicFrame>
    </p:spTree>
    <p:extLst>
      <p:ext uri="{BB962C8B-B14F-4D97-AF65-F5344CB8AC3E}">
        <p14:creationId xmlns:p14="http://schemas.microsoft.com/office/powerpoint/2010/main" val="38273821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0"/>
            <a:ext cx="8172400" cy="764704"/>
          </a:xfrm>
        </p:spPr>
        <p:txBody>
          <a:bodyPr>
            <a:noAutofit/>
          </a:bodyPr>
          <a:lstStyle/>
          <a:p>
            <a:r>
              <a:rPr lang="tr-TR" sz="2800" b="1" dirty="0" smtClean="0">
                <a:solidFill>
                  <a:schemeClr val="tx1"/>
                </a:solidFill>
                <a:effectLst/>
                <a:latin typeface="Calibri" pitchFamily="34" charset="0"/>
              </a:rPr>
              <a:t>Veritabanı Uygulamaları (Database </a:t>
            </a:r>
            <a:r>
              <a:rPr lang="tr-TR" sz="2800" b="1" dirty="0">
                <a:solidFill>
                  <a:schemeClr val="tx1"/>
                </a:solidFill>
                <a:effectLst/>
                <a:latin typeface="Calibri" pitchFamily="34" charset="0"/>
              </a:rPr>
              <a:t>Applications</a:t>
            </a:r>
            <a:r>
              <a:rPr lang="tr-TR" sz="2800" b="1" dirty="0" smtClean="0">
                <a:solidFill>
                  <a:schemeClr val="tx1"/>
                </a:solidFill>
                <a:effectLst/>
                <a:latin typeface="Calibri" pitchFamily="34" charset="0"/>
              </a:rPr>
              <a:t>)</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179512" y="1124744"/>
            <a:ext cx="8754176" cy="5123656"/>
          </a:xfrm>
          <a:solidFill>
            <a:schemeClr val="bg1"/>
          </a:solidFill>
        </p:spPr>
        <p:txBody>
          <a:bodyPr>
            <a:normAutofit/>
          </a:bodyPr>
          <a:lstStyle/>
          <a:p>
            <a:r>
              <a:rPr lang="tr-TR" sz="2000" b="1" dirty="0" smtClean="0">
                <a:solidFill>
                  <a:schemeClr val="tx1"/>
                </a:solidFill>
                <a:latin typeface="Calibri" pitchFamily="34" charset="0"/>
              </a:rPr>
              <a:t>Bankalar</a:t>
            </a:r>
            <a:r>
              <a:rPr lang="tr-TR" sz="2000" b="1" dirty="0">
                <a:solidFill>
                  <a:schemeClr val="tx1"/>
                </a:solidFill>
                <a:latin typeface="Calibri" pitchFamily="34" charset="0"/>
              </a:rPr>
              <a:t>: </a:t>
            </a:r>
            <a:r>
              <a:rPr lang="tr-TR" sz="2000" dirty="0" smtClean="0">
                <a:solidFill>
                  <a:schemeClr val="tx1"/>
                </a:solidFill>
                <a:latin typeface="Calibri" pitchFamily="34" charset="0"/>
              </a:rPr>
              <a:t>Tüm bankacılık işlemleri  </a:t>
            </a:r>
            <a:endParaRPr lang="tr-TR" sz="2000" dirty="0">
              <a:solidFill>
                <a:schemeClr val="tx1"/>
              </a:solidFill>
              <a:latin typeface="Calibri" pitchFamily="34" charset="0"/>
            </a:endParaRPr>
          </a:p>
          <a:p>
            <a:r>
              <a:rPr lang="tr-TR" sz="2000" b="1" dirty="0" smtClean="0">
                <a:solidFill>
                  <a:schemeClr val="tx1"/>
                </a:solidFill>
                <a:latin typeface="Calibri" pitchFamily="34" charset="0"/>
              </a:rPr>
              <a:t>Havayolları: </a:t>
            </a:r>
            <a:r>
              <a:rPr lang="tr-TR" sz="2000" dirty="0" smtClean="0">
                <a:solidFill>
                  <a:schemeClr val="tx1"/>
                </a:solidFill>
                <a:latin typeface="Calibri" pitchFamily="34" charset="0"/>
              </a:rPr>
              <a:t>Rezervasyonlar , uçuş bilgileri ve planları</a:t>
            </a:r>
            <a:endParaRPr lang="tr-TR" sz="2000" dirty="0">
              <a:solidFill>
                <a:schemeClr val="tx1"/>
              </a:solidFill>
              <a:latin typeface="Calibri" pitchFamily="34" charset="0"/>
            </a:endParaRPr>
          </a:p>
          <a:p>
            <a:r>
              <a:rPr lang="tr-TR" sz="2000" b="1" dirty="0" smtClean="0">
                <a:solidFill>
                  <a:schemeClr val="tx1"/>
                </a:solidFill>
                <a:latin typeface="Calibri" pitchFamily="34" charset="0"/>
              </a:rPr>
              <a:t>Üniversiteler: </a:t>
            </a:r>
            <a:r>
              <a:rPr lang="tr-TR" sz="2000" dirty="0" smtClean="0">
                <a:solidFill>
                  <a:schemeClr val="tx1"/>
                </a:solidFill>
                <a:latin typeface="Calibri" pitchFamily="34" charset="0"/>
              </a:rPr>
              <a:t>Kayıt işlemleri, öğrenci bilgileri, </a:t>
            </a:r>
            <a:endParaRPr lang="tr-TR" sz="2000" dirty="0">
              <a:solidFill>
                <a:schemeClr val="tx1"/>
              </a:solidFill>
              <a:latin typeface="Calibri" pitchFamily="34" charset="0"/>
            </a:endParaRPr>
          </a:p>
          <a:p>
            <a:r>
              <a:rPr lang="tr-TR" sz="2000" b="1" dirty="0" smtClean="0">
                <a:solidFill>
                  <a:schemeClr val="tx1"/>
                </a:solidFill>
                <a:latin typeface="Calibri" pitchFamily="34" charset="0"/>
              </a:rPr>
              <a:t>Satış/pazarlama</a:t>
            </a:r>
            <a:r>
              <a:rPr lang="tr-TR" sz="2000" dirty="0" smtClean="0">
                <a:solidFill>
                  <a:schemeClr val="tx1"/>
                </a:solidFill>
                <a:latin typeface="Calibri" pitchFamily="34" charset="0"/>
              </a:rPr>
              <a:t>: Müşteri ,ürün, alım, pazarlama bilgileri</a:t>
            </a:r>
          </a:p>
          <a:p>
            <a:r>
              <a:rPr lang="tr-TR" sz="2000" b="1" dirty="0" smtClean="0">
                <a:solidFill>
                  <a:schemeClr val="tx1"/>
                </a:solidFill>
                <a:latin typeface="Calibri" pitchFamily="34" charset="0"/>
              </a:rPr>
              <a:t>Çevrimiçi</a:t>
            </a:r>
            <a:r>
              <a:rPr lang="tr-TR" sz="2000" dirty="0" smtClean="0">
                <a:solidFill>
                  <a:schemeClr val="tx1"/>
                </a:solidFill>
                <a:latin typeface="Calibri" pitchFamily="34" charset="0"/>
              </a:rPr>
              <a:t> </a:t>
            </a:r>
            <a:r>
              <a:rPr lang="tr-TR" sz="2000" b="1" dirty="0" smtClean="0">
                <a:solidFill>
                  <a:schemeClr val="tx1"/>
                </a:solidFill>
                <a:latin typeface="Calibri" pitchFamily="34" charset="0"/>
              </a:rPr>
              <a:t>Perakendecileri: </a:t>
            </a:r>
            <a:r>
              <a:rPr lang="tr-TR" sz="2000" dirty="0" smtClean="0">
                <a:solidFill>
                  <a:schemeClr val="tx1"/>
                </a:solidFill>
                <a:latin typeface="Calibri" pitchFamily="34" charset="0"/>
              </a:rPr>
              <a:t>Siparişler, stok bilgileri, katalog bilgileri.</a:t>
            </a:r>
            <a:endParaRPr lang="tr-TR" sz="2000" dirty="0">
              <a:solidFill>
                <a:schemeClr val="tx1"/>
              </a:solidFill>
              <a:latin typeface="Calibri" pitchFamily="34" charset="0"/>
            </a:endParaRPr>
          </a:p>
          <a:p>
            <a:r>
              <a:rPr lang="tr-TR" sz="2000" b="1" dirty="0" smtClean="0">
                <a:solidFill>
                  <a:schemeClr val="tx1"/>
                </a:solidFill>
                <a:latin typeface="Calibri" pitchFamily="34" charset="0"/>
              </a:rPr>
              <a:t>Üretim</a:t>
            </a:r>
            <a:r>
              <a:rPr lang="tr-TR" sz="2000" dirty="0">
                <a:solidFill>
                  <a:schemeClr val="tx1"/>
                </a:solidFill>
                <a:latin typeface="Calibri" pitchFamily="34" charset="0"/>
              </a:rPr>
              <a:t>: </a:t>
            </a:r>
            <a:r>
              <a:rPr lang="tr-TR" sz="2000" dirty="0" smtClean="0">
                <a:solidFill>
                  <a:schemeClr val="tx1"/>
                </a:solidFill>
                <a:latin typeface="Calibri" pitchFamily="34" charset="0"/>
              </a:rPr>
              <a:t>İmalat, envanter, ar-ge,  sipariş, çizelgeleme, planlama, tedarikçi bilgileri vs.</a:t>
            </a:r>
            <a:endParaRPr lang="tr-TR" sz="2000" dirty="0">
              <a:solidFill>
                <a:schemeClr val="tx1"/>
              </a:solidFill>
              <a:latin typeface="Calibri" pitchFamily="34" charset="0"/>
            </a:endParaRPr>
          </a:p>
          <a:p>
            <a:r>
              <a:rPr lang="tr-TR" sz="2000" b="1" dirty="0" smtClean="0">
                <a:solidFill>
                  <a:schemeClr val="tx1"/>
                </a:solidFill>
                <a:latin typeface="Calibri" pitchFamily="34" charset="0"/>
              </a:rPr>
              <a:t>İnsan </a:t>
            </a:r>
            <a:r>
              <a:rPr lang="tr-TR" sz="2000" b="1" dirty="0">
                <a:solidFill>
                  <a:schemeClr val="tx1"/>
                </a:solidFill>
                <a:latin typeface="Calibri" pitchFamily="34" charset="0"/>
              </a:rPr>
              <a:t>Kaynakları</a:t>
            </a:r>
            <a:r>
              <a:rPr lang="tr-TR" sz="2000" b="1" dirty="0" smtClean="0">
                <a:solidFill>
                  <a:schemeClr val="tx1"/>
                </a:solidFill>
                <a:latin typeface="Calibri" pitchFamily="34" charset="0"/>
              </a:rPr>
              <a:t>: </a:t>
            </a:r>
            <a:r>
              <a:rPr lang="tr-TR" sz="2000" dirty="0" smtClean="0">
                <a:solidFill>
                  <a:schemeClr val="tx1"/>
                </a:solidFill>
                <a:latin typeface="Calibri" pitchFamily="34" charset="0"/>
              </a:rPr>
              <a:t>Personel bilgileri, eğitim, seminer, maaşlar</a:t>
            </a:r>
            <a:r>
              <a:rPr lang="tr-TR" sz="2000" dirty="0">
                <a:solidFill>
                  <a:schemeClr val="tx1"/>
                </a:solidFill>
                <a:latin typeface="Calibri" pitchFamily="34" charset="0"/>
              </a:rPr>
              <a:t>, vergi </a:t>
            </a:r>
            <a:r>
              <a:rPr lang="tr-TR" sz="2000" dirty="0" smtClean="0">
                <a:solidFill>
                  <a:schemeClr val="tx1"/>
                </a:solidFill>
                <a:latin typeface="Calibri" pitchFamily="34" charset="0"/>
              </a:rPr>
              <a:t>kesintileri, performans değerlendirmeler vs.</a:t>
            </a:r>
            <a:endParaRPr lang="tr-TR" sz="2000" dirty="0">
              <a:solidFill>
                <a:schemeClr val="tx1"/>
              </a:solidFill>
              <a:latin typeface="Calibri" pitchFamily="34" charset="0"/>
            </a:endParaRPr>
          </a:p>
        </p:txBody>
      </p:sp>
    </p:spTree>
    <p:extLst>
      <p:ext uri="{BB962C8B-B14F-4D97-AF65-F5344CB8AC3E}">
        <p14:creationId xmlns:p14="http://schemas.microsoft.com/office/powerpoint/2010/main" val="31163977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836713"/>
            <a:ext cx="4355976" cy="864096"/>
          </a:xfrm>
          <a:solidFill>
            <a:schemeClr val="bg1">
              <a:lumMod val="95000"/>
            </a:schemeClr>
          </a:solidFill>
        </p:spPr>
        <p:txBody>
          <a:bodyPr>
            <a:normAutofit/>
          </a:bodyPr>
          <a:lstStyle/>
          <a:p>
            <a:r>
              <a:rPr lang="tr-TR" sz="3200" b="1" dirty="0" smtClean="0">
                <a:solidFill>
                  <a:schemeClr val="tx1"/>
                </a:solidFill>
                <a:effectLst/>
                <a:latin typeface="Calibri" pitchFamily="34" charset="0"/>
              </a:rPr>
              <a:t>Veritabanı Modelleri</a:t>
            </a:r>
            <a:endParaRPr lang="tr-TR" sz="3200" dirty="0"/>
          </a:p>
        </p:txBody>
      </p:sp>
    </p:spTree>
    <p:extLst>
      <p:ext uri="{BB962C8B-B14F-4D97-AF65-F5344CB8AC3E}">
        <p14:creationId xmlns:p14="http://schemas.microsoft.com/office/powerpoint/2010/main" val="6042686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25694" cy="692696"/>
          </a:xfrm>
        </p:spPr>
        <p:txBody>
          <a:bodyPr>
            <a:normAutofit/>
          </a:bodyPr>
          <a:lstStyle/>
          <a:p>
            <a:pPr algn="ctr"/>
            <a:r>
              <a:rPr lang="tr-TR" sz="2800" b="1" dirty="0" smtClean="0">
                <a:solidFill>
                  <a:schemeClr val="tx1"/>
                </a:solidFill>
                <a:effectLst/>
                <a:latin typeface="Calibri" pitchFamily="34" charset="0"/>
              </a:rPr>
              <a:t>Veritabanı Modelleri</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251520" y="1412776"/>
            <a:ext cx="8682168" cy="4464496"/>
          </a:xfrm>
          <a:solidFill>
            <a:schemeClr val="bg1"/>
          </a:solidFill>
        </p:spPr>
        <p:txBody>
          <a:bodyPr>
            <a:normAutofit/>
          </a:bodyPr>
          <a:lstStyle/>
          <a:p>
            <a:pPr algn="just"/>
            <a:r>
              <a:rPr lang="tr-TR" sz="1800" dirty="0" smtClean="0">
                <a:latin typeface="Calibri" pitchFamily="34" charset="0"/>
              </a:rPr>
              <a:t>Günümüzde </a:t>
            </a:r>
            <a:r>
              <a:rPr lang="tr-TR" sz="1800" dirty="0">
                <a:latin typeface="Calibri" pitchFamily="34" charset="0"/>
              </a:rPr>
              <a:t>hemen hemen tüm veri tabanı yönetim sistemleri ilişkisel </a:t>
            </a:r>
            <a:r>
              <a:rPr lang="tr-TR" sz="1800" dirty="0" smtClean="0">
                <a:latin typeface="Calibri" pitchFamily="34" charset="0"/>
              </a:rPr>
              <a:t>veri modelini </a:t>
            </a:r>
            <a:r>
              <a:rPr lang="tr-TR" sz="1800" dirty="0">
                <a:latin typeface="Calibri" pitchFamily="34" charset="0"/>
              </a:rPr>
              <a:t>kullanırlar. </a:t>
            </a:r>
            <a:endParaRPr lang="tr-TR" sz="1800" dirty="0" smtClean="0">
              <a:latin typeface="Calibri" pitchFamily="34" charset="0"/>
            </a:endParaRPr>
          </a:p>
          <a:p>
            <a:pPr algn="just"/>
            <a:r>
              <a:rPr lang="tr-TR" sz="1800" dirty="0" smtClean="0">
                <a:latin typeface="Calibri" pitchFamily="34" charset="0"/>
              </a:rPr>
              <a:t>İlişkisel </a:t>
            </a:r>
            <a:r>
              <a:rPr lang="tr-TR" sz="1800" dirty="0">
                <a:latin typeface="Calibri" pitchFamily="34" charset="0"/>
              </a:rPr>
              <a:t>modeli 1970 yılında </a:t>
            </a:r>
            <a:r>
              <a:rPr lang="tr-TR" sz="1800" dirty="0" err="1">
                <a:latin typeface="Calibri" pitchFamily="34" charset="0"/>
              </a:rPr>
              <a:t>Codd</a:t>
            </a:r>
            <a:r>
              <a:rPr lang="tr-TR" sz="1800" dirty="0">
                <a:latin typeface="Calibri" pitchFamily="34" charset="0"/>
              </a:rPr>
              <a:t> önermiştir. </a:t>
            </a:r>
            <a:r>
              <a:rPr lang="tr-TR" sz="1800" dirty="0" smtClean="0">
                <a:latin typeface="Calibri" pitchFamily="34" charset="0"/>
              </a:rPr>
              <a:t>Bu model,</a:t>
            </a:r>
            <a:r>
              <a:rPr lang="en-US" sz="1800" dirty="0" err="1" smtClean="0">
                <a:latin typeface="Calibri" pitchFamily="34" charset="0"/>
              </a:rPr>
              <a:t>matematikteki</a:t>
            </a:r>
            <a:r>
              <a:rPr lang="en-US" sz="1800" dirty="0" smtClean="0">
                <a:latin typeface="Calibri" pitchFamily="34" charset="0"/>
              </a:rPr>
              <a:t> </a:t>
            </a:r>
            <a:r>
              <a:rPr lang="en-US" sz="1800" dirty="0" err="1">
                <a:latin typeface="Calibri" pitchFamily="34" charset="0"/>
              </a:rPr>
              <a:t>ilişki</a:t>
            </a:r>
            <a:r>
              <a:rPr lang="en-US" sz="1800" dirty="0">
                <a:latin typeface="Calibri" pitchFamily="34" charset="0"/>
              </a:rPr>
              <a:t> </a:t>
            </a:r>
            <a:r>
              <a:rPr lang="en-US" sz="1800" dirty="0" err="1">
                <a:latin typeface="Calibri" pitchFamily="34" charset="0"/>
              </a:rPr>
              <a:t>teorisine</a:t>
            </a:r>
            <a:r>
              <a:rPr lang="en-US" sz="1800" dirty="0">
                <a:latin typeface="Calibri" pitchFamily="34" charset="0"/>
              </a:rPr>
              <a:t> (“the relational theory”) </a:t>
            </a:r>
            <a:r>
              <a:rPr lang="en-US" sz="1800" dirty="0" err="1">
                <a:latin typeface="Calibri" pitchFamily="34" charset="0"/>
              </a:rPr>
              <a:t>dayanır</a:t>
            </a:r>
            <a:r>
              <a:rPr lang="en-US" sz="1800" dirty="0">
                <a:latin typeface="Calibri" pitchFamily="34" charset="0"/>
              </a:rPr>
              <a:t>.</a:t>
            </a:r>
            <a:endParaRPr lang="tr-TR" sz="1800" dirty="0">
              <a:solidFill>
                <a:schemeClr val="tx1"/>
              </a:solidFill>
              <a:latin typeface="Calibri" pitchFamily="34" charset="0"/>
            </a:endParaRPr>
          </a:p>
          <a:p>
            <a:pPr algn="just"/>
            <a:r>
              <a:rPr lang="tr-TR" sz="1800" b="1" dirty="0">
                <a:solidFill>
                  <a:srgbClr val="C00000"/>
                </a:solidFill>
                <a:latin typeface="Calibri" pitchFamily="34" charset="0"/>
              </a:rPr>
              <a:t>İlişkisel veri tabanı verileri iki boyutlu tablolar olarak gösterir. </a:t>
            </a:r>
            <a:r>
              <a:rPr lang="tr-TR" sz="1800" b="1" dirty="0" smtClean="0">
                <a:solidFill>
                  <a:srgbClr val="C00000"/>
                </a:solidFill>
                <a:latin typeface="Calibri" pitchFamily="34" charset="0"/>
              </a:rPr>
              <a:t>Her bir </a:t>
            </a:r>
            <a:r>
              <a:rPr lang="tr-TR" sz="1800" b="1" dirty="0">
                <a:solidFill>
                  <a:srgbClr val="C00000"/>
                </a:solidFill>
                <a:latin typeface="Calibri" pitchFamily="34" charset="0"/>
              </a:rPr>
              <a:t>tablo öğe </a:t>
            </a:r>
            <a:r>
              <a:rPr lang="tr-TR" sz="1800" b="1" dirty="0" smtClean="0">
                <a:solidFill>
                  <a:srgbClr val="C00000"/>
                </a:solidFill>
                <a:latin typeface="Calibri" pitchFamily="34" charset="0"/>
              </a:rPr>
              <a:t>ve onun </a:t>
            </a:r>
            <a:r>
              <a:rPr lang="tr-TR" sz="1800" b="1" dirty="0">
                <a:solidFill>
                  <a:srgbClr val="C00000"/>
                </a:solidFill>
                <a:latin typeface="Calibri" pitchFamily="34" charset="0"/>
              </a:rPr>
              <a:t>özniteliği hakkında veri içermektedir.</a:t>
            </a:r>
          </a:p>
          <a:p>
            <a:pPr algn="just"/>
            <a:r>
              <a:rPr lang="tr-TR" sz="1800" dirty="0" smtClean="0">
                <a:solidFill>
                  <a:schemeClr val="tx1"/>
                </a:solidFill>
                <a:latin typeface="Calibri" pitchFamily="34" charset="0"/>
              </a:rPr>
              <a:t>Microsoft Access masaüstü sistemler için ilişkisel VTYS iken, DB2,Oracle Database </a:t>
            </a:r>
            <a:r>
              <a:rPr lang="tr-TR" sz="1800" dirty="0" err="1" smtClean="0">
                <a:solidFill>
                  <a:schemeClr val="tx1"/>
                </a:solidFill>
                <a:latin typeface="Calibri" pitchFamily="34" charset="0"/>
              </a:rPr>
              <a:t>Lite</a:t>
            </a:r>
            <a:r>
              <a:rPr lang="tr-TR" sz="1800" dirty="0" smtClean="0">
                <a:solidFill>
                  <a:schemeClr val="tx1"/>
                </a:solidFill>
                <a:latin typeface="Calibri" pitchFamily="34" charset="0"/>
              </a:rPr>
              <a:t> ve Microsoft </a:t>
            </a:r>
            <a:r>
              <a:rPr lang="tr-TR" sz="1800" dirty="0" err="1" smtClean="0">
                <a:solidFill>
                  <a:schemeClr val="tx1"/>
                </a:solidFill>
                <a:latin typeface="Calibri" pitchFamily="34" charset="0"/>
              </a:rPr>
              <a:t>MySQL</a:t>
            </a:r>
            <a:r>
              <a:rPr lang="tr-TR" sz="1800" dirty="0" smtClean="0">
                <a:solidFill>
                  <a:schemeClr val="tx1"/>
                </a:solidFill>
                <a:latin typeface="Calibri" pitchFamily="34" charset="0"/>
              </a:rPr>
              <a:t>  ana bilgisayarlar ve orta ölçekli bilgisayarlar için ilişkisel </a:t>
            </a:r>
            <a:r>
              <a:rPr lang="tr-TR" sz="1800" dirty="0" err="1" smtClean="0">
                <a:solidFill>
                  <a:schemeClr val="tx1"/>
                </a:solidFill>
                <a:latin typeface="Calibri" pitchFamily="34" charset="0"/>
              </a:rPr>
              <a:t>VTYS’dir</a:t>
            </a:r>
            <a:r>
              <a:rPr lang="tr-TR" sz="1800" dirty="0" smtClean="0">
                <a:solidFill>
                  <a:schemeClr val="tx1"/>
                </a:solidFill>
                <a:latin typeface="Calibri" pitchFamily="34" charset="0"/>
              </a:rPr>
              <a:t>.</a:t>
            </a:r>
          </a:p>
          <a:p>
            <a:pPr algn="just"/>
            <a:r>
              <a:rPr lang="tr-TR" sz="1800" dirty="0" err="1" smtClean="0">
                <a:solidFill>
                  <a:schemeClr val="tx1"/>
                </a:solidFill>
                <a:latin typeface="Calibri" pitchFamily="34" charset="0"/>
              </a:rPr>
              <a:t>MySQL</a:t>
            </a:r>
            <a:r>
              <a:rPr lang="tr-TR" sz="1800" dirty="0" smtClean="0">
                <a:solidFill>
                  <a:schemeClr val="tx1"/>
                </a:solidFill>
                <a:latin typeface="Calibri" pitchFamily="34" charset="0"/>
              </a:rPr>
              <a:t> popüler bir açık kaynak VTYS iken </a:t>
            </a:r>
            <a:r>
              <a:rPr lang="tr-TR" sz="1800" dirty="0" err="1" smtClean="0">
                <a:solidFill>
                  <a:schemeClr val="tx1"/>
                </a:solidFill>
                <a:latin typeface="Calibri" pitchFamily="34" charset="0"/>
              </a:rPr>
              <a:t>Oracle</a:t>
            </a:r>
            <a:r>
              <a:rPr lang="tr-TR" sz="1800" dirty="0" smtClean="0">
                <a:solidFill>
                  <a:schemeClr val="tx1"/>
                </a:solidFill>
                <a:latin typeface="Calibri" pitchFamily="34" charset="0"/>
              </a:rPr>
              <a:t>  elle taşınabilir bilgi işlem araçları için bir </a:t>
            </a:r>
            <a:r>
              <a:rPr lang="tr-TR" sz="1800" dirty="0" err="1" smtClean="0">
                <a:solidFill>
                  <a:schemeClr val="tx1"/>
                </a:solidFill>
                <a:latin typeface="Calibri" pitchFamily="34" charset="0"/>
              </a:rPr>
              <a:t>VTYS’dir</a:t>
            </a:r>
            <a:r>
              <a:rPr lang="tr-TR" sz="1800" dirty="0" smtClean="0">
                <a:solidFill>
                  <a:schemeClr val="tx1"/>
                </a:solidFill>
                <a:latin typeface="Calibri" pitchFamily="34" charset="0"/>
              </a:rPr>
              <a:t>.</a:t>
            </a:r>
            <a:endParaRPr lang="tr-TR" sz="1800" dirty="0">
              <a:solidFill>
                <a:schemeClr val="tx1"/>
              </a:solidFill>
              <a:latin typeface="Calibri" pitchFamily="34" charset="0"/>
            </a:endParaRPr>
          </a:p>
        </p:txBody>
      </p:sp>
      <p:sp>
        <p:nvSpPr>
          <p:cNvPr id="4" name="Metin kutusu 3"/>
          <p:cNvSpPr txBox="1"/>
          <p:nvPr/>
        </p:nvSpPr>
        <p:spPr>
          <a:xfrm>
            <a:off x="251520" y="826511"/>
            <a:ext cx="3456384" cy="461665"/>
          </a:xfrm>
          <a:prstGeom prst="rect">
            <a:avLst/>
          </a:prstGeom>
          <a:ln>
            <a:noFill/>
          </a:ln>
        </p:spPr>
        <p:style>
          <a:lnRef idx="2">
            <a:schemeClr val="accent3">
              <a:shade val="50000"/>
            </a:schemeClr>
          </a:lnRef>
          <a:fillRef idx="1001">
            <a:schemeClr val="lt1"/>
          </a:fillRef>
          <a:effectRef idx="0">
            <a:schemeClr val="accent3"/>
          </a:effectRef>
          <a:fontRef idx="minor">
            <a:schemeClr val="lt1"/>
          </a:fontRef>
        </p:style>
        <p:txBody>
          <a:bodyPr wrap="square" rtlCol="0">
            <a:spAutoFit/>
          </a:bodyPr>
          <a:lstStyle/>
          <a:p>
            <a:r>
              <a:rPr lang="tr-TR" sz="2400" b="1" dirty="0" smtClean="0">
                <a:solidFill>
                  <a:schemeClr val="tx1"/>
                </a:solidFill>
                <a:latin typeface="Calibri" pitchFamily="34" charset="0"/>
              </a:rPr>
              <a:t>1. İlişkisel VTYS</a:t>
            </a:r>
            <a:endParaRPr lang="tr-TR" sz="2400" dirty="0">
              <a:solidFill>
                <a:schemeClr val="tx1"/>
              </a:solidFill>
            </a:endParaRPr>
          </a:p>
        </p:txBody>
      </p:sp>
    </p:spTree>
    <p:extLst>
      <p:ext uri="{BB962C8B-B14F-4D97-AF65-F5344CB8AC3E}">
        <p14:creationId xmlns:p14="http://schemas.microsoft.com/office/powerpoint/2010/main" val="3240112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620688"/>
          </a:xfrm>
        </p:spPr>
        <p:txBody>
          <a:bodyPr>
            <a:normAutofit/>
          </a:bodyPr>
          <a:lstStyle/>
          <a:p>
            <a:pPr algn="ctr"/>
            <a:r>
              <a:rPr lang="tr-TR" sz="2800" b="1" dirty="0">
                <a:solidFill>
                  <a:schemeClr val="tx1"/>
                </a:solidFill>
                <a:effectLst/>
                <a:latin typeface="Calibri" pitchFamily="34" charset="0"/>
              </a:rPr>
              <a:t>İlişkisel VTYS</a:t>
            </a:r>
            <a:endParaRPr lang="tr-TR" sz="2800" dirty="0">
              <a:solidFill>
                <a:schemeClr val="tx1"/>
              </a:solidFill>
              <a:latin typeface="Calibri" pitchFamily="34" charset="0"/>
            </a:endParaRPr>
          </a:p>
        </p:txBody>
      </p:sp>
      <p:grpSp>
        <p:nvGrpSpPr>
          <p:cNvPr id="9" name="Grup 8"/>
          <p:cNvGrpSpPr/>
          <p:nvPr/>
        </p:nvGrpSpPr>
        <p:grpSpPr>
          <a:xfrm>
            <a:off x="0" y="836712"/>
            <a:ext cx="9144000" cy="6048672"/>
            <a:chOff x="0" y="1196752"/>
            <a:chExt cx="9144000" cy="5661248"/>
          </a:xfrm>
        </p:grpSpPr>
        <p:pic>
          <p:nvPicPr>
            <p:cNvPr id="4"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0" y="1196752"/>
              <a:ext cx="9144000" cy="566124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Metin kutusu 5"/>
            <p:cNvSpPr txBox="1"/>
            <p:nvPr/>
          </p:nvSpPr>
          <p:spPr>
            <a:xfrm>
              <a:off x="179512" y="3861048"/>
              <a:ext cx="1656184" cy="584775"/>
            </a:xfrm>
            <a:prstGeom prst="rect">
              <a:avLst/>
            </a:prstGeom>
            <a:solidFill>
              <a:schemeClr val="bg1"/>
            </a:solidFill>
            <a:ln>
              <a:solidFill>
                <a:schemeClr val="tx1"/>
              </a:solidFill>
            </a:ln>
          </p:spPr>
          <p:txBody>
            <a:bodyPr wrap="square" rtlCol="0">
              <a:spAutoFit/>
            </a:bodyPr>
            <a:lstStyle/>
            <a:p>
              <a:r>
                <a:rPr lang="tr-TR" sz="1600" b="1" dirty="0" smtClean="0"/>
                <a:t>Anahtar Alan</a:t>
              </a:r>
            </a:p>
            <a:p>
              <a:r>
                <a:rPr lang="tr-TR" sz="1600" b="1" dirty="0" smtClean="0"/>
                <a:t>(1.cil Anahtar )</a:t>
              </a:r>
              <a:endParaRPr lang="tr-TR" sz="1600" b="1" dirty="0"/>
            </a:p>
          </p:txBody>
        </p:sp>
        <p:sp>
          <p:nvSpPr>
            <p:cNvPr id="7" name="Metin kutusu 6"/>
            <p:cNvSpPr txBox="1"/>
            <p:nvPr/>
          </p:nvSpPr>
          <p:spPr>
            <a:xfrm>
              <a:off x="2771800" y="6474822"/>
              <a:ext cx="1656184" cy="338554"/>
            </a:xfrm>
            <a:prstGeom prst="rect">
              <a:avLst/>
            </a:prstGeom>
            <a:solidFill>
              <a:schemeClr val="bg1"/>
            </a:solidFill>
            <a:ln>
              <a:solidFill>
                <a:schemeClr val="tx1"/>
              </a:solidFill>
            </a:ln>
          </p:spPr>
          <p:txBody>
            <a:bodyPr wrap="square" rtlCol="0">
              <a:spAutoFit/>
            </a:bodyPr>
            <a:lstStyle/>
            <a:p>
              <a:r>
                <a:rPr lang="tr-TR" sz="1600" b="1" dirty="0" smtClean="0"/>
                <a:t>1.cil Anahtar</a:t>
              </a:r>
              <a:endParaRPr lang="tr-TR" sz="1600" b="1" dirty="0"/>
            </a:p>
          </p:txBody>
        </p:sp>
        <p:sp>
          <p:nvSpPr>
            <p:cNvPr id="8" name="Metin kutusu 7"/>
            <p:cNvSpPr txBox="1"/>
            <p:nvPr/>
          </p:nvSpPr>
          <p:spPr>
            <a:xfrm>
              <a:off x="6084168" y="6454501"/>
              <a:ext cx="2088232" cy="338554"/>
            </a:xfrm>
            <a:prstGeom prst="rect">
              <a:avLst/>
            </a:prstGeom>
            <a:solidFill>
              <a:schemeClr val="bg1"/>
            </a:solidFill>
            <a:ln>
              <a:solidFill>
                <a:schemeClr val="tx1"/>
              </a:solidFill>
            </a:ln>
          </p:spPr>
          <p:txBody>
            <a:bodyPr wrap="square" rtlCol="0">
              <a:spAutoFit/>
            </a:bodyPr>
            <a:lstStyle/>
            <a:p>
              <a:r>
                <a:rPr lang="tr-TR" sz="1600" b="1" dirty="0" smtClean="0"/>
                <a:t>Yabancı Anahtar</a:t>
              </a:r>
              <a:endParaRPr lang="tr-TR" sz="1600" b="1" dirty="0"/>
            </a:p>
          </p:txBody>
        </p:sp>
      </p:grpSp>
    </p:spTree>
    <p:extLst>
      <p:ext uri="{BB962C8B-B14F-4D97-AF65-F5344CB8AC3E}">
        <p14:creationId xmlns:p14="http://schemas.microsoft.com/office/powerpoint/2010/main" val="26819533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13905"/>
            <a:ext cx="8100392" cy="750799"/>
          </a:xfrm>
        </p:spPr>
        <p:txBody>
          <a:bodyPr>
            <a:normAutofit/>
          </a:bodyPr>
          <a:lstStyle/>
          <a:p>
            <a:r>
              <a:rPr lang="tr-TR" sz="2800" b="1" dirty="0" smtClean="0">
                <a:solidFill>
                  <a:schemeClr val="tx1"/>
                </a:solidFill>
                <a:effectLst/>
                <a:latin typeface="Calibri" pitchFamily="34" charset="0"/>
              </a:rPr>
              <a:t>İlişkisel </a:t>
            </a:r>
            <a:r>
              <a:rPr lang="tr-TR" sz="2800" b="1" dirty="0" err="1" smtClean="0">
                <a:solidFill>
                  <a:schemeClr val="tx1"/>
                </a:solidFill>
                <a:effectLst/>
                <a:latin typeface="Calibri" pitchFamily="34" charset="0"/>
              </a:rPr>
              <a:t>VTYS’nin</a:t>
            </a:r>
            <a:r>
              <a:rPr lang="tr-TR" sz="2800" b="1" dirty="0" smtClean="0">
                <a:solidFill>
                  <a:schemeClr val="tx1"/>
                </a:solidFill>
                <a:effectLst/>
                <a:latin typeface="Calibri" pitchFamily="34" charset="0"/>
              </a:rPr>
              <a:t> 3 Temel Faaliyeti</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179512" y="5551818"/>
            <a:ext cx="8856984" cy="743320"/>
          </a:xfrm>
        </p:spPr>
        <p:txBody>
          <a:bodyPr>
            <a:normAutofit/>
          </a:bodyPr>
          <a:lstStyle/>
          <a:p>
            <a:pPr algn="just"/>
            <a:r>
              <a:rPr lang="tr-TR" sz="1800" b="1" u="sng" dirty="0" smtClean="0">
                <a:solidFill>
                  <a:srgbClr val="C00000"/>
                </a:solidFill>
                <a:latin typeface="Calibri" pitchFamily="34" charset="0"/>
              </a:rPr>
              <a:t>Seçme</a:t>
            </a:r>
            <a:r>
              <a:rPr lang="tr-TR" sz="1800" u="sng" dirty="0" smtClean="0">
                <a:solidFill>
                  <a:srgbClr val="C00000"/>
                </a:solidFill>
                <a:latin typeface="Calibri" pitchFamily="34" charset="0"/>
              </a:rPr>
              <a:t>, </a:t>
            </a:r>
            <a:r>
              <a:rPr lang="tr-TR" sz="1800" b="1" u="sng" dirty="0" smtClean="0">
                <a:solidFill>
                  <a:srgbClr val="C00000"/>
                </a:solidFill>
                <a:latin typeface="Calibri" pitchFamily="34" charset="0"/>
              </a:rPr>
              <a:t>ekleme </a:t>
            </a:r>
            <a:r>
              <a:rPr lang="tr-TR" sz="1800" u="sng" dirty="0" smtClean="0">
                <a:solidFill>
                  <a:srgbClr val="C00000"/>
                </a:solidFill>
                <a:latin typeface="Calibri" pitchFamily="34" charset="0"/>
              </a:rPr>
              <a:t>ve </a:t>
            </a:r>
            <a:r>
              <a:rPr lang="tr-TR" sz="1800" b="1" u="sng" dirty="0" smtClean="0">
                <a:solidFill>
                  <a:srgbClr val="C00000"/>
                </a:solidFill>
                <a:latin typeface="Calibri" pitchFamily="34" charset="0"/>
              </a:rPr>
              <a:t>yansıtma</a:t>
            </a:r>
            <a:r>
              <a:rPr lang="tr-TR" sz="1800" u="sng" dirty="0" smtClean="0">
                <a:solidFill>
                  <a:srgbClr val="C00000"/>
                </a:solidFill>
                <a:latin typeface="Calibri" pitchFamily="34" charset="0"/>
              </a:rPr>
              <a:t> faaliyetleri verinin iki farklı tablodan toplanmasına ve sadece seçilmiş özniteliklerin gösterilmesine imkan sağlar.</a:t>
            </a:r>
            <a:endParaRPr lang="tr-TR" sz="1800" u="sng" dirty="0">
              <a:solidFill>
                <a:srgbClr val="C00000"/>
              </a:solidFill>
              <a:latin typeface="Calibri" pitchFamily="34" charset="0"/>
            </a:endParaRPr>
          </a:p>
        </p:txBody>
      </p:sp>
      <p:grpSp>
        <p:nvGrpSpPr>
          <p:cNvPr id="13" name="Grup 12"/>
          <p:cNvGrpSpPr/>
          <p:nvPr/>
        </p:nvGrpSpPr>
        <p:grpSpPr>
          <a:xfrm>
            <a:off x="8582" y="837308"/>
            <a:ext cx="9027914" cy="4535908"/>
            <a:chOff x="8582" y="837308"/>
            <a:chExt cx="9144000" cy="4248472"/>
          </a:xfrm>
        </p:grpSpPr>
        <p:pic>
          <p:nvPicPr>
            <p:cNvPr id="4099" name="Picture 3"/>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t="23430" b="31803"/>
            <a:stretch/>
          </p:blipFill>
          <p:spPr bwMode="auto">
            <a:xfrm rot="10800000">
              <a:off x="8582" y="837308"/>
              <a:ext cx="9144000" cy="424847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Oval 3"/>
            <p:cNvSpPr/>
            <p:nvPr/>
          </p:nvSpPr>
          <p:spPr>
            <a:xfrm>
              <a:off x="395536" y="1520788"/>
              <a:ext cx="864096" cy="360040"/>
            </a:xfrm>
            <a:prstGeom prst="ellipse">
              <a:avLst/>
            </a:prstGeom>
            <a:no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tr-TR"/>
            </a:p>
          </p:txBody>
        </p:sp>
        <p:sp>
          <p:nvSpPr>
            <p:cNvPr id="7" name="Oval 6"/>
            <p:cNvSpPr/>
            <p:nvPr/>
          </p:nvSpPr>
          <p:spPr>
            <a:xfrm>
              <a:off x="395536" y="2060848"/>
              <a:ext cx="864096" cy="360040"/>
            </a:xfrm>
            <a:prstGeom prst="ellipse">
              <a:avLst/>
            </a:prstGeom>
            <a:no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tr-TR"/>
            </a:p>
          </p:txBody>
        </p:sp>
        <p:sp>
          <p:nvSpPr>
            <p:cNvPr id="8" name="Oval 7"/>
            <p:cNvSpPr/>
            <p:nvPr/>
          </p:nvSpPr>
          <p:spPr>
            <a:xfrm>
              <a:off x="3718818" y="1700808"/>
              <a:ext cx="864096" cy="360040"/>
            </a:xfrm>
            <a:prstGeom prst="ellipse">
              <a:avLst/>
            </a:prstGeom>
            <a:no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tr-TR"/>
            </a:p>
          </p:txBody>
        </p:sp>
        <p:sp>
          <p:nvSpPr>
            <p:cNvPr id="9" name="Oval 8"/>
            <p:cNvSpPr/>
            <p:nvPr/>
          </p:nvSpPr>
          <p:spPr>
            <a:xfrm>
              <a:off x="3716486" y="2228131"/>
              <a:ext cx="864096" cy="360040"/>
            </a:xfrm>
            <a:prstGeom prst="ellipse">
              <a:avLst/>
            </a:prstGeom>
            <a:no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tr-TR"/>
            </a:p>
          </p:txBody>
        </p:sp>
        <p:cxnSp>
          <p:nvCxnSpPr>
            <p:cNvPr id="6" name="Düz Ok Bağlayıcısı 5"/>
            <p:cNvCxnSpPr/>
            <p:nvPr/>
          </p:nvCxnSpPr>
          <p:spPr>
            <a:xfrm>
              <a:off x="1259632" y="1700808"/>
              <a:ext cx="2456854" cy="180020"/>
            </a:xfrm>
            <a:prstGeom prst="straightConnector1">
              <a:avLst/>
            </a:prstGeom>
            <a:ln>
              <a:solidFill>
                <a:srgbClr val="FF0000"/>
              </a:solidFill>
              <a:headEnd type="arrow"/>
              <a:tailEnd type="arrow"/>
            </a:ln>
          </p:spPr>
          <p:style>
            <a:lnRef idx="2">
              <a:schemeClr val="dk1"/>
            </a:lnRef>
            <a:fillRef idx="0">
              <a:schemeClr val="dk1"/>
            </a:fillRef>
            <a:effectRef idx="1">
              <a:schemeClr val="dk1"/>
            </a:effectRef>
            <a:fontRef idx="minor">
              <a:schemeClr val="tx1"/>
            </a:fontRef>
          </p:style>
        </p:cxnSp>
        <p:cxnSp>
          <p:nvCxnSpPr>
            <p:cNvPr id="12" name="Düz Ok Bağlayıcısı 11"/>
            <p:cNvCxnSpPr/>
            <p:nvPr/>
          </p:nvCxnSpPr>
          <p:spPr>
            <a:xfrm>
              <a:off x="1261964" y="2213961"/>
              <a:ext cx="2456854" cy="180020"/>
            </a:xfrm>
            <a:prstGeom prst="straightConnector1">
              <a:avLst/>
            </a:prstGeom>
            <a:ln>
              <a:solidFill>
                <a:srgbClr val="FF0000"/>
              </a:solidFill>
              <a:headEnd type="arrow"/>
              <a:tailEnd type="arrow"/>
            </a:ln>
          </p:spPr>
          <p:style>
            <a:lnRef idx="2">
              <a:schemeClr val="dk1"/>
            </a:lnRef>
            <a:fillRef idx="0">
              <a:schemeClr val="dk1"/>
            </a:fillRef>
            <a:effectRef idx="1">
              <a:schemeClr val="dk1"/>
            </a:effectRef>
            <a:fontRef idx="minor">
              <a:schemeClr val="tx1"/>
            </a:fontRef>
          </p:style>
        </p:cxnSp>
        <p:cxnSp>
          <p:nvCxnSpPr>
            <p:cNvPr id="11" name="Düz Ok Bağlayıcısı 10"/>
            <p:cNvCxnSpPr/>
            <p:nvPr/>
          </p:nvCxnSpPr>
          <p:spPr>
            <a:xfrm>
              <a:off x="3563888" y="2588171"/>
              <a:ext cx="0" cy="1128861"/>
            </a:xfrm>
            <a:prstGeom prst="straightConnector1">
              <a:avLst/>
            </a:prstGeom>
            <a:ln>
              <a:solidFill>
                <a:srgbClr val="FF0000"/>
              </a:solidFill>
              <a:tailEnd type="arrow"/>
            </a:ln>
          </p:spPr>
          <p:style>
            <a:lnRef idx="3">
              <a:schemeClr val="dk1"/>
            </a:lnRef>
            <a:fillRef idx="0">
              <a:schemeClr val="dk1"/>
            </a:fillRef>
            <a:effectRef idx="2">
              <a:schemeClr val="dk1"/>
            </a:effectRef>
            <a:fontRef idx="minor">
              <a:schemeClr val="tx1"/>
            </a:fontRef>
          </p:style>
        </p:cxnSp>
      </p:grpSp>
      <p:sp>
        <p:nvSpPr>
          <p:cNvPr id="5" name="Dikdörtgen 4"/>
          <p:cNvSpPr/>
          <p:nvPr/>
        </p:nvSpPr>
        <p:spPr>
          <a:xfrm>
            <a:off x="5796136" y="3939015"/>
            <a:ext cx="1559338" cy="1015663"/>
          </a:xfrm>
          <a:prstGeom prst="rect">
            <a:avLst/>
          </a:prstGeom>
        </p:spPr>
        <p:txBody>
          <a:bodyPr wrap="none">
            <a:spAutoFit/>
          </a:bodyPr>
          <a:lstStyle/>
          <a:p>
            <a:pPr marL="342900" indent="-342900">
              <a:buFont typeface="+mj-lt"/>
              <a:buAutoNum type="arabicPeriod"/>
            </a:pPr>
            <a:r>
              <a:rPr lang="tr-TR" sz="2000" b="1" dirty="0" smtClean="0">
                <a:solidFill>
                  <a:srgbClr val="C00000"/>
                </a:solidFill>
                <a:latin typeface="Calibri" pitchFamily="34" charset="0"/>
              </a:rPr>
              <a:t>Seçme</a:t>
            </a:r>
            <a:r>
              <a:rPr lang="tr-TR" sz="2000" dirty="0" smtClean="0">
                <a:solidFill>
                  <a:srgbClr val="C00000"/>
                </a:solidFill>
                <a:latin typeface="Calibri" pitchFamily="34" charset="0"/>
              </a:rPr>
              <a:t>, </a:t>
            </a:r>
          </a:p>
          <a:p>
            <a:pPr marL="342900" indent="-342900">
              <a:buFont typeface="+mj-lt"/>
              <a:buAutoNum type="arabicPeriod"/>
            </a:pPr>
            <a:r>
              <a:rPr lang="tr-TR" sz="2000" b="1" dirty="0" smtClean="0">
                <a:solidFill>
                  <a:srgbClr val="C00000"/>
                </a:solidFill>
                <a:latin typeface="Calibri" pitchFamily="34" charset="0"/>
              </a:rPr>
              <a:t>Ekleme </a:t>
            </a:r>
            <a:endParaRPr lang="tr-TR" sz="2000" dirty="0" smtClean="0">
              <a:solidFill>
                <a:srgbClr val="C00000"/>
              </a:solidFill>
              <a:latin typeface="Calibri" pitchFamily="34" charset="0"/>
            </a:endParaRPr>
          </a:p>
          <a:p>
            <a:pPr marL="342900" indent="-342900">
              <a:buFont typeface="+mj-lt"/>
              <a:buAutoNum type="arabicPeriod"/>
            </a:pPr>
            <a:r>
              <a:rPr lang="tr-TR" sz="2000" b="1" dirty="0" smtClean="0">
                <a:solidFill>
                  <a:srgbClr val="C00000"/>
                </a:solidFill>
                <a:latin typeface="Calibri" pitchFamily="34" charset="0"/>
              </a:rPr>
              <a:t>Yansıtma</a:t>
            </a:r>
            <a:r>
              <a:rPr lang="tr-TR" sz="2000" dirty="0" smtClean="0">
                <a:solidFill>
                  <a:srgbClr val="C00000"/>
                </a:solidFill>
                <a:latin typeface="Calibri" pitchFamily="34" charset="0"/>
              </a:rPr>
              <a:t> </a:t>
            </a:r>
            <a:endParaRPr lang="tr-TR" sz="2000" dirty="0"/>
          </a:p>
        </p:txBody>
      </p:sp>
    </p:spTree>
    <p:extLst>
      <p:ext uri="{BB962C8B-B14F-4D97-AF65-F5344CB8AC3E}">
        <p14:creationId xmlns:p14="http://schemas.microsoft.com/office/powerpoint/2010/main" val="20552903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404664"/>
            <a:ext cx="8424936" cy="936104"/>
          </a:xfrm>
        </p:spPr>
        <p:txBody>
          <a:bodyPr>
            <a:normAutofit/>
          </a:bodyPr>
          <a:lstStyle/>
          <a:p>
            <a:r>
              <a:rPr lang="tr-TR" sz="2800" b="1" dirty="0" smtClean="0">
                <a:effectLst/>
                <a:latin typeface="Calibri" pitchFamily="34" charset="0"/>
              </a:rPr>
              <a:t>2. Nesne Yönelimli VTYS</a:t>
            </a:r>
            <a:endParaRPr lang="tr-TR" sz="2800" b="1" dirty="0">
              <a:effectLst/>
              <a:latin typeface="Calibri" pitchFamily="34" charset="0"/>
            </a:endParaRPr>
          </a:p>
        </p:txBody>
      </p:sp>
      <p:sp>
        <p:nvSpPr>
          <p:cNvPr id="3" name="İçerik Yer Tutucusu 2"/>
          <p:cNvSpPr>
            <a:spLocks noGrp="1"/>
          </p:cNvSpPr>
          <p:nvPr>
            <p:ph idx="1"/>
          </p:nvPr>
        </p:nvSpPr>
        <p:spPr>
          <a:xfrm>
            <a:off x="323528" y="1556792"/>
            <a:ext cx="8424936" cy="4691608"/>
          </a:xfrm>
          <a:solidFill>
            <a:schemeClr val="bg1"/>
          </a:solidFill>
        </p:spPr>
        <p:txBody>
          <a:bodyPr>
            <a:normAutofit/>
          </a:bodyPr>
          <a:lstStyle/>
          <a:p>
            <a:pPr algn="just"/>
            <a:r>
              <a:rPr lang="tr-TR" sz="2000" dirty="0">
                <a:solidFill>
                  <a:schemeClr val="tx1"/>
                </a:solidFill>
                <a:latin typeface="Calibri" pitchFamily="34" charset="0"/>
              </a:rPr>
              <a:t>Bugün çoğu uygulamalar sadece metin ve sayısal karakterlerin saklanmasını </a:t>
            </a:r>
            <a:r>
              <a:rPr lang="tr-TR" sz="2000" dirty="0" smtClean="0">
                <a:solidFill>
                  <a:schemeClr val="tx1"/>
                </a:solidFill>
                <a:latin typeface="Calibri" pitchFamily="34" charset="0"/>
              </a:rPr>
              <a:t>değil, </a:t>
            </a:r>
            <a:r>
              <a:rPr lang="tr-TR" sz="2000" dirty="0">
                <a:solidFill>
                  <a:schemeClr val="tx1"/>
                </a:solidFill>
                <a:latin typeface="Calibri" pitchFamily="34" charset="0"/>
              </a:rPr>
              <a:t>aynı zamanda resim, ses, video, grafik gibi nesnelerin de saklanmasını sağlayan veritabanlarını gerektirmektedir. </a:t>
            </a:r>
          </a:p>
          <a:p>
            <a:pPr algn="just"/>
            <a:r>
              <a:rPr lang="tr-TR" sz="2000" b="1" dirty="0">
                <a:solidFill>
                  <a:srgbClr val="C00000"/>
                </a:solidFill>
                <a:latin typeface="Calibri" pitchFamily="34" charset="0"/>
              </a:rPr>
              <a:t>İlişkisel VTYS grafik tabanlı ve multimedya </a:t>
            </a:r>
            <a:r>
              <a:rPr lang="tr-TR" sz="2000" b="1" dirty="0" smtClean="0">
                <a:solidFill>
                  <a:srgbClr val="C00000"/>
                </a:solidFill>
                <a:latin typeface="Calibri" pitchFamily="34" charset="0"/>
              </a:rPr>
              <a:t>uygulamaları </a:t>
            </a:r>
            <a:r>
              <a:rPr lang="tr-TR" sz="2000" b="1" dirty="0">
                <a:solidFill>
                  <a:srgbClr val="C00000"/>
                </a:solidFill>
                <a:latin typeface="Calibri" pitchFamily="34" charset="0"/>
              </a:rPr>
              <a:t>için kullanılmaya uygun değildir.</a:t>
            </a:r>
          </a:p>
          <a:p>
            <a:pPr algn="just"/>
            <a:r>
              <a:rPr lang="tr-TR" sz="2000" b="1" dirty="0">
                <a:solidFill>
                  <a:srgbClr val="C00000"/>
                </a:solidFill>
                <a:latin typeface="Calibri" pitchFamily="34" charset="0"/>
              </a:rPr>
              <a:t>Nesneye yönelik veri tabanı yönetim sistemi bu durum için iyi bir çözüm olabilir</a:t>
            </a:r>
            <a:r>
              <a:rPr lang="tr-TR" sz="2000" b="1" dirty="0" smtClean="0">
                <a:solidFill>
                  <a:srgbClr val="C00000"/>
                </a:solidFill>
                <a:latin typeface="Calibri" pitchFamily="34" charset="0"/>
              </a:rPr>
              <a:t>.</a:t>
            </a:r>
          </a:p>
          <a:p>
            <a:pPr algn="just"/>
            <a:r>
              <a:rPr lang="tr-TR" sz="2000" b="1" dirty="0">
                <a:latin typeface="Calibri" pitchFamily="34" charset="0"/>
              </a:rPr>
              <a:t>Nesneye yönelik veri tabanı yönetim sistemi multimedya objelerini otomatik olarak oynatan / paylaşan işlemleri ve verileri saklamaktadır. </a:t>
            </a:r>
          </a:p>
          <a:p>
            <a:pPr algn="just"/>
            <a:r>
              <a:rPr lang="tr-TR" sz="2000" b="1" dirty="0" smtClean="0">
                <a:latin typeface="Calibri" pitchFamily="34" charset="0"/>
              </a:rPr>
              <a:t>Nesneye </a:t>
            </a:r>
            <a:r>
              <a:rPr lang="tr-TR" sz="2000" b="1" dirty="0">
                <a:latin typeface="Calibri" pitchFamily="34" charset="0"/>
              </a:rPr>
              <a:t>yönelik VTYS ilişkisel veri tabanından daha karmaşık bilgiler saklayabilmesine rağmen çok sayıda işlemi veya kaydı işlemeleri ilişkisel veri tabanı yönetim sistemlerine göre daha yavaştır.</a:t>
            </a:r>
          </a:p>
          <a:p>
            <a:pPr algn="just"/>
            <a:r>
              <a:rPr lang="tr-TR" sz="2000" dirty="0" smtClean="0">
                <a:latin typeface="Calibri" pitchFamily="34" charset="0"/>
              </a:rPr>
              <a:t>İlişkisel ve nesnel yönelimli </a:t>
            </a:r>
            <a:r>
              <a:rPr lang="tr-TR" sz="2000" dirty="0" err="1" smtClean="0">
                <a:latin typeface="Calibri" pitchFamily="34" charset="0"/>
              </a:rPr>
              <a:t>hibrid</a:t>
            </a:r>
            <a:r>
              <a:rPr lang="tr-TR" sz="2000" dirty="0" smtClean="0">
                <a:latin typeface="Calibri" pitchFamily="34" charset="0"/>
              </a:rPr>
              <a:t> </a:t>
            </a:r>
            <a:r>
              <a:rPr lang="tr-TR" sz="2000" dirty="0" err="1" smtClean="0">
                <a:latin typeface="Calibri" pitchFamily="34" charset="0"/>
              </a:rPr>
              <a:t>VTYS’leri</a:t>
            </a:r>
            <a:r>
              <a:rPr lang="tr-TR" sz="2000" dirty="0" smtClean="0">
                <a:latin typeface="Calibri" pitchFamily="34" charset="0"/>
              </a:rPr>
              <a:t> iki </a:t>
            </a:r>
            <a:r>
              <a:rPr lang="tr-TR" sz="2000" dirty="0" err="1" smtClean="0">
                <a:latin typeface="Calibri" pitchFamily="34" charset="0"/>
              </a:rPr>
              <a:t>VTYS’nin</a:t>
            </a:r>
            <a:r>
              <a:rPr lang="tr-TR" sz="2000" dirty="0" smtClean="0">
                <a:latin typeface="Calibri" pitchFamily="34" charset="0"/>
              </a:rPr>
              <a:t> özelliklerini birleştirmektedir.</a:t>
            </a:r>
          </a:p>
          <a:p>
            <a:pPr algn="just"/>
            <a:endParaRPr lang="tr-TR" sz="2000" dirty="0" smtClean="0">
              <a:solidFill>
                <a:schemeClr val="tx1"/>
              </a:solidFill>
              <a:latin typeface="Calibri" pitchFamily="34" charset="0"/>
            </a:endParaRPr>
          </a:p>
          <a:p>
            <a:pPr algn="just"/>
            <a:endParaRPr lang="tr-TR" sz="2000" dirty="0">
              <a:solidFill>
                <a:schemeClr val="tx1"/>
              </a:solidFill>
              <a:latin typeface="Calibri" pitchFamily="34" charset="0"/>
            </a:endParaRPr>
          </a:p>
        </p:txBody>
      </p:sp>
    </p:spTree>
    <p:extLst>
      <p:ext uri="{BB962C8B-B14F-4D97-AF65-F5344CB8AC3E}">
        <p14:creationId xmlns:p14="http://schemas.microsoft.com/office/powerpoint/2010/main" val="8833326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84668" y="548680"/>
            <a:ext cx="8031748" cy="936104"/>
          </a:xfrm>
        </p:spPr>
        <p:txBody>
          <a:bodyPr>
            <a:noAutofit/>
          </a:bodyPr>
          <a:lstStyle/>
          <a:p>
            <a:r>
              <a:rPr lang="tr-TR" sz="2800" b="1" dirty="0" smtClean="0">
                <a:effectLst/>
                <a:latin typeface="Calibri" pitchFamily="34" charset="0"/>
              </a:rPr>
              <a:t>3. Buluttaki Veritabanları</a:t>
            </a:r>
            <a:endParaRPr lang="tr-TR" sz="2800" b="1" dirty="0">
              <a:effectLst/>
              <a:latin typeface="Calibri" pitchFamily="34" charset="0"/>
            </a:endParaRPr>
          </a:p>
        </p:txBody>
      </p:sp>
      <p:sp>
        <p:nvSpPr>
          <p:cNvPr id="3" name="İçerik Yer Tutucusu 2"/>
          <p:cNvSpPr>
            <a:spLocks noGrp="1"/>
          </p:cNvSpPr>
          <p:nvPr>
            <p:ph idx="1"/>
          </p:nvPr>
        </p:nvSpPr>
        <p:spPr>
          <a:xfrm>
            <a:off x="284668" y="1772816"/>
            <a:ext cx="8682168" cy="3312368"/>
          </a:xfrm>
          <a:solidFill>
            <a:schemeClr val="bg1"/>
          </a:solidFill>
        </p:spPr>
        <p:txBody>
          <a:bodyPr>
            <a:normAutofit/>
          </a:bodyPr>
          <a:lstStyle/>
          <a:p>
            <a:pPr algn="just"/>
            <a:r>
              <a:rPr lang="tr-TR" sz="2000" dirty="0" smtClean="0">
                <a:solidFill>
                  <a:schemeClr val="tx1"/>
                </a:solidFill>
                <a:latin typeface="Calibri" pitchFamily="34" charset="0"/>
              </a:rPr>
              <a:t>Bulut </a:t>
            </a:r>
            <a:r>
              <a:rPr lang="tr-TR" sz="2000" dirty="0" err="1" smtClean="0">
                <a:solidFill>
                  <a:schemeClr val="tx1"/>
                </a:solidFill>
                <a:latin typeface="Calibri" pitchFamily="34" charset="0"/>
              </a:rPr>
              <a:t>VTYS’leri</a:t>
            </a:r>
            <a:r>
              <a:rPr lang="tr-TR" sz="2000" dirty="0" smtClean="0">
                <a:solidFill>
                  <a:schemeClr val="tx1"/>
                </a:solidFill>
                <a:latin typeface="Calibri" pitchFamily="34" charset="0"/>
              </a:rPr>
              <a:t> diğer </a:t>
            </a:r>
            <a:r>
              <a:rPr lang="tr-TR" sz="2000" dirty="0" err="1" smtClean="0">
                <a:solidFill>
                  <a:schemeClr val="tx1"/>
                </a:solidFill>
                <a:latin typeface="Calibri" pitchFamily="34" charset="0"/>
              </a:rPr>
              <a:t>VTYS’lere</a:t>
            </a:r>
            <a:r>
              <a:rPr lang="tr-TR" sz="2000" dirty="0" smtClean="0">
                <a:solidFill>
                  <a:schemeClr val="tx1"/>
                </a:solidFill>
                <a:latin typeface="Calibri" pitchFamily="34" charset="0"/>
              </a:rPr>
              <a:t> kıyasla daha az işlevselliğe sahiptir.</a:t>
            </a:r>
          </a:p>
          <a:p>
            <a:pPr algn="just"/>
            <a:r>
              <a:rPr lang="tr-TR" sz="2000" b="1" dirty="0" smtClean="0">
                <a:solidFill>
                  <a:schemeClr val="tx1"/>
                </a:solidFill>
                <a:latin typeface="Calibri" pitchFamily="34" charset="0"/>
              </a:rPr>
              <a:t>Bulut </a:t>
            </a:r>
            <a:r>
              <a:rPr lang="tr-TR" sz="2000" b="1" dirty="0" err="1" smtClean="0">
                <a:solidFill>
                  <a:schemeClr val="tx1"/>
                </a:solidFill>
                <a:latin typeface="Calibri" pitchFamily="34" charset="0"/>
              </a:rPr>
              <a:t>VTYS’ni</a:t>
            </a:r>
            <a:r>
              <a:rPr lang="tr-TR" sz="2000" b="1" dirty="0" smtClean="0">
                <a:solidFill>
                  <a:schemeClr val="tx1"/>
                </a:solidFill>
                <a:latin typeface="Calibri" pitchFamily="34" charset="0"/>
              </a:rPr>
              <a:t> daha çok web odaklı yeni işletmeler veya standart ilişkisel VTYS ‘den daha düşük fiyatlı </a:t>
            </a:r>
            <a:r>
              <a:rPr lang="tr-TR" sz="2000" b="1" dirty="0" err="1" smtClean="0">
                <a:solidFill>
                  <a:schemeClr val="tx1"/>
                </a:solidFill>
                <a:latin typeface="Calibri" pitchFamily="34" charset="0"/>
              </a:rPr>
              <a:t>veritabanı</a:t>
            </a:r>
            <a:r>
              <a:rPr lang="tr-TR" sz="2000" b="1" dirty="0" smtClean="0">
                <a:solidFill>
                  <a:schemeClr val="tx1"/>
                </a:solidFill>
                <a:latin typeface="Calibri" pitchFamily="34" charset="0"/>
              </a:rPr>
              <a:t> imkanları araştıran küçük ve orta ölçekli işletmeler tercih etmektedir.</a:t>
            </a:r>
          </a:p>
          <a:p>
            <a:pPr algn="just"/>
            <a:r>
              <a:rPr lang="tr-TR" sz="2000" b="1" dirty="0" smtClean="0">
                <a:solidFill>
                  <a:srgbClr val="C00000"/>
                </a:solidFill>
                <a:latin typeface="Calibri" pitchFamily="34" charset="0"/>
              </a:rPr>
              <a:t>Fiyatlandırma kullanım oranına bağlıdır.</a:t>
            </a:r>
          </a:p>
          <a:p>
            <a:pPr algn="just"/>
            <a:r>
              <a:rPr lang="tr-TR" sz="2000" dirty="0" smtClean="0">
                <a:solidFill>
                  <a:schemeClr val="tx1"/>
                </a:solidFill>
                <a:latin typeface="Calibri" pitchFamily="34" charset="0"/>
              </a:rPr>
              <a:t>Microsoft SQL </a:t>
            </a:r>
            <a:r>
              <a:rPr lang="tr-TR" sz="2000" dirty="0" err="1" smtClean="0">
                <a:solidFill>
                  <a:schemeClr val="tx1"/>
                </a:solidFill>
                <a:latin typeface="Calibri" pitchFamily="34" charset="0"/>
              </a:rPr>
              <a:t>Azure</a:t>
            </a:r>
            <a:r>
              <a:rPr lang="tr-TR" sz="2000" dirty="0" smtClean="0">
                <a:solidFill>
                  <a:schemeClr val="tx1"/>
                </a:solidFill>
                <a:latin typeface="Calibri" pitchFamily="34" charset="0"/>
              </a:rPr>
              <a:t> Veritabanı, Amazon vb. bulut VTYS hizmeti sunan firmalara örnek olarak gösterilebilir.</a:t>
            </a:r>
          </a:p>
          <a:p>
            <a:pPr algn="just"/>
            <a:endParaRPr lang="tr-TR" sz="2000" dirty="0">
              <a:solidFill>
                <a:schemeClr val="tx1"/>
              </a:solidFill>
              <a:latin typeface="Calibri" pitchFamily="34" charset="0"/>
            </a:endParaRPr>
          </a:p>
        </p:txBody>
      </p:sp>
    </p:spTree>
    <p:extLst>
      <p:ext uri="{BB962C8B-B14F-4D97-AF65-F5344CB8AC3E}">
        <p14:creationId xmlns:p14="http://schemas.microsoft.com/office/powerpoint/2010/main" val="8692275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476672"/>
            <a:ext cx="7776864" cy="692696"/>
          </a:xfrm>
        </p:spPr>
        <p:txBody>
          <a:bodyPr>
            <a:normAutofit/>
          </a:bodyPr>
          <a:lstStyle/>
          <a:p>
            <a:r>
              <a:rPr lang="tr-TR" sz="2800" b="1" dirty="0" smtClean="0">
                <a:solidFill>
                  <a:schemeClr val="tx1"/>
                </a:solidFill>
                <a:effectLst/>
                <a:latin typeface="Calibri" pitchFamily="34" charset="0"/>
              </a:rPr>
              <a:t>Veri tabanı Yönetim Sisteminin Yetenekleri</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251520" y="1700808"/>
            <a:ext cx="8424936" cy="3672408"/>
          </a:xfrm>
          <a:solidFill>
            <a:schemeClr val="bg1"/>
          </a:solidFill>
        </p:spPr>
        <p:txBody>
          <a:bodyPr>
            <a:normAutofit/>
          </a:bodyPr>
          <a:lstStyle/>
          <a:p>
            <a:pPr algn="just"/>
            <a:r>
              <a:rPr lang="tr-TR" sz="2000" dirty="0" smtClean="0">
                <a:solidFill>
                  <a:schemeClr val="tx1"/>
                </a:solidFill>
                <a:latin typeface="Calibri" pitchFamily="34" charset="0"/>
              </a:rPr>
              <a:t>En önemli  </a:t>
            </a:r>
            <a:r>
              <a:rPr lang="tr-TR" sz="2000" dirty="0">
                <a:solidFill>
                  <a:schemeClr val="tx1"/>
                </a:solidFill>
                <a:latin typeface="Calibri" pitchFamily="34" charset="0"/>
              </a:rPr>
              <a:t>olan özellikler </a:t>
            </a:r>
            <a:r>
              <a:rPr lang="tr-TR" sz="2000" b="1" dirty="0" smtClean="0">
                <a:solidFill>
                  <a:srgbClr val="C00000"/>
                </a:solidFill>
                <a:latin typeface="Calibri" pitchFamily="34" charset="0"/>
              </a:rPr>
              <a:t>veri </a:t>
            </a:r>
            <a:r>
              <a:rPr lang="tr-TR" sz="2000" b="1" dirty="0">
                <a:solidFill>
                  <a:srgbClr val="C00000"/>
                </a:solidFill>
                <a:latin typeface="Calibri" pitchFamily="34" charset="0"/>
              </a:rPr>
              <a:t>tanımlama </a:t>
            </a:r>
            <a:r>
              <a:rPr lang="tr-TR" sz="2000" dirty="0">
                <a:latin typeface="Calibri" pitchFamily="34" charset="0"/>
              </a:rPr>
              <a:t>ve </a:t>
            </a:r>
            <a:r>
              <a:rPr lang="tr-TR" sz="2000" b="1" dirty="0" smtClean="0">
                <a:solidFill>
                  <a:srgbClr val="C00000"/>
                </a:solidFill>
                <a:latin typeface="Calibri" pitchFamily="34" charset="0"/>
              </a:rPr>
              <a:t>veri sözlüğüdür</a:t>
            </a:r>
            <a:r>
              <a:rPr lang="tr-TR" sz="2000" b="1" dirty="0" smtClean="0">
                <a:solidFill>
                  <a:srgbClr val="FF0000"/>
                </a:solidFill>
                <a:latin typeface="Calibri" pitchFamily="34" charset="0"/>
              </a:rPr>
              <a:t>.</a:t>
            </a:r>
            <a:endParaRPr lang="tr-TR" sz="2000" dirty="0">
              <a:solidFill>
                <a:schemeClr val="tx1"/>
              </a:solidFill>
              <a:latin typeface="Calibri" pitchFamily="34" charset="0"/>
            </a:endParaRPr>
          </a:p>
          <a:p>
            <a:pPr algn="just"/>
            <a:r>
              <a:rPr lang="tr-TR" sz="2000" dirty="0">
                <a:solidFill>
                  <a:schemeClr val="tx1"/>
                </a:solidFill>
                <a:latin typeface="Calibri" pitchFamily="34" charset="0"/>
              </a:rPr>
              <a:t>Veri tabanı yönetim sistemi, veri tabanının içerik yapısını belirlemek için </a:t>
            </a:r>
            <a:r>
              <a:rPr lang="tr-TR" sz="2000" b="1" dirty="0">
                <a:solidFill>
                  <a:srgbClr val="FF0000"/>
                </a:solidFill>
                <a:latin typeface="Calibri" pitchFamily="34" charset="0"/>
              </a:rPr>
              <a:t>Veri Tanımlama </a:t>
            </a:r>
            <a:r>
              <a:rPr lang="tr-TR" sz="2000" dirty="0">
                <a:solidFill>
                  <a:schemeClr val="tx1"/>
                </a:solidFill>
                <a:latin typeface="Calibri" pitchFamily="34" charset="0"/>
              </a:rPr>
              <a:t>yeteneğine sahiptir. </a:t>
            </a:r>
          </a:p>
          <a:p>
            <a:pPr algn="just"/>
            <a:r>
              <a:rPr lang="tr-TR" sz="2000" b="1" dirty="0">
                <a:solidFill>
                  <a:srgbClr val="FF0000"/>
                </a:solidFill>
                <a:latin typeface="Calibri" pitchFamily="34" charset="0"/>
              </a:rPr>
              <a:t>Veri </a:t>
            </a:r>
            <a:r>
              <a:rPr lang="tr-TR" sz="2000" b="1" dirty="0" smtClean="0">
                <a:solidFill>
                  <a:srgbClr val="FF0000"/>
                </a:solidFill>
                <a:latin typeface="Calibri" pitchFamily="34" charset="0"/>
              </a:rPr>
              <a:t>Tanımlama, </a:t>
            </a:r>
            <a:r>
              <a:rPr lang="tr-TR" sz="2000" b="1" dirty="0" smtClean="0">
                <a:solidFill>
                  <a:schemeClr val="tx1"/>
                </a:solidFill>
                <a:latin typeface="Calibri" pitchFamily="34" charset="0"/>
              </a:rPr>
              <a:t>veri tabanı </a:t>
            </a:r>
            <a:r>
              <a:rPr lang="tr-TR" sz="2000" b="1" dirty="0">
                <a:solidFill>
                  <a:schemeClr val="tx1"/>
                </a:solidFill>
                <a:latin typeface="Calibri" pitchFamily="34" charset="0"/>
              </a:rPr>
              <a:t>tabloları oluşturmak ve her tablodaki alanların özelliklerini tanımlamak için kullanılmaktadır</a:t>
            </a:r>
            <a:r>
              <a:rPr lang="tr-TR" sz="2000" b="1" dirty="0" smtClean="0">
                <a:solidFill>
                  <a:schemeClr val="tx1"/>
                </a:solidFill>
                <a:latin typeface="Calibri" pitchFamily="34" charset="0"/>
              </a:rPr>
              <a:t>. </a:t>
            </a:r>
            <a:r>
              <a:rPr lang="tr-TR" sz="2000" dirty="0" smtClean="0">
                <a:solidFill>
                  <a:schemeClr val="tx1"/>
                </a:solidFill>
                <a:latin typeface="Calibri" pitchFamily="34" charset="0"/>
              </a:rPr>
              <a:t>Bu </a:t>
            </a:r>
            <a:r>
              <a:rPr lang="tr-TR" sz="2000" dirty="0">
                <a:solidFill>
                  <a:schemeClr val="tx1"/>
                </a:solidFill>
                <a:latin typeface="Calibri" pitchFamily="34" charset="0"/>
              </a:rPr>
              <a:t>bilgi ayrıca veri sözlüğünde belgelenecektir. </a:t>
            </a:r>
          </a:p>
          <a:p>
            <a:pPr algn="just"/>
            <a:r>
              <a:rPr lang="tr-TR" sz="2000" dirty="0">
                <a:solidFill>
                  <a:schemeClr val="tx1"/>
                </a:solidFill>
                <a:latin typeface="Calibri" pitchFamily="34" charset="0"/>
              </a:rPr>
              <a:t>Bir </a:t>
            </a:r>
            <a:r>
              <a:rPr lang="tr-TR" sz="2000" b="1" dirty="0">
                <a:solidFill>
                  <a:srgbClr val="FF0000"/>
                </a:solidFill>
                <a:latin typeface="Calibri" pitchFamily="34" charset="0"/>
              </a:rPr>
              <a:t>Veri Sözlüğü </a:t>
            </a:r>
            <a:r>
              <a:rPr lang="tr-TR" sz="2000" b="1" dirty="0">
                <a:solidFill>
                  <a:schemeClr val="tx1"/>
                </a:solidFill>
                <a:latin typeface="Calibri" pitchFamily="34" charset="0"/>
              </a:rPr>
              <a:t>veri elemanlarının </a:t>
            </a:r>
            <a:r>
              <a:rPr lang="tr-TR" sz="2000" b="1" dirty="0" smtClean="0">
                <a:solidFill>
                  <a:schemeClr val="tx1"/>
                </a:solidFill>
                <a:latin typeface="Calibri" pitchFamily="34" charset="0"/>
              </a:rPr>
              <a:t>tanımlarının  </a:t>
            </a:r>
            <a:r>
              <a:rPr lang="tr-TR" sz="2000" b="1" dirty="0">
                <a:solidFill>
                  <a:schemeClr val="tx1"/>
                </a:solidFill>
                <a:latin typeface="Calibri" pitchFamily="34" charset="0"/>
              </a:rPr>
              <a:t>ve özelliklerinin depolandığı el ile veya otomatik olarak oluşturulan dosyalardır.</a:t>
            </a:r>
          </a:p>
          <a:p>
            <a:pPr algn="just"/>
            <a:endParaRPr lang="tr-TR" sz="2000" dirty="0">
              <a:solidFill>
                <a:schemeClr val="tx1"/>
              </a:solidFill>
              <a:latin typeface="Calibri" pitchFamily="34" charset="0"/>
            </a:endParaRPr>
          </a:p>
        </p:txBody>
      </p:sp>
    </p:spTree>
    <p:extLst>
      <p:ext uri="{BB962C8B-B14F-4D97-AF65-F5344CB8AC3E}">
        <p14:creationId xmlns:p14="http://schemas.microsoft.com/office/powerpoint/2010/main" val="18303883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3473"/>
            <a:ext cx="8100392" cy="617215"/>
          </a:xfrm>
        </p:spPr>
        <p:txBody>
          <a:bodyPr>
            <a:normAutofit/>
          </a:bodyPr>
          <a:lstStyle/>
          <a:p>
            <a:r>
              <a:rPr lang="tr-TR" sz="2800" b="1" dirty="0">
                <a:solidFill>
                  <a:schemeClr val="tx1"/>
                </a:solidFill>
                <a:effectLst/>
                <a:latin typeface="Calibri" pitchFamily="34" charset="0"/>
              </a:rPr>
              <a:t>Microsoft </a:t>
            </a:r>
            <a:r>
              <a:rPr lang="tr-TR" sz="2800" b="1" dirty="0" smtClean="0">
                <a:solidFill>
                  <a:schemeClr val="tx1"/>
                </a:solidFill>
                <a:effectLst/>
                <a:latin typeface="Calibri" pitchFamily="34" charset="0"/>
              </a:rPr>
              <a:t>Access Veri Sözlüğü</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0" y="5733256"/>
            <a:ext cx="9144000" cy="792088"/>
          </a:xfrm>
          <a:solidFill>
            <a:schemeClr val="bg1"/>
          </a:solidFill>
        </p:spPr>
        <p:txBody>
          <a:bodyPr>
            <a:normAutofit/>
          </a:bodyPr>
          <a:lstStyle/>
          <a:p>
            <a:pPr algn="just"/>
            <a:r>
              <a:rPr lang="tr-TR" sz="2000" b="1" dirty="0" smtClean="0">
                <a:solidFill>
                  <a:schemeClr val="tx1"/>
                </a:solidFill>
                <a:latin typeface="Calibri" pitchFamily="34" charset="0"/>
              </a:rPr>
              <a:t>Microsoft Access </a:t>
            </a:r>
            <a:r>
              <a:rPr lang="tr-TR" sz="2000" b="1" dirty="0" err="1" smtClean="0">
                <a:solidFill>
                  <a:schemeClr val="tx1"/>
                </a:solidFill>
                <a:latin typeface="Calibri" pitchFamily="34" charset="0"/>
              </a:rPr>
              <a:t>veritabanındaki</a:t>
            </a:r>
            <a:r>
              <a:rPr lang="tr-TR" sz="2000" b="1" dirty="0" smtClean="0">
                <a:solidFill>
                  <a:schemeClr val="tx1"/>
                </a:solidFill>
                <a:latin typeface="Calibri" pitchFamily="34" charset="0"/>
              </a:rPr>
              <a:t> herbir alanın boyutu, biçimi ve diğer özellikleri ile ilgili enformasyonları gösteren basit bir veri sözlüğüne sahiptir.</a:t>
            </a:r>
          </a:p>
          <a:p>
            <a:pPr algn="just"/>
            <a:endParaRPr lang="tr-TR" sz="2000" dirty="0">
              <a:solidFill>
                <a:schemeClr val="tx1"/>
              </a:solidFill>
              <a:latin typeface="Calibri" pitchFamily="34" charset="0"/>
            </a:endParaRPr>
          </a:p>
        </p:txBody>
      </p:sp>
      <p:pic>
        <p:nvPicPr>
          <p:cNvPr id="5122"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0" y="717284"/>
            <a:ext cx="9173146" cy="4896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465139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692696"/>
          </a:xfrm>
        </p:spPr>
        <p:txBody>
          <a:bodyPr>
            <a:normAutofit/>
          </a:bodyPr>
          <a:lstStyle/>
          <a:p>
            <a:r>
              <a:rPr lang="tr-TR" sz="2800" b="1" dirty="0">
                <a:solidFill>
                  <a:schemeClr val="tx1"/>
                </a:solidFill>
                <a:effectLst/>
                <a:latin typeface="Calibri" pitchFamily="34" charset="0"/>
              </a:rPr>
              <a:t>Sorgulama ve </a:t>
            </a:r>
            <a:r>
              <a:rPr lang="tr-TR" sz="2800" b="1" dirty="0" smtClean="0">
                <a:solidFill>
                  <a:schemeClr val="tx1"/>
                </a:solidFill>
                <a:effectLst/>
                <a:latin typeface="Calibri" pitchFamily="34" charset="0"/>
              </a:rPr>
              <a:t>Raporlama</a:t>
            </a:r>
            <a:endParaRPr lang="tr-TR" sz="2800" dirty="0">
              <a:solidFill>
                <a:schemeClr val="tx1"/>
              </a:solidFill>
              <a:effectLst/>
              <a:latin typeface="Calibri" pitchFamily="34" charset="0"/>
            </a:endParaRPr>
          </a:p>
        </p:txBody>
      </p:sp>
      <p:sp>
        <p:nvSpPr>
          <p:cNvPr id="3" name="İçerik Yer Tutucusu 2"/>
          <p:cNvSpPr>
            <a:spLocks noGrp="1"/>
          </p:cNvSpPr>
          <p:nvPr>
            <p:ph idx="1"/>
          </p:nvPr>
        </p:nvSpPr>
        <p:spPr>
          <a:xfrm>
            <a:off x="107504" y="764704"/>
            <a:ext cx="8856984" cy="3456384"/>
          </a:xfrm>
          <a:solidFill>
            <a:schemeClr val="bg1"/>
          </a:solidFill>
        </p:spPr>
        <p:txBody>
          <a:bodyPr>
            <a:noAutofit/>
          </a:bodyPr>
          <a:lstStyle/>
          <a:p>
            <a:pPr algn="just"/>
            <a:r>
              <a:rPr lang="tr-TR" sz="2000" dirty="0" smtClean="0">
                <a:solidFill>
                  <a:schemeClr val="tx1"/>
                </a:solidFill>
                <a:latin typeface="Calibri" pitchFamily="34" charset="0"/>
              </a:rPr>
              <a:t>VTYS, bünyesinde veri </a:t>
            </a:r>
            <a:r>
              <a:rPr lang="tr-TR" sz="2000" dirty="0">
                <a:solidFill>
                  <a:schemeClr val="tx1"/>
                </a:solidFill>
                <a:latin typeface="Calibri" pitchFamily="34" charset="0"/>
              </a:rPr>
              <a:t>tabanındaki enformasyona erişim ve yönlendirme araçlarını içerir. </a:t>
            </a:r>
            <a:endParaRPr lang="tr-TR" sz="2000" dirty="0" smtClean="0">
              <a:solidFill>
                <a:schemeClr val="tx1"/>
              </a:solidFill>
              <a:latin typeface="Calibri" pitchFamily="34" charset="0"/>
            </a:endParaRPr>
          </a:p>
          <a:p>
            <a:pPr algn="just"/>
            <a:r>
              <a:rPr lang="tr-TR" sz="2000" dirty="0" smtClean="0">
                <a:solidFill>
                  <a:schemeClr val="tx1"/>
                </a:solidFill>
                <a:latin typeface="Calibri" pitchFamily="34" charset="0"/>
              </a:rPr>
              <a:t>Çoğu </a:t>
            </a:r>
            <a:r>
              <a:rPr lang="tr-TR" sz="2000" dirty="0">
                <a:solidFill>
                  <a:schemeClr val="tx1"/>
                </a:solidFill>
                <a:latin typeface="Calibri" pitchFamily="34" charset="0"/>
              </a:rPr>
              <a:t>VTYS veri ekleme, değiştirme, silme ve geri alma için kullanılan bir </a:t>
            </a:r>
            <a:r>
              <a:rPr lang="tr-TR" sz="2000" b="1" u="sng" dirty="0">
                <a:solidFill>
                  <a:schemeClr val="tx1"/>
                </a:solidFill>
                <a:latin typeface="Calibri" pitchFamily="34" charset="0"/>
              </a:rPr>
              <a:t>Veri İşleme dili</a:t>
            </a:r>
            <a:r>
              <a:rPr lang="tr-TR" sz="2000" u="sng" dirty="0">
                <a:solidFill>
                  <a:schemeClr val="tx1"/>
                </a:solidFill>
                <a:latin typeface="Calibri" pitchFamily="34" charset="0"/>
              </a:rPr>
              <a:t> </a:t>
            </a:r>
            <a:r>
              <a:rPr lang="tr-TR" sz="2000" dirty="0">
                <a:solidFill>
                  <a:schemeClr val="tx1"/>
                </a:solidFill>
                <a:latin typeface="Calibri" pitchFamily="34" charset="0"/>
              </a:rPr>
              <a:t>olarak tanımlanan  özel bir dile sahiptir. </a:t>
            </a:r>
          </a:p>
          <a:p>
            <a:pPr algn="just"/>
            <a:r>
              <a:rPr lang="tr-TR" sz="2000" b="1" dirty="0">
                <a:solidFill>
                  <a:schemeClr val="tx1"/>
                </a:solidFill>
                <a:latin typeface="Calibri" pitchFamily="34" charset="0"/>
              </a:rPr>
              <a:t>Bu dil </a:t>
            </a:r>
            <a:r>
              <a:rPr lang="tr-TR" sz="2000" b="1" dirty="0" smtClean="0">
                <a:solidFill>
                  <a:schemeClr val="tx1"/>
                </a:solidFill>
                <a:latin typeface="Calibri" pitchFamily="34" charset="0"/>
              </a:rPr>
              <a:t>kullanıcılar  </a:t>
            </a:r>
            <a:r>
              <a:rPr lang="tr-TR" sz="2000" b="1" dirty="0">
                <a:solidFill>
                  <a:schemeClr val="tx1"/>
                </a:solidFill>
                <a:latin typeface="Calibri" pitchFamily="34" charset="0"/>
              </a:rPr>
              <a:t>ve programlama </a:t>
            </a:r>
            <a:r>
              <a:rPr lang="tr-TR" sz="2000" b="1" dirty="0" smtClean="0">
                <a:solidFill>
                  <a:schemeClr val="tx1"/>
                </a:solidFill>
                <a:latin typeface="Calibri" pitchFamily="34" charset="0"/>
              </a:rPr>
              <a:t>uzmanlarının enformasyon </a:t>
            </a:r>
            <a:r>
              <a:rPr lang="tr-TR" sz="2000" b="1" dirty="0">
                <a:solidFill>
                  <a:schemeClr val="tx1"/>
                </a:solidFill>
                <a:latin typeface="Calibri" pitchFamily="34" charset="0"/>
              </a:rPr>
              <a:t>taleplerine karşılık vermek için veri tabanından veri çıkarmalarına izin veren komutları kapsamaktadır.</a:t>
            </a:r>
          </a:p>
          <a:p>
            <a:pPr algn="just"/>
            <a:r>
              <a:rPr lang="tr-TR" sz="2000" dirty="0">
                <a:solidFill>
                  <a:srgbClr val="C00000"/>
                </a:solidFill>
                <a:latin typeface="Calibri" pitchFamily="34" charset="0"/>
              </a:rPr>
              <a:t>Bugün en önemli veri işleme dili </a:t>
            </a:r>
            <a:r>
              <a:rPr lang="tr-TR" sz="2000" b="1" dirty="0">
                <a:solidFill>
                  <a:srgbClr val="C00000"/>
                </a:solidFill>
                <a:latin typeface="Calibri" pitchFamily="34" charset="0"/>
              </a:rPr>
              <a:t>Yapısal Sorgulama Dili </a:t>
            </a:r>
            <a:r>
              <a:rPr lang="tr-TR" sz="2000" dirty="0">
                <a:solidFill>
                  <a:srgbClr val="C00000"/>
                </a:solidFill>
                <a:latin typeface="Calibri" pitchFamily="34" charset="0"/>
              </a:rPr>
              <a:t>olan </a:t>
            </a:r>
            <a:r>
              <a:rPr lang="tr-TR" sz="2000" b="1" u="sng" dirty="0" err="1">
                <a:solidFill>
                  <a:srgbClr val="C00000"/>
                </a:solidFill>
                <a:latin typeface="Calibri" pitchFamily="34" charset="0"/>
              </a:rPr>
              <a:t>SQL’dir</a:t>
            </a:r>
            <a:r>
              <a:rPr lang="tr-TR" sz="2000" b="1" dirty="0" smtClean="0">
                <a:solidFill>
                  <a:srgbClr val="C00000"/>
                </a:solidFill>
                <a:latin typeface="Calibri" pitchFamily="34" charset="0"/>
              </a:rPr>
              <a:t>.</a:t>
            </a:r>
          </a:p>
          <a:p>
            <a:pPr algn="just"/>
            <a:r>
              <a:rPr lang="tr-TR" sz="2000" b="1" dirty="0" smtClean="0">
                <a:solidFill>
                  <a:srgbClr val="C00000"/>
                </a:solidFill>
                <a:latin typeface="Calibri" pitchFamily="34" charset="0"/>
              </a:rPr>
              <a:t>DB2, </a:t>
            </a:r>
            <a:r>
              <a:rPr lang="tr-TR" sz="2000" b="1" dirty="0" err="1" smtClean="0">
                <a:solidFill>
                  <a:srgbClr val="C00000"/>
                </a:solidFill>
                <a:latin typeface="Calibri" pitchFamily="34" charset="0"/>
              </a:rPr>
              <a:t>Oracle</a:t>
            </a:r>
            <a:r>
              <a:rPr lang="tr-TR" sz="2000" b="1" dirty="0" smtClean="0">
                <a:solidFill>
                  <a:srgbClr val="C00000"/>
                </a:solidFill>
                <a:latin typeface="Calibri" pitchFamily="34" charset="0"/>
              </a:rPr>
              <a:t> vb. veri tabanında ihtiyaç duyulan enformasyona ulaşım için SQL kullanmaktadır.</a:t>
            </a:r>
            <a:endParaRPr lang="tr-TR" sz="2000" dirty="0">
              <a:solidFill>
                <a:srgbClr val="C00000"/>
              </a:solidFill>
              <a:latin typeface="Calibri" pitchFamily="34" charset="0"/>
            </a:endParaRPr>
          </a:p>
        </p:txBody>
      </p:sp>
      <p:pic>
        <p:nvPicPr>
          <p:cNvPr id="4098" name="Picture 2"/>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55576" y="4423384"/>
            <a:ext cx="7467600" cy="1697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707794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692696"/>
          </a:xfrm>
        </p:spPr>
        <p:txBody>
          <a:bodyPr>
            <a:normAutofit/>
          </a:bodyPr>
          <a:lstStyle/>
          <a:p>
            <a:pPr algn="ctr"/>
            <a:r>
              <a:rPr lang="tr-TR" sz="2800" b="1" dirty="0">
                <a:solidFill>
                  <a:schemeClr val="tx1"/>
                </a:solidFill>
                <a:effectLst/>
                <a:latin typeface="Calibri" pitchFamily="34" charset="0"/>
              </a:rPr>
              <a:t>Bilinen VTYS </a:t>
            </a:r>
            <a:r>
              <a:rPr lang="tr-TR" sz="2800" b="1" dirty="0" smtClean="0">
                <a:solidFill>
                  <a:schemeClr val="tx1"/>
                </a:solidFill>
                <a:effectLst/>
                <a:latin typeface="Calibri" pitchFamily="34" charset="0"/>
              </a:rPr>
              <a:t>Yazılımları</a:t>
            </a:r>
            <a:endParaRPr lang="tr-TR" sz="2800" dirty="0">
              <a:solidFill>
                <a:schemeClr val="tx1"/>
              </a:solidFill>
              <a:effectLst/>
              <a:latin typeface="Calibri" pitchFamily="34" charset="0"/>
            </a:endParaRPr>
          </a:p>
        </p:txBody>
      </p:sp>
      <p:sp>
        <p:nvSpPr>
          <p:cNvPr id="3" name="İçerik Yer Tutucusu 2"/>
          <p:cNvSpPr>
            <a:spLocks noGrp="1"/>
          </p:cNvSpPr>
          <p:nvPr>
            <p:ph idx="1"/>
          </p:nvPr>
        </p:nvSpPr>
        <p:spPr>
          <a:xfrm>
            <a:off x="179512" y="836712"/>
            <a:ext cx="8784976" cy="5040560"/>
          </a:xfrm>
          <a:solidFill>
            <a:schemeClr val="bg1"/>
          </a:solidFill>
        </p:spPr>
        <p:txBody>
          <a:bodyPr>
            <a:noAutofit/>
          </a:bodyPr>
          <a:lstStyle/>
          <a:p>
            <a:pPr algn="just"/>
            <a:r>
              <a:rPr lang="tr-TR" sz="1800" b="1" dirty="0">
                <a:latin typeface="Calibri" pitchFamily="34" charset="0"/>
              </a:rPr>
              <a:t>MS SQL </a:t>
            </a:r>
            <a:r>
              <a:rPr lang="tr-TR" sz="1800" b="1" dirty="0" smtClean="0">
                <a:latin typeface="Calibri" pitchFamily="34" charset="0"/>
              </a:rPr>
              <a:t>Server</a:t>
            </a:r>
          </a:p>
          <a:p>
            <a:pPr algn="just"/>
            <a:r>
              <a:rPr lang="tr-TR" sz="1800" b="1" dirty="0" err="1" smtClean="0">
                <a:latin typeface="Calibri" pitchFamily="34" charset="0"/>
              </a:rPr>
              <a:t>Oracle</a:t>
            </a:r>
            <a:endParaRPr lang="tr-TR" sz="1800" b="1" dirty="0" smtClean="0">
              <a:latin typeface="Calibri" pitchFamily="34" charset="0"/>
            </a:endParaRPr>
          </a:p>
          <a:p>
            <a:pPr algn="just"/>
            <a:r>
              <a:rPr lang="tr-TR" sz="1800" b="1" dirty="0" err="1" smtClean="0">
                <a:latin typeface="Calibri" pitchFamily="34" charset="0"/>
              </a:rPr>
              <a:t>Sybase</a:t>
            </a:r>
            <a:endParaRPr lang="tr-TR" sz="1800" b="1" dirty="0" smtClean="0">
              <a:latin typeface="Calibri" pitchFamily="34" charset="0"/>
            </a:endParaRPr>
          </a:p>
          <a:p>
            <a:pPr algn="just"/>
            <a:r>
              <a:rPr lang="tr-TR" sz="1800" b="1" dirty="0" err="1" smtClean="0">
                <a:latin typeface="Calibri" pitchFamily="34" charset="0"/>
              </a:rPr>
              <a:t>Informix</a:t>
            </a:r>
            <a:endParaRPr lang="tr-TR" sz="1800" b="1" dirty="0" smtClean="0">
              <a:latin typeface="Calibri" pitchFamily="34" charset="0"/>
            </a:endParaRPr>
          </a:p>
          <a:p>
            <a:pPr algn="just"/>
            <a:r>
              <a:rPr lang="tr-TR" sz="1800" b="1" dirty="0" err="1" smtClean="0">
                <a:latin typeface="Calibri" pitchFamily="34" charset="0"/>
              </a:rPr>
              <a:t>MySQL</a:t>
            </a:r>
            <a:r>
              <a:rPr lang="tr-TR" sz="1800" b="1" dirty="0">
                <a:latin typeface="Calibri" pitchFamily="34" charset="0"/>
              </a:rPr>
              <a:t>: </a:t>
            </a:r>
            <a:r>
              <a:rPr lang="tr-TR" sz="1800" dirty="0">
                <a:latin typeface="Calibri" pitchFamily="34" charset="0"/>
              </a:rPr>
              <a:t>Genellikle Unix-Linux temelli Web uygulamalarında tercih edilen </a:t>
            </a:r>
            <a:r>
              <a:rPr lang="tr-TR" sz="1800" dirty="0" smtClean="0">
                <a:latin typeface="Calibri" pitchFamily="34" charset="0"/>
              </a:rPr>
              <a:t>bir </a:t>
            </a:r>
            <a:r>
              <a:rPr lang="tr-TR" sz="1800" dirty="0" err="1" smtClean="0">
                <a:latin typeface="Calibri" pitchFamily="34" charset="0"/>
              </a:rPr>
              <a:t>VTYS’dir</a:t>
            </a:r>
            <a:r>
              <a:rPr lang="tr-TR" sz="1800" dirty="0">
                <a:latin typeface="Calibri" pitchFamily="34" charset="0"/>
              </a:rPr>
              <a:t>. Açık kod bir yazılımdır. Küçük-orta ölçeklidir. Özellikle Web için </a:t>
            </a:r>
            <a:r>
              <a:rPr lang="tr-TR" sz="1800" dirty="0" smtClean="0">
                <a:latin typeface="Calibri" pitchFamily="34" charset="0"/>
              </a:rPr>
              <a:t>geliştirilmiş bir </a:t>
            </a:r>
            <a:r>
              <a:rPr lang="tr-TR" sz="1800" dirty="0" err="1">
                <a:latin typeface="Calibri" pitchFamily="34" charset="0"/>
              </a:rPr>
              <a:t>VTYS’dir</a:t>
            </a:r>
            <a:r>
              <a:rPr lang="tr-TR" sz="1800" dirty="0">
                <a:latin typeface="Calibri" pitchFamily="34" charset="0"/>
              </a:rPr>
              <a:t> denilebilir.</a:t>
            </a:r>
          </a:p>
          <a:p>
            <a:pPr algn="just"/>
            <a:r>
              <a:rPr lang="tr-TR" sz="1800" b="1" dirty="0" err="1" smtClean="0">
                <a:latin typeface="Calibri" pitchFamily="34" charset="0"/>
              </a:rPr>
              <a:t>Postrage</a:t>
            </a:r>
            <a:r>
              <a:rPr lang="tr-TR" sz="1800" b="1" dirty="0" smtClean="0">
                <a:latin typeface="Calibri" pitchFamily="34" charset="0"/>
              </a:rPr>
              <a:t> SQL</a:t>
            </a:r>
          </a:p>
          <a:p>
            <a:pPr algn="just"/>
            <a:r>
              <a:rPr lang="tr-TR" sz="1800" b="1" dirty="0" smtClean="0">
                <a:latin typeface="Calibri" pitchFamily="34" charset="0"/>
              </a:rPr>
              <a:t>MS </a:t>
            </a:r>
            <a:r>
              <a:rPr lang="tr-TR" sz="1800" b="1" dirty="0">
                <a:latin typeface="Calibri" pitchFamily="34" charset="0"/>
              </a:rPr>
              <a:t>Access: </a:t>
            </a:r>
            <a:r>
              <a:rPr lang="tr-TR" sz="1800" dirty="0">
                <a:latin typeface="Calibri" pitchFamily="34" charset="0"/>
              </a:rPr>
              <a:t>Çoklu kullanıcı desteği yoktur. İşletim sisteminin sağladığı </a:t>
            </a:r>
            <a:r>
              <a:rPr lang="tr-TR" sz="1800" dirty="0" smtClean="0">
                <a:latin typeface="Calibri" pitchFamily="34" charset="0"/>
              </a:rPr>
              <a:t>güvenlik seçeneklerini </a:t>
            </a:r>
            <a:r>
              <a:rPr lang="tr-TR" sz="1800" dirty="0">
                <a:latin typeface="Calibri" pitchFamily="34" charset="0"/>
              </a:rPr>
              <a:t>kullanır. Bunun yanında belli sayıda kayda kadar (1000000 civarı) </a:t>
            </a:r>
            <a:r>
              <a:rPr lang="tr-TR" sz="1800" dirty="0" smtClean="0">
                <a:latin typeface="Calibri" pitchFamily="34" charset="0"/>
              </a:rPr>
              <a:t>ya da </a:t>
            </a:r>
            <a:r>
              <a:rPr lang="tr-TR" sz="1800" dirty="0">
                <a:latin typeface="Calibri" pitchFamily="34" charset="0"/>
              </a:rPr>
              <a:t>belli bir boyutun (yaklaşık 25MB) altına kadar bir sorun </a:t>
            </a:r>
            <a:r>
              <a:rPr lang="tr-TR" sz="1800" dirty="0" smtClean="0">
                <a:latin typeface="Calibri" pitchFamily="34" charset="0"/>
              </a:rPr>
              <a:t>çıkartmadan kullanılabilecek </a:t>
            </a:r>
            <a:r>
              <a:rPr lang="tr-TR" sz="1800" dirty="0">
                <a:latin typeface="Calibri" pitchFamily="34" charset="0"/>
              </a:rPr>
              <a:t>bir küçük ölçekli </a:t>
            </a:r>
            <a:r>
              <a:rPr lang="tr-TR" sz="1800" dirty="0" err="1">
                <a:latin typeface="Calibri" pitchFamily="34" charset="0"/>
              </a:rPr>
              <a:t>VTYS’dir</a:t>
            </a:r>
            <a:r>
              <a:rPr lang="tr-TR" sz="1800" dirty="0">
                <a:latin typeface="Calibri" pitchFamily="34" charset="0"/>
              </a:rPr>
              <a:t>.</a:t>
            </a:r>
          </a:p>
          <a:p>
            <a:pPr algn="just"/>
            <a:r>
              <a:rPr lang="tr-TR" sz="1800" b="1" dirty="0">
                <a:latin typeface="Calibri" pitchFamily="34" charset="0"/>
              </a:rPr>
              <a:t>Advantage: </a:t>
            </a:r>
            <a:r>
              <a:rPr lang="tr-TR" sz="1800" dirty="0">
                <a:latin typeface="Calibri" pitchFamily="34" charset="0"/>
              </a:rPr>
              <a:t>Türk programcılar tarafından geliştirilen bir orta ve büyük </a:t>
            </a:r>
            <a:r>
              <a:rPr lang="tr-TR" sz="1800" dirty="0" smtClean="0">
                <a:latin typeface="Calibri" pitchFamily="34" charset="0"/>
              </a:rPr>
              <a:t>ölçekli </a:t>
            </a:r>
            <a:r>
              <a:rPr lang="tr-TR" sz="1800" dirty="0" err="1" smtClean="0">
                <a:latin typeface="Calibri" pitchFamily="34" charset="0"/>
              </a:rPr>
              <a:t>VTYS’dir</a:t>
            </a:r>
            <a:r>
              <a:rPr lang="tr-TR" sz="1800" dirty="0">
                <a:latin typeface="Calibri" pitchFamily="34" charset="0"/>
              </a:rPr>
              <a:t>.</a:t>
            </a:r>
          </a:p>
          <a:p>
            <a:pPr algn="just"/>
            <a:r>
              <a:rPr lang="tr-TR" sz="1800" b="1" dirty="0">
                <a:latin typeface="Calibri" pitchFamily="34" charset="0"/>
              </a:rPr>
              <a:t>DB/2: </a:t>
            </a:r>
            <a:r>
              <a:rPr lang="tr-TR" sz="1800" dirty="0">
                <a:latin typeface="Calibri" pitchFamily="34" charset="0"/>
              </a:rPr>
              <a:t>IBM’in </a:t>
            </a:r>
            <a:r>
              <a:rPr lang="tr-TR" sz="1800" dirty="0" err="1">
                <a:latin typeface="Calibri" pitchFamily="34" charset="0"/>
              </a:rPr>
              <a:t>framework’lere</a:t>
            </a:r>
            <a:r>
              <a:rPr lang="tr-TR" sz="1800" dirty="0">
                <a:latin typeface="Calibri" pitchFamily="34" charset="0"/>
              </a:rPr>
              <a:t> yönelik büyük ölçekli </a:t>
            </a:r>
            <a:r>
              <a:rPr lang="tr-TR" sz="1800" dirty="0" err="1">
                <a:latin typeface="Calibri" pitchFamily="34" charset="0"/>
              </a:rPr>
              <a:t>VTYS’dir</a:t>
            </a:r>
            <a:r>
              <a:rPr lang="tr-TR" sz="1800" dirty="0">
                <a:latin typeface="Calibri" pitchFamily="34" charset="0"/>
              </a:rPr>
              <a:t>.</a:t>
            </a:r>
          </a:p>
        </p:txBody>
      </p:sp>
    </p:spTree>
    <p:extLst>
      <p:ext uri="{BB962C8B-B14F-4D97-AF65-F5344CB8AC3E}">
        <p14:creationId xmlns:p14="http://schemas.microsoft.com/office/powerpoint/2010/main" val="38383513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13905"/>
            <a:ext cx="9144000" cy="678791"/>
          </a:xfrm>
        </p:spPr>
        <p:txBody>
          <a:bodyPr>
            <a:normAutofit/>
          </a:bodyPr>
          <a:lstStyle/>
          <a:p>
            <a:pPr algn="ctr"/>
            <a:r>
              <a:rPr lang="tr-TR" sz="2800" b="1" dirty="0" smtClean="0">
                <a:solidFill>
                  <a:schemeClr val="tx1"/>
                </a:solidFill>
                <a:effectLst/>
                <a:latin typeface="Calibri" pitchFamily="34" charset="0"/>
              </a:rPr>
              <a:t>Veri tabanı Tasarımı</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179512" y="980728"/>
            <a:ext cx="8784976" cy="5267672"/>
          </a:xfrm>
          <a:solidFill>
            <a:schemeClr val="bg1"/>
          </a:solidFill>
        </p:spPr>
        <p:txBody>
          <a:bodyPr>
            <a:normAutofit/>
          </a:bodyPr>
          <a:lstStyle/>
          <a:p>
            <a:pPr algn="just"/>
            <a:r>
              <a:rPr lang="tr-TR" sz="2000" dirty="0">
                <a:solidFill>
                  <a:schemeClr val="tx1"/>
                </a:solidFill>
                <a:latin typeface="Calibri" pitchFamily="34" charset="0"/>
              </a:rPr>
              <a:t>Bir VT oluşturmak için veri tabanını oluşturacak </a:t>
            </a:r>
            <a:r>
              <a:rPr lang="tr-TR" sz="2000" b="1" dirty="0" smtClean="0">
                <a:solidFill>
                  <a:schemeClr val="tx1"/>
                </a:solidFill>
                <a:latin typeface="Calibri" pitchFamily="34" charset="0"/>
              </a:rPr>
              <a:t>verilerin;</a:t>
            </a:r>
          </a:p>
          <a:p>
            <a:pPr lvl="1" algn="just">
              <a:buFont typeface="Courier New" panose="02070309020205020404" pitchFamily="49" charset="0"/>
              <a:buChar char="o"/>
            </a:pPr>
            <a:r>
              <a:rPr lang="tr-TR" sz="1800" b="1" dirty="0" smtClean="0">
                <a:solidFill>
                  <a:schemeClr val="tx1"/>
                </a:solidFill>
                <a:latin typeface="Calibri" pitchFamily="34" charset="0"/>
              </a:rPr>
              <a:t>türlerinin</a:t>
            </a:r>
            <a:r>
              <a:rPr lang="tr-TR" sz="1800" dirty="0">
                <a:solidFill>
                  <a:schemeClr val="tx1"/>
                </a:solidFill>
                <a:latin typeface="Calibri" pitchFamily="34" charset="0"/>
              </a:rPr>
              <a:t>, </a:t>
            </a:r>
            <a:endParaRPr lang="tr-TR" sz="1800" dirty="0" smtClean="0">
              <a:solidFill>
                <a:schemeClr val="tx1"/>
              </a:solidFill>
              <a:latin typeface="Calibri" pitchFamily="34" charset="0"/>
            </a:endParaRPr>
          </a:p>
          <a:p>
            <a:pPr lvl="1" algn="just">
              <a:buFont typeface="Courier New" panose="02070309020205020404" pitchFamily="49" charset="0"/>
              <a:buChar char="o"/>
            </a:pPr>
            <a:r>
              <a:rPr lang="tr-TR" sz="1800" b="1" dirty="0" smtClean="0">
                <a:solidFill>
                  <a:schemeClr val="tx1"/>
                </a:solidFill>
                <a:latin typeface="Calibri" pitchFamily="34" charset="0"/>
              </a:rPr>
              <a:t>nasıl </a:t>
            </a:r>
            <a:r>
              <a:rPr lang="tr-TR" sz="1800" b="1" dirty="0">
                <a:solidFill>
                  <a:schemeClr val="tx1"/>
                </a:solidFill>
                <a:latin typeface="Calibri" pitchFamily="34" charset="0"/>
              </a:rPr>
              <a:t>kullanılacağının</a:t>
            </a:r>
            <a:r>
              <a:rPr lang="tr-TR" sz="1800" dirty="0">
                <a:solidFill>
                  <a:schemeClr val="tx1"/>
                </a:solidFill>
                <a:latin typeface="Calibri" pitchFamily="34" charset="0"/>
              </a:rPr>
              <a:t>, </a:t>
            </a:r>
            <a:endParaRPr lang="tr-TR" sz="1800" dirty="0" smtClean="0">
              <a:solidFill>
                <a:schemeClr val="tx1"/>
              </a:solidFill>
              <a:latin typeface="Calibri" pitchFamily="34" charset="0"/>
            </a:endParaRPr>
          </a:p>
          <a:p>
            <a:pPr lvl="1" algn="just">
              <a:buFont typeface="Courier New" panose="02070309020205020404" pitchFamily="49" charset="0"/>
              <a:buChar char="o"/>
            </a:pPr>
            <a:r>
              <a:rPr lang="tr-TR" sz="1800" b="1" dirty="0" smtClean="0">
                <a:solidFill>
                  <a:schemeClr val="tx1"/>
                </a:solidFill>
                <a:latin typeface="Calibri" pitchFamily="34" charset="0"/>
              </a:rPr>
              <a:t>veriler </a:t>
            </a:r>
            <a:r>
              <a:rPr lang="tr-TR" sz="1800" b="1" dirty="0">
                <a:solidFill>
                  <a:schemeClr val="tx1"/>
                </a:solidFill>
                <a:latin typeface="Calibri" pitchFamily="34" charset="0"/>
              </a:rPr>
              <a:t>arasındaki ilişkilerin</a:t>
            </a:r>
            <a:r>
              <a:rPr lang="tr-TR" sz="1800" dirty="0">
                <a:solidFill>
                  <a:schemeClr val="tx1"/>
                </a:solidFill>
                <a:latin typeface="Calibri" pitchFamily="34" charset="0"/>
              </a:rPr>
              <a:t>, </a:t>
            </a:r>
            <a:endParaRPr lang="tr-TR" sz="1800" dirty="0" smtClean="0">
              <a:solidFill>
                <a:schemeClr val="tx1"/>
              </a:solidFill>
              <a:latin typeface="Calibri" pitchFamily="34" charset="0"/>
            </a:endParaRPr>
          </a:p>
          <a:p>
            <a:pPr lvl="1" algn="just">
              <a:buFont typeface="Courier New" panose="02070309020205020404" pitchFamily="49" charset="0"/>
              <a:buChar char="o"/>
            </a:pPr>
            <a:r>
              <a:rPr lang="tr-TR" sz="1800" b="1" dirty="0" smtClean="0">
                <a:solidFill>
                  <a:schemeClr val="tx1"/>
                </a:solidFill>
                <a:latin typeface="Calibri" pitchFamily="34" charset="0"/>
              </a:rPr>
              <a:t>işletme </a:t>
            </a:r>
            <a:r>
              <a:rPr lang="tr-TR" sz="1800" b="1" dirty="0">
                <a:solidFill>
                  <a:schemeClr val="tx1"/>
                </a:solidFill>
                <a:latin typeface="Calibri" pitchFamily="34" charset="0"/>
              </a:rPr>
              <a:t>bakış açısıyla verinin nasıl </a:t>
            </a:r>
            <a:r>
              <a:rPr lang="tr-TR" sz="1800" b="1" dirty="0" smtClean="0">
                <a:solidFill>
                  <a:schemeClr val="tx1"/>
                </a:solidFill>
                <a:latin typeface="Calibri" pitchFamily="34" charset="0"/>
              </a:rPr>
              <a:t>değiştirileceğinin </a:t>
            </a:r>
            <a:r>
              <a:rPr lang="tr-TR" sz="1800" dirty="0">
                <a:solidFill>
                  <a:schemeClr val="tx1"/>
                </a:solidFill>
                <a:latin typeface="Calibri" pitchFamily="34" charset="0"/>
              </a:rPr>
              <a:t>ve </a:t>
            </a:r>
            <a:r>
              <a:rPr lang="tr-TR" sz="1800" b="1" dirty="0" smtClean="0">
                <a:solidFill>
                  <a:schemeClr val="tx1"/>
                </a:solidFill>
                <a:latin typeface="Calibri" pitchFamily="34" charset="0"/>
              </a:rPr>
              <a:t>yönetileceğinin</a:t>
            </a:r>
            <a:r>
              <a:rPr lang="tr-TR" sz="1800" dirty="0" smtClean="0">
                <a:solidFill>
                  <a:schemeClr val="tx1"/>
                </a:solidFill>
                <a:latin typeface="Calibri" pitchFamily="34" charset="0"/>
              </a:rPr>
              <a:t> </a:t>
            </a:r>
          </a:p>
          <a:p>
            <a:pPr algn="just"/>
            <a:r>
              <a:rPr lang="tr-TR" sz="2000" dirty="0" smtClean="0">
                <a:solidFill>
                  <a:schemeClr val="tx1"/>
                </a:solidFill>
                <a:latin typeface="Calibri" pitchFamily="34" charset="0"/>
              </a:rPr>
              <a:t>anlaşılması </a:t>
            </a:r>
            <a:r>
              <a:rPr lang="tr-TR" sz="2000" dirty="0">
                <a:solidFill>
                  <a:schemeClr val="tx1"/>
                </a:solidFill>
                <a:latin typeface="Calibri" pitchFamily="34" charset="0"/>
              </a:rPr>
              <a:t>gerekir. </a:t>
            </a:r>
          </a:p>
          <a:p>
            <a:pPr algn="just"/>
            <a:r>
              <a:rPr lang="tr-TR" sz="2000" dirty="0">
                <a:solidFill>
                  <a:schemeClr val="tx1"/>
                </a:solidFill>
                <a:latin typeface="Calibri" pitchFamily="34" charset="0"/>
              </a:rPr>
              <a:t>VT hem kavramsal tasarım hem de fiziksel tasarıma ihtiyaç duyar.</a:t>
            </a:r>
          </a:p>
          <a:p>
            <a:pPr algn="just"/>
            <a:r>
              <a:rPr lang="tr-TR" sz="2000" b="1" dirty="0">
                <a:solidFill>
                  <a:srgbClr val="C00000"/>
                </a:solidFill>
                <a:latin typeface="Calibri" pitchFamily="34" charset="0"/>
              </a:rPr>
              <a:t>Kavramsal veya mantıksal tasarım </a:t>
            </a:r>
            <a:r>
              <a:rPr lang="tr-TR" sz="2000" b="1" dirty="0">
                <a:solidFill>
                  <a:schemeClr val="tx1"/>
                </a:solidFill>
                <a:latin typeface="Calibri" pitchFamily="34" charset="0"/>
              </a:rPr>
              <a:t>işletme bakış açısından verilere bir soyut bakışı ifade eder. </a:t>
            </a:r>
          </a:p>
          <a:p>
            <a:pPr algn="just"/>
            <a:r>
              <a:rPr lang="tr-TR" sz="2000" b="1" dirty="0">
                <a:solidFill>
                  <a:schemeClr val="tx1"/>
                </a:solidFill>
                <a:latin typeface="Calibri" pitchFamily="34" charset="0"/>
              </a:rPr>
              <a:t>Veri tabanının </a:t>
            </a:r>
            <a:r>
              <a:rPr lang="tr-TR" sz="2000" b="1" dirty="0">
                <a:solidFill>
                  <a:srgbClr val="C00000"/>
                </a:solidFill>
                <a:latin typeface="Calibri" pitchFamily="34" charset="0"/>
              </a:rPr>
              <a:t>fiziksel tasarımı </a:t>
            </a:r>
            <a:r>
              <a:rPr lang="tr-TR" sz="2000" b="1" dirty="0">
                <a:solidFill>
                  <a:schemeClr val="tx1"/>
                </a:solidFill>
                <a:latin typeface="Calibri" pitchFamily="34" charset="0"/>
              </a:rPr>
              <a:t>ise saklama aygıtlarında verinin nasıl saklanacağının tasarlanmasıdır.</a:t>
            </a:r>
          </a:p>
          <a:p>
            <a:pPr algn="just"/>
            <a:endParaRPr lang="tr-TR" sz="2000" dirty="0">
              <a:solidFill>
                <a:schemeClr val="tx1"/>
              </a:solidFill>
              <a:latin typeface="Calibri" pitchFamily="34" charset="0"/>
            </a:endParaRPr>
          </a:p>
        </p:txBody>
      </p:sp>
    </p:spTree>
    <p:extLst>
      <p:ext uri="{BB962C8B-B14F-4D97-AF65-F5344CB8AC3E}">
        <p14:creationId xmlns:p14="http://schemas.microsoft.com/office/powerpoint/2010/main" val="20130788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0"/>
            <a:ext cx="7200800" cy="1268760"/>
          </a:xfrm>
        </p:spPr>
        <p:txBody>
          <a:bodyPr>
            <a:normAutofit/>
          </a:bodyPr>
          <a:lstStyle/>
          <a:p>
            <a:r>
              <a:rPr lang="tr-TR" sz="2800" b="1" dirty="0" smtClean="0">
                <a:solidFill>
                  <a:schemeClr val="tx1"/>
                </a:solidFill>
                <a:effectLst/>
                <a:latin typeface="Calibri" pitchFamily="34" charset="0"/>
              </a:rPr>
              <a:t>1. </a:t>
            </a:r>
            <a:r>
              <a:rPr lang="tr-TR" sz="2800" b="1" dirty="0" err="1" smtClean="0">
                <a:solidFill>
                  <a:schemeClr val="tx1"/>
                </a:solidFill>
                <a:effectLst/>
                <a:latin typeface="Calibri" pitchFamily="34" charset="0"/>
              </a:rPr>
              <a:t>Normalizasyon</a:t>
            </a:r>
            <a:endParaRPr lang="tr-TR" sz="2800" dirty="0">
              <a:solidFill>
                <a:schemeClr val="tx1"/>
              </a:solidFill>
              <a:effectLst/>
              <a:latin typeface="Calibri" pitchFamily="34" charset="0"/>
            </a:endParaRPr>
          </a:p>
        </p:txBody>
      </p:sp>
      <p:sp>
        <p:nvSpPr>
          <p:cNvPr id="3" name="İçerik Yer Tutucusu 2"/>
          <p:cNvSpPr>
            <a:spLocks noGrp="1"/>
          </p:cNvSpPr>
          <p:nvPr>
            <p:ph idx="1"/>
          </p:nvPr>
        </p:nvSpPr>
        <p:spPr>
          <a:xfrm>
            <a:off x="683568" y="1412776"/>
            <a:ext cx="7848872" cy="4032448"/>
          </a:xfrm>
          <a:solidFill>
            <a:schemeClr val="bg1"/>
          </a:solidFill>
        </p:spPr>
        <p:txBody>
          <a:bodyPr>
            <a:normAutofit/>
          </a:bodyPr>
          <a:lstStyle/>
          <a:p>
            <a:pPr algn="just"/>
            <a:r>
              <a:rPr lang="tr-TR" dirty="0">
                <a:latin typeface="Calibri" pitchFamily="34" charset="0"/>
              </a:rPr>
              <a:t>Kavramsal veri tabanı tasarımı, </a:t>
            </a:r>
            <a:r>
              <a:rPr lang="tr-TR" b="1" u="sng" dirty="0">
                <a:latin typeface="Calibri" pitchFamily="34" charset="0"/>
              </a:rPr>
              <a:t>veri tabanındaki veri elemanlarının nasıl gruplandırılacağını açıklar. </a:t>
            </a:r>
          </a:p>
          <a:p>
            <a:pPr algn="just"/>
            <a:r>
              <a:rPr lang="tr-TR" b="1" dirty="0">
                <a:latin typeface="Calibri" pitchFamily="34" charset="0"/>
              </a:rPr>
              <a:t>Tasarım süreci, işletme enformasyon gereksinimlerini karşılayabilmek için </a:t>
            </a:r>
            <a:r>
              <a:rPr lang="tr-TR" b="1" u="sng" dirty="0">
                <a:latin typeface="Calibri" pitchFamily="34" charset="0"/>
              </a:rPr>
              <a:t>veri elemanlarının en etkili şekilde gruplanması</a:t>
            </a:r>
            <a:r>
              <a:rPr lang="tr-TR" b="1" dirty="0">
                <a:latin typeface="Calibri" pitchFamily="34" charset="0"/>
              </a:rPr>
              <a:t> ve </a:t>
            </a:r>
            <a:r>
              <a:rPr lang="tr-TR" b="1" u="sng" dirty="0">
                <a:latin typeface="Calibri" pitchFamily="34" charset="0"/>
              </a:rPr>
              <a:t>veri elemanlarının aralarındaki ilişkilerin tanımlanması </a:t>
            </a:r>
            <a:r>
              <a:rPr lang="tr-TR" b="1" dirty="0">
                <a:latin typeface="Calibri" pitchFamily="34" charset="0"/>
              </a:rPr>
              <a:t>işlemleridir.</a:t>
            </a:r>
          </a:p>
          <a:p>
            <a:pPr algn="just"/>
            <a:r>
              <a:rPr lang="tr-TR" dirty="0" smtClean="0">
                <a:latin typeface="Calibri" pitchFamily="34" charset="0"/>
              </a:rPr>
              <a:t>Aynı zamanda süreç, gereksiz veri elemanlarını elemine etme ve özel uygulama programları için gerekli olan elemanların gruplandırılmalarını da içermektedir.</a:t>
            </a:r>
          </a:p>
          <a:p>
            <a:pPr algn="just"/>
            <a:r>
              <a:rPr lang="tr-TR" b="1" dirty="0" smtClean="0">
                <a:latin typeface="Calibri" pitchFamily="34" charset="0"/>
              </a:rPr>
              <a:t>Karmaşık </a:t>
            </a:r>
            <a:r>
              <a:rPr lang="tr-TR" b="1" dirty="0">
                <a:latin typeface="Calibri" pitchFamily="34" charset="0"/>
              </a:rPr>
              <a:t>veri gruplarından küçük, değişmez, ancak  esnek ve adapte edilebilir veri yapıları ve küçük tablolar oluşturma işine </a:t>
            </a:r>
            <a:r>
              <a:rPr lang="tr-TR" b="1" u="sng" dirty="0" err="1">
                <a:latin typeface="Calibri" pitchFamily="34" charset="0"/>
              </a:rPr>
              <a:t>Normalizasyon</a:t>
            </a:r>
            <a:r>
              <a:rPr lang="tr-TR" b="1" dirty="0">
                <a:latin typeface="Calibri" pitchFamily="34" charset="0"/>
              </a:rPr>
              <a:t> denir.</a:t>
            </a:r>
          </a:p>
          <a:p>
            <a:pPr algn="just"/>
            <a:endParaRPr lang="tr-TR" dirty="0">
              <a:latin typeface="Calibri" pitchFamily="34" charset="0"/>
            </a:endParaRPr>
          </a:p>
        </p:txBody>
      </p:sp>
    </p:spTree>
    <p:extLst>
      <p:ext uri="{BB962C8B-B14F-4D97-AF65-F5344CB8AC3E}">
        <p14:creationId xmlns:p14="http://schemas.microsoft.com/office/powerpoint/2010/main" val="37203896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039641" y="2245446"/>
            <a:ext cx="4536504" cy="371128"/>
          </a:xfrm>
        </p:spPr>
        <p:txBody>
          <a:bodyPr>
            <a:noAutofit/>
          </a:bodyPr>
          <a:lstStyle/>
          <a:p>
            <a:pPr marL="82296" indent="0" algn="ctr">
              <a:buNone/>
            </a:pPr>
            <a:r>
              <a:rPr lang="tr-TR" sz="2000" b="1" dirty="0" smtClean="0">
                <a:solidFill>
                  <a:schemeClr val="tx1"/>
                </a:solidFill>
                <a:latin typeface="Calibri" pitchFamily="34" charset="0"/>
              </a:rPr>
              <a:t>Normalleştirilmiş Tablolar</a:t>
            </a:r>
            <a:endParaRPr lang="tr-TR" sz="2000" b="1" dirty="0">
              <a:solidFill>
                <a:schemeClr val="tx1"/>
              </a:solidFill>
              <a:latin typeface="Calibri" pitchFamily="34" charset="0"/>
            </a:endParaRPr>
          </a:p>
        </p:txBody>
      </p:sp>
      <p:pic>
        <p:nvPicPr>
          <p:cNvPr id="5122"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395536" y="476672"/>
            <a:ext cx="8125230" cy="657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395536" y="2892724"/>
            <a:ext cx="8124825" cy="2305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İçerik Yer Tutucusu 2"/>
          <p:cNvSpPr txBox="1">
            <a:spLocks/>
          </p:cNvSpPr>
          <p:nvPr/>
        </p:nvSpPr>
        <p:spPr>
          <a:xfrm>
            <a:off x="2153906" y="157214"/>
            <a:ext cx="4536504" cy="505022"/>
          </a:xfrm>
          <a:prstGeom prst="rect">
            <a:avLst/>
          </a:prstGeom>
          <a:solidFill>
            <a:schemeClr val="bg1"/>
          </a:solidFill>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Font typeface="Wingdings 2"/>
              <a:buNone/>
            </a:pPr>
            <a:r>
              <a:rPr lang="tr-TR" sz="2400" b="1" dirty="0" err="1" smtClean="0">
                <a:latin typeface="Calibri" pitchFamily="34" charset="0"/>
              </a:rPr>
              <a:t>Normalizasyondan</a:t>
            </a:r>
            <a:r>
              <a:rPr lang="tr-TR" sz="2400" b="1" dirty="0" smtClean="0">
                <a:latin typeface="Calibri" pitchFamily="34" charset="0"/>
              </a:rPr>
              <a:t> Öncek</a:t>
            </a:r>
            <a:r>
              <a:rPr lang="tr-TR" sz="2400" b="1" dirty="0">
                <a:latin typeface="Calibri" pitchFamily="34" charset="0"/>
              </a:rPr>
              <a:t>i</a:t>
            </a:r>
            <a:r>
              <a:rPr lang="tr-TR" sz="2400" b="1" dirty="0" smtClean="0">
                <a:latin typeface="Calibri" pitchFamily="34" charset="0"/>
              </a:rPr>
              <a:t> Tablo</a:t>
            </a:r>
            <a:endParaRPr lang="tr-TR" sz="2400" b="1" dirty="0">
              <a:latin typeface="Calibri" pitchFamily="34" charset="0"/>
            </a:endParaRPr>
          </a:p>
        </p:txBody>
      </p:sp>
      <p:sp>
        <p:nvSpPr>
          <p:cNvPr id="2" name="Metin kutusu 1"/>
          <p:cNvSpPr txBox="1"/>
          <p:nvPr/>
        </p:nvSpPr>
        <p:spPr>
          <a:xfrm>
            <a:off x="455870" y="1164804"/>
            <a:ext cx="8364602" cy="923330"/>
          </a:xfrm>
          <a:prstGeom prst="rect">
            <a:avLst/>
          </a:prstGeom>
          <a:solidFill>
            <a:schemeClr val="bg1"/>
          </a:solidFill>
        </p:spPr>
        <p:txBody>
          <a:bodyPr wrap="square" rtlCol="0">
            <a:spAutoFit/>
          </a:bodyPr>
          <a:lstStyle/>
          <a:p>
            <a:pPr algn="just"/>
            <a:r>
              <a:rPr lang="tr-TR" dirty="0" smtClean="0">
                <a:latin typeface="Calibri" pitchFamily="34" charset="0"/>
              </a:rPr>
              <a:t>Normalleşmemiş ilişki tekrar eden grupları içerebilir. Örneğin; bir sipariş için pek çok yedek parça ve tedarikçi bulunabilmektedir. Sadece birebir uygunluk, sipariş </a:t>
            </a:r>
            <a:r>
              <a:rPr lang="tr-TR" dirty="0" err="1" smtClean="0">
                <a:latin typeface="Calibri" pitchFamily="34" charset="0"/>
              </a:rPr>
              <a:t>no</a:t>
            </a:r>
            <a:r>
              <a:rPr lang="tr-TR" dirty="0" smtClean="0">
                <a:latin typeface="Calibri" pitchFamily="34" charset="0"/>
              </a:rPr>
              <a:t> ve sipariş tarihi arasında vardır.</a:t>
            </a:r>
            <a:endParaRPr lang="tr-TR" dirty="0">
              <a:latin typeface="Calibri" pitchFamily="34" charset="0"/>
            </a:endParaRPr>
          </a:p>
        </p:txBody>
      </p:sp>
      <p:sp>
        <p:nvSpPr>
          <p:cNvPr id="7" name="Metin kutusu 6"/>
          <p:cNvSpPr txBox="1"/>
          <p:nvPr/>
        </p:nvSpPr>
        <p:spPr>
          <a:xfrm>
            <a:off x="397818" y="5197774"/>
            <a:ext cx="8064896" cy="923330"/>
          </a:xfrm>
          <a:prstGeom prst="rect">
            <a:avLst/>
          </a:prstGeom>
          <a:noFill/>
        </p:spPr>
        <p:txBody>
          <a:bodyPr wrap="square" rtlCol="0">
            <a:spAutoFit/>
          </a:bodyPr>
          <a:lstStyle/>
          <a:p>
            <a:pPr algn="just"/>
            <a:r>
              <a:rPr lang="tr-TR" dirty="0" smtClean="0">
                <a:latin typeface="Calibri" pitchFamily="34" charset="0"/>
              </a:rPr>
              <a:t>Normalleştirmeden sonra asıl sipariş ilişkisi 4 küçük ilişkiye bölünmektedir. İlişki siparişi sadece iki öz nitelikle geriye kalmaktadır. İlgili kalemin sipariş </a:t>
            </a:r>
            <a:r>
              <a:rPr lang="tr-TR" dirty="0" err="1" smtClean="0">
                <a:latin typeface="Calibri" pitchFamily="34" charset="0"/>
              </a:rPr>
              <a:t>no</a:t>
            </a:r>
            <a:r>
              <a:rPr lang="tr-TR" dirty="0" smtClean="0">
                <a:latin typeface="Calibri" pitchFamily="34" charset="0"/>
              </a:rPr>
              <a:t> ve parça numarasını içeren birleştirilmiş ve sıralanmış bir anahtarı vardır.</a:t>
            </a:r>
            <a:endParaRPr lang="tr-TR" dirty="0">
              <a:latin typeface="Calibri" pitchFamily="34" charset="0"/>
            </a:endParaRPr>
          </a:p>
        </p:txBody>
      </p:sp>
    </p:spTree>
    <p:extLst>
      <p:ext uri="{BB962C8B-B14F-4D97-AF65-F5344CB8AC3E}">
        <p14:creationId xmlns:p14="http://schemas.microsoft.com/office/powerpoint/2010/main" val="27423857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692696"/>
          </a:xfrm>
        </p:spPr>
        <p:txBody>
          <a:bodyPr>
            <a:normAutofit/>
          </a:bodyPr>
          <a:lstStyle/>
          <a:p>
            <a:pPr algn="ctr"/>
            <a:r>
              <a:rPr lang="tr-TR" sz="2800" b="1" dirty="0" smtClean="0">
                <a:solidFill>
                  <a:schemeClr val="tx1"/>
                </a:solidFill>
                <a:effectLst/>
                <a:latin typeface="Calibri" pitchFamily="34" charset="0"/>
              </a:rPr>
              <a:t>2. Varlık-İlişki Diyagramı</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179512" y="967474"/>
            <a:ext cx="8826184" cy="3006357"/>
          </a:xfrm>
          <a:solidFill>
            <a:schemeClr val="bg1"/>
          </a:solidFill>
        </p:spPr>
        <p:txBody>
          <a:bodyPr>
            <a:normAutofit/>
          </a:bodyPr>
          <a:lstStyle/>
          <a:p>
            <a:pPr algn="just"/>
            <a:r>
              <a:rPr lang="tr-TR" sz="1800" b="1" dirty="0" smtClean="0">
                <a:solidFill>
                  <a:schemeClr val="tx1"/>
                </a:solidFill>
                <a:latin typeface="Calibri" pitchFamily="34" charset="0"/>
              </a:rPr>
              <a:t>Bu</a:t>
            </a:r>
            <a:r>
              <a:rPr lang="tr-TR" sz="1800" dirty="0" smtClean="0">
                <a:solidFill>
                  <a:schemeClr val="tx1"/>
                </a:solidFill>
                <a:latin typeface="Calibri" pitchFamily="34" charset="0"/>
              </a:rPr>
              <a:t> </a:t>
            </a:r>
            <a:r>
              <a:rPr lang="tr-TR" sz="1800" b="1" dirty="0">
                <a:solidFill>
                  <a:schemeClr val="tx1"/>
                </a:solidFill>
                <a:latin typeface="Calibri" pitchFamily="34" charset="0"/>
              </a:rPr>
              <a:t>diyagram öğeler arasındaki ilişkiyi göstermektedir</a:t>
            </a:r>
            <a:r>
              <a:rPr lang="tr-TR" sz="1800" dirty="0">
                <a:solidFill>
                  <a:schemeClr val="tx1"/>
                </a:solidFill>
                <a:latin typeface="Calibri" pitchFamily="34" charset="0"/>
              </a:rPr>
              <a:t>.</a:t>
            </a:r>
          </a:p>
          <a:p>
            <a:pPr algn="just"/>
            <a:r>
              <a:rPr lang="tr-TR" sz="1800" b="1" dirty="0" err="1">
                <a:solidFill>
                  <a:srgbClr val="C00000"/>
                </a:solidFill>
                <a:latin typeface="Calibri" pitchFamily="34" charset="0"/>
              </a:rPr>
              <a:t>Normalizasyon</a:t>
            </a:r>
            <a:r>
              <a:rPr lang="tr-TR" sz="1800" b="1" dirty="0">
                <a:solidFill>
                  <a:srgbClr val="C00000"/>
                </a:solidFill>
                <a:latin typeface="Calibri" pitchFamily="34" charset="0"/>
              </a:rPr>
              <a:t> ile ayrıştırılan karmaşık veri gruplarından elde edilen küçük tabloların aralarındaki ilişkilerin grafik olarak gösterilmesidir. </a:t>
            </a:r>
          </a:p>
          <a:p>
            <a:pPr algn="just"/>
            <a:r>
              <a:rPr lang="tr-TR" sz="1800" b="1" dirty="0" smtClean="0">
                <a:solidFill>
                  <a:srgbClr val="C00000"/>
                </a:solidFill>
                <a:latin typeface="Calibri" pitchFamily="34" charset="0"/>
              </a:rPr>
              <a:t>Birden- bire, birden–çoğa, çoktan-bire ve çoktan-çoğa  </a:t>
            </a:r>
            <a:r>
              <a:rPr lang="tr-TR" sz="1800" dirty="0">
                <a:solidFill>
                  <a:srgbClr val="C00000"/>
                </a:solidFill>
                <a:latin typeface="Calibri" pitchFamily="34" charset="0"/>
              </a:rPr>
              <a:t>ilişkiler bu diyagram ile gösterilir. </a:t>
            </a:r>
          </a:p>
          <a:p>
            <a:pPr algn="just"/>
            <a:r>
              <a:rPr lang="tr-TR" sz="1800" dirty="0">
                <a:solidFill>
                  <a:schemeClr val="tx1"/>
                </a:solidFill>
                <a:latin typeface="Calibri" pitchFamily="34" charset="0"/>
              </a:rPr>
              <a:t>İki kısa işaretle öğeleri birbirine bağlayan çizgi birebir ilişkiyi belirtmektedir.</a:t>
            </a:r>
          </a:p>
          <a:p>
            <a:pPr algn="just"/>
            <a:r>
              <a:rPr lang="tr-TR" sz="1800" dirty="0">
                <a:solidFill>
                  <a:schemeClr val="tx1"/>
                </a:solidFill>
                <a:latin typeface="Calibri" pitchFamily="34" charset="0"/>
              </a:rPr>
              <a:t>Karga ayağı ile biten çizgi ise bire çok ilişkiyi temsil etmektedir.</a:t>
            </a:r>
          </a:p>
          <a:p>
            <a:pPr algn="just"/>
            <a:r>
              <a:rPr lang="tr-TR" sz="1800" b="1" dirty="0" smtClean="0">
                <a:solidFill>
                  <a:schemeClr val="tx1"/>
                </a:solidFill>
                <a:latin typeface="Calibri" pitchFamily="34" charset="0"/>
              </a:rPr>
              <a:t>Örnek: Herbir yedek parçanın tek tedarikçisi vardır. Fakat pek çok yedek parça aynı tedarikçi tarafından sağlanabilmektedir.</a:t>
            </a:r>
            <a:endParaRPr lang="tr-TR" sz="1800" b="1" dirty="0">
              <a:solidFill>
                <a:schemeClr val="tx1"/>
              </a:solidFill>
              <a:latin typeface="Calibri" pitchFamily="34" charset="0"/>
            </a:endParaRPr>
          </a:p>
        </p:txBody>
      </p:sp>
      <p:grpSp>
        <p:nvGrpSpPr>
          <p:cNvPr id="11" name="Grup 10"/>
          <p:cNvGrpSpPr/>
          <p:nvPr/>
        </p:nvGrpSpPr>
        <p:grpSpPr>
          <a:xfrm>
            <a:off x="467544" y="4045840"/>
            <a:ext cx="7982961" cy="2119464"/>
            <a:chOff x="1259632" y="4869160"/>
            <a:chExt cx="7560840" cy="1800200"/>
          </a:xfrm>
        </p:grpSpPr>
        <p:pic>
          <p:nvPicPr>
            <p:cNvPr id="6146"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259632" y="5507310"/>
              <a:ext cx="7560840" cy="1162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val 3"/>
            <p:cNvSpPr/>
            <p:nvPr/>
          </p:nvSpPr>
          <p:spPr>
            <a:xfrm>
              <a:off x="2195736" y="5877272"/>
              <a:ext cx="432048" cy="360040"/>
            </a:xfrm>
            <a:prstGeom prst="ellipse">
              <a:avLst/>
            </a:prstGeom>
            <a:no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tr-TR"/>
            </a:p>
          </p:txBody>
        </p:sp>
        <p:sp>
          <p:nvSpPr>
            <p:cNvPr id="6" name="Oval 5"/>
            <p:cNvSpPr/>
            <p:nvPr/>
          </p:nvSpPr>
          <p:spPr>
            <a:xfrm>
              <a:off x="5292080" y="5908315"/>
              <a:ext cx="432048" cy="360040"/>
            </a:xfrm>
            <a:prstGeom prst="ellipse">
              <a:avLst/>
            </a:prstGeom>
            <a:noFill/>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tr-TR"/>
            </a:p>
          </p:txBody>
        </p:sp>
        <p:cxnSp>
          <p:nvCxnSpPr>
            <p:cNvPr id="7" name="Düz Ok Bağlayıcısı 6"/>
            <p:cNvCxnSpPr/>
            <p:nvPr/>
          </p:nvCxnSpPr>
          <p:spPr>
            <a:xfrm flipV="1">
              <a:off x="2411760" y="5229200"/>
              <a:ext cx="0" cy="64807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0" name="Düz Ok Bağlayıcısı 9"/>
            <p:cNvCxnSpPr/>
            <p:nvPr/>
          </p:nvCxnSpPr>
          <p:spPr>
            <a:xfrm flipV="1">
              <a:off x="5508104" y="5273922"/>
              <a:ext cx="0" cy="648072"/>
            </a:xfrm>
            <a:prstGeom prst="straightConnector1">
              <a:avLst/>
            </a:prstGeom>
            <a:ln>
              <a:solidFill>
                <a:srgbClr val="FF0000"/>
              </a:solidFill>
              <a:tailEnd type="arrow"/>
            </a:ln>
          </p:spPr>
          <p:style>
            <a:lnRef idx="2">
              <a:schemeClr val="dk1"/>
            </a:lnRef>
            <a:fillRef idx="0">
              <a:schemeClr val="dk1"/>
            </a:fillRef>
            <a:effectRef idx="1">
              <a:schemeClr val="dk1"/>
            </a:effectRef>
            <a:fontRef idx="minor">
              <a:schemeClr val="tx1"/>
            </a:fontRef>
          </p:style>
        </p:cxnSp>
        <p:sp>
          <p:nvSpPr>
            <p:cNvPr id="9" name="Metin kutusu 8"/>
            <p:cNvSpPr txBox="1"/>
            <p:nvPr/>
          </p:nvSpPr>
          <p:spPr>
            <a:xfrm>
              <a:off x="1835696" y="4869160"/>
              <a:ext cx="1512168" cy="307777"/>
            </a:xfrm>
            <a:prstGeom prst="rect">
              <a:avLst/>
            </a:prstGeom>
            <a:noFill/>
          </p:spPr>
          <p:txBody>
            <a:bodyPr wrap="square" rtlCol="0">
              <a:spAutoFit/>
            </a:bodyPr>
            <a:lstStyle/>
            <a:p>
              <a:r>
                <a:rPr lang="tr-TR" sz="1400" b="1" dirty="0">
                  <a:latin typeface="Calibri" pitchFamily="34" charset="0"/>
                </a:rPr>
                <a:t>Bire </a:t>
              </a:r>
              <a:r>
                <a:rPr lang="tr-TR" sz="1400" b="1" dirty="0" smtClean="0">
                  <a:latin typeface="Calibri" pitchFamily="34" charset="0"/>
                </a:rPr>
                <a:t>bir ilişki  </a:t>
              </a:r>
              <a:endParaRPr lang="tr-TR" sz="1400" b="1" dirty="0"/>
            </a:p>
          </p:txBody>
        </p:sp>
        <p:sp>
          <p:nvSpPr>
            <p:cNvPr id="12" name="Metin kutusu 11"/>
            <p:cNvSpPr txBox="1"/>
            <p:nvPr/>
          </p:nvSpPr>
          <p:spPr>
            <a:xfrm>
              <a:off x="4752020" y="4966145"/>
              <a:ext cx="1512168" cy="307777"/>
            </a:xfrm>
            <a:prstGeom prst="rect">
              <a:avLst/>
            </a:prstGeom>
            <a:noFill/>
          </p:spPr>
          <p:txBody>
            <a:bodyPr wrap="square" rtlCol="0">
              <a:spAutoFit/>
            </a:bodyPr>
            <a:lstStyle/>
            <a:p>
              <a:r>
                <a:rPr lang="tr-TR" sz="1400" b="1" dirty="0" smtClean="0">
                  <a:latin typeface="Calibri" pitchFamily="34" charset="0"/>
                </a:rPr>
                <a:t>Bire çok </a:t>
              </a:r>
              <a:r>
                <a:rPr lang="tr-TR" sz="1400" b="1" dirty="0">
                  <a:latin typeface="Calibri" pitchFamily="34" charset="0"/>
                </a:rPr>
                <a:t>ilişki</a:t>
              </a:r>
              <a:endParaRPr lang="tr-TR" sz="1400" b="1" dirty="0"/>
            </a:p>
          </p:txBody>
        </p:sp>
      </p:grpSp>
    </p:spTree>
    <p:extLst>
      <p:ext uri="{BB962C8B-B14F-4D97-AF65-F5344CB8AC3E}">
        <p14:creationId xmlns:p14="http://schemas.microsoft.com/office/powerpoint/2010/main" val="19473653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1268760"/>
          </a:xfrm>
        </p:spPr>
        <p:txBody>
          <a:bodyPr>
            <a:noAutofit/>
          </a:bodyPr>
          <a:lstStyle/>
          <a:p>
            <a:pPr algn="ctr"/>
            <a:r>
              <a:rPr lang="tr-TR" sz="2400" b="1" dirty="0">
                <a:solidFill>
                  <a:schemeClr val="tx1"/>
                </a:solidFill>
                <a:effectLst/>
                <a:latin typeface="Calibri" pitchFamily="34" charset="0"/>
              </a:rPr>
              <a:t>İş  Performansını ve Karar Vermeyi Etkinleştirmek İçin </a:t>
            </a:r>
            <a:r>
              <a:rPr lang="tr-TR" sz="2400" b="1" dirty="0" smtClean="0">
                <a:solidFill>
                  <a:schemeClr val="tx1"/>
                </a:solidFill>
                <a:effectLst/>
                <a:latin typeface="Calibri" pitchFamily="34" charset="0"/>
              </a:rPr>
              <a:t>Veritabanı Kullanmak</a:t>
            </a:r>
            <a:endParaRPr lang="tr-TR" sz="2400" dirty="0">
              <a:solidFill>
                <a:schemeClr val="tx1"/>
              </a:solidFill>
              <a:latin typeface="Calibri" pitchFamily="34" charset="0"/>
            </a:endParaRPr>
          </a:p>
        </p:txBody>
      </p:sp>
      <p:sp>
        <p:nvSpPr>
          <p:cNvPr id="3" name="İçerik Yer Tutucusu 2"/>
          <p:cNvSpPr>
            <a:spLocks noGrp="1"/>
          </p:cNvSpPr>
          <p:nvPr>
            <p:ph idx="1"/>
          </p:nvPr>
        </p:nvSpPr>
        <p:spPr>
          <a:xfrm>
            <a:off x="179512" y="1340768"/>
            <a:ext cx="8712968" cy="3528392"/>
          </a:xfrm>
          <a:solidFill>
            <a:schemeClr val="bg1"/>
          </a:solidFill>
        </p:spPr>
        <p:txBody>
          <a:bodyPr>
            <a:normAutofit/>
          </a:bodyPr>
          <a:lstStyle/>
          <a:p>
            <a:pPr algn="just"/>
            <a:r>
              <a:rPr lang="tr-TR" dirty="0" smtClean="0">
                <a:solidFill>
                  <a:schemeClr val="tx1"/>
                </a:solidFill>
                <a:latin typeface="Calibri" pitchFamily="34" charset="0"/>
              </a:rPr>
              <a:t>İşletmeler </a:t>
            </a:r>
            <a:r>
              <a:rPr lang="tr-TR" dirty="0">
                <a:solidFill>
                  <a:schemeClr val="tx1"/>
                </a:solidFill>
                <a:latin typeface="Calibri" pitchFamily="34" charset="0"/>
              </a:rPr>
              <a:t>siparişleri işleme, müşteri takibi ve çalışan maaş ödemeleri vb. temel işlemleri  takip etmenin yanında veri tabanları yöneticilerin ve çalışanların daha iyi karar verebilmeleri ve işletmenin daha etkili olabilmesi için de kullanmaktadırlar. </a:t>
            </a:r>
          </a:p>
          <a:p>
            <a:pPr algn="just"/>
            <a:r>
              <a:rPr lang="tr-TR" b="1" dirty="0" smtClean="0">
                <a:solidFill>
                  <a:srgbClr val="C00000"/>
                </a:solidFill>
                <a:latin typeface="Calibri" pitchFamily="34" charset="0"/>
              </a:rPr>
              <a:t>Bir </a:t>
            </a:r>
            <a:r>
              <a:rPr lang="tr-TR" b="1" dirty="0">
                <a:solidFill>
                  <a:srgbClr val="C00000"/>
                </a:solidFill>
                <a:latin typeface="Calibri" pitchFamily="34" charset="0"/>
              </a:rPr>
              <a:t>işletme hangi ürünün daha çok popüler veya hangi müşterinin daha karlı olduğunu bilmek isterse bu bilgileri veri tabanından bulabilir.</a:t>
            </a:r>
          </a:p>
          <a:p>
            <a:pPr algn="just"/>
            <a:r>
              <a:rPr lang="tr-TR" dirty="0">
                <a:solidFill>
                  <a:schemeClr val="tx1"/>
                </a:solidFill>
                <a:latin typeface="Calibri" pitchFamily="34" charset="0"/>
              </a:rPr>
              <a:t>Örneğin, bir müşterinin bir restorandaki yeme davranışları ve yemek seçimleri, bir sonraki gelişinde kendisine daha iyi hizmet edilmesi için bir veridir. </a:t>
            </a:r>
            <a:endParaRPr lang="tr-TR" dirty="0" smtClean="0">
              <a:solidFill>
                <a:schemeClr val="tx1"/>
              </a:solidFill>
              <a:latin typeface="Calibri" pitchFamily="34" charset="0"/>
            </a:endParaRPr>
          </a:p>
          <a:p>
            <a:pPr algn="just"/>
            <a:r>
              <a:rPr lang="tr-TR" dirty="0" smtClean="0">
                <a:solidFill>
                  <a:schemeClr val="tx1"/>
                </a:solidFill>
                <a:latin typeface="Calibri" pitchFamily="34" charset="0"/>
              </a:rPr>
              <a:t>Bu </a:t>
            </a:r>
            <a:r>
              <a:rPr lang="tr-TR" dirty="0">
                <a:solidFill>
                  <a:schemeClr val="tx1"/>
                </a:solidFill>
                <a:latin typeface="Calibri" pitchFamily="34" charset="0"/>
              </a:rPr>
              <a:t>veri de veri tabanında saklanır.</a:t>
            </a:r>
          </a:p>
          <a:p>
            <a:pPr algn="just"/>
            <a:endParaRPr lang="tr-TR" dirty="0">
              <a:solidFill>
                <a:schemeClr val="tx1"/>
              </a:solidFill>
              <a:latin typeface="Calibri" pitchFamily="34" charset="0"/>
            </a:endParaRPr>
          </a:p>
        </p:txBody>
      </p:sp>
      <p:sp>
        <p:nvSpPr>
          <p:cNvPr id="4" name="Metin kutusu 3"/>
          <p:cNvSpPr txBox="1"/>
          <p:nvPr/>
        </p:nvSpPr>
        <p:spPr>
          <a:xfrm>
            <a:off x="395536" y="4797152"/>
            <a:ext cx="8352928" cy="1323439"/>
          </a:xfrm>
          <a:prstGeom prst="rect">
            <a:avLst/>
          </a:prstGeom>
          <a:solidFill>
            <a:schemeClr val="bg1">
              <a:lumMod val="95000"/>
            </a:schemeClr>
          </a:solidFill>
        </p:spPr>
        <p:txBody>
          <a:bodyPr wrap="square" rtlCol="0">
            <a:spAutoFit/>
          </a:bodyPr>
          <a:lstStyle/>
          <a:p>
            <a:pPr algn="just"/>
            <a:r>
              <a:rPr lang="tr-TR" sz="2000" dirty="0" smtClean="0"/>
              <a:t>Günümüzde yaygın uygulaması olan su  ya da yemek vs. siparişi için bir arama yaptığımızda telefona çıkan kişiye adres vermek zorunda kalmıyoruz. Çünkü Veritabanı telefon numarası ile müşteri bilgilerini karşılaştırmakta ve bizim temel bilgilerimizi ekranda görebilmektedir.</a:t>
            </a:r>
            <a:endParaRPr lang="tr-TR" sz="2000" dirty="0"/>
          </a:p>
        </p:txBody>
      </p:sp>
    </p:spTree>
    <p:extLst>
      <p:ext uri="{BB962C8B-B14F-4D97-AF65-F5344CB8AC3E}">
        <p14:creationId xmlns:p14="http://schemas.microsoft.com/office/powerpoint/2010/main" val="39192919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620688"/>
          </a:xfrm>
        </p:spPr>
        <p:txBody>
          <a:bodyPr>
            <a:normAutofit/>
          </a:bodyPr>
          <a:lstStyle/>
          <a:p>
            <a:pPr algn="ctr"/>
            <a:r>
              <a:rPr lang="tr-TR" sz="2800" b="1" dirty="0">
                <a:solidFill>
                  <a:schemeClr val="tx1"/>
                </a:solidFill>
                <a:effectLst/>
                <a:latin typeface="Calibri" pitchFamily="34" charset="0"/>
              </a:rPr>
              <a:t>Veri </a:t>
            </a:r>
            <a:r>
              <a:rPr lang="tr-TR" sz="2800" b="1" dirty="0" smtClean="0">
                <a:solidFill>
                  <a:schemeClr val="tx1"/>
                </a:solidFill>
                <a:effectLst/>
                <a:latin typeface="Calibri" pitchFamily="34" charset="0"/>
              </a:rPr>
              <a:t>Ambarları </a:t>
            </a:r>
            <a:endParaRPr lang="tr-TR" sz="2800" dirty="0">
              <a:solidFill>
                <a:schemeClr val="tx1"/>
              </a:solidFill>
              <a:latin typeface="Calibri" pitchFamily="34" charset="0"/>
            </a:endParaRPr>
          </a:p>
        </p:txBody>
      </p:sp>
      <p:sp>
        <p:nvSpPr>
          <p:cNvPr id="3" name="İçerik Yer Tutucusu 2"/>
          <p:cNvSpPr>
            <a:spLocks noGrp="1"/>
          </p:cNvSpPr>
          <p:nvPr>
            <p:ph idx="1"/>
          </p:nvPr>
        </p:nvSpPr>
        <p:spPr>
          <a:xfrm>
            <a:off x="179512" y="692696"/>
            <a:ext cx="8818184" cy="2808312"/>
          </a:xfrm>
          <a:solidFill>
            <a:schemeClr val="bg1"/>
          </a:solidFill>
        </p:spPr>
        <p:txBody>
          <a:bodyPr>
            <a:noAutofit/>
          </a:bodyPr>
          <a:lstStyle/>
          <a:p>
            <a:pPr algn="just"/>
            <a:r>
              <a:rPr lang="tr-TR" sz="1800" dirty="0">
                <a:solidFill>
                  <a:schemeClr val="tx1"/>
                </a:solidFill>
                <a:latin typeface="Calibri" pitchFamily="34" charset="0"/>
              </a:rPr>
              <a:t>Tüm işletme bünyesinde güncel işlemler, indeksler ve değişimler hakkında güvenilir ve kesin enformasyonlar gerektiğinde bu enformasyonlara ulaşım kolay olmayacaktır. Çünkü </a:t>
            </a:r>
            <a:r>
              <a:rPr lang="tr-TR" sz="1800" b="1" dirty="0">
                <a:solidFill>
                  <a:schemeClr val="tx1"/>
                </a:solidFill>
                <a:latin typeface="Calibri" pitchFamily="34" charset="0"/>
              </a:rPr>
              <a:t>herbir enformasyon farklı </a:t>
            </a:r>
            <a:r>
              <a:rPr lang="tr-TR" sz="1800" b="1" dirty="0" err="1">
                <a:solidFill>
                  <a:schemeClr val="tx1"/>
                </a:solidFill>
                <a:latin typeface="Calibri" pitchFamily="34" charset="0"/>
              </a:rPr>
              <a:t>veritabanında</a:t>
            </a:r>
            <a:r>
              <a:rPr lang="tr-TR" sz="1800" b="1" dirty="0">
                <a:solidFill>
                  <a:schemeClr val="tx1"/>
                </a:solidFill>
                <a:latin typeface="Calibri" pitchFamily="34" charset="0"/>
              </a:rPr>
              <a:t> bulunmaktadır.</a:t>
            </a:r>
          </a:p>
          <a:p>
            <a:pPr algn="just"/>
            <a:r>
              <a:rPr lang="tr-TR" sz="1800" b="1" dirty="0">
                <a:solidFill>
                  <a:srgbClr val="C00000"/>
                </a:solidFill>
                <a:latin typeface="Calibri" pitchFamily="34" charset="0"/>
              </a:rPr>
              <a:t>Bir Veri Ambarı işletmenin tümünü ilgilendiren, karar vericilerin ilgi alanlarına yönelik güncel ve geçmiş verileri saklayan büyük veri tabanlarıdır. </a:t>
            </a:r>
          </a:p>
          <a:p>
            <a:pPr algn="just"/>
            <a:r>
              <a:rPr lang="tr-TR" sz="1800" dirty="0" smtClean="0">
                <a:solidFill>
                  <a:schemeClr val="tx1"/>
                </a:solidFill>
                <a:latin typeface="Calibri" pitchFamily="34" charset="0"/>
              </a:rPr>
              <a:t>Veriler, </a:t>
            </a:r>
            <a:r>
              <a:rPr lang="tr-TR" sz="1800" dirty="0">
                <a:solidFill>
                  <a:schemeClr val="tx1"/>
                </a:solidFill>
                <a:latin typeface="Calibri" pitchFamily="34" charset="0"/>
              </a:rPr>
              <a:t>satış ve pazarlama, müşteri hesapları, üretim </a:t>
            </a:r>
            <a:r>
              <a:rPr lang="tr-TR" sz="1800" dirty="0" smtClean="0">
                <a:solidFill>
                  <a:schemeClr val="tx1"/>
                </a:solidFill>
                <a:latin typeface="Calibri" pitchFamily="34" charset="0"/>
              </a:rPr>
              <a:t>vb. temel </a:t>
            </a:r>
            <a:r>
              <a:rPr lang="tr-TR" sz="1800" dirty="0">
                <a:solidFill>
                  <a:schemeClr val="tx1"/>
                </a:solidFill>
                <a:latin typeface="Calibri" pitchFamily="34" charset="0"/>
              </a:rPr>
              <a:t>sistemlerden çıkmaktadır ve web sitesi işlemlerini de içerebilir. </a:t>
            </a:r>
          </a:p>
          <a:p>
            <a:pPr algn="just"/>
            <a:r>
              <a:rPr lang="tr-TR" sz="1800" b="1" dirty="0">
                <a:solidFill>
                  <a:srgbClr val="C00000"/>
                </a:solidFill>
                <a:latin typeface="Calibri" pitchFamily="34" charset="0"/>
              </a:rPr>
              <a:t>Veri Ambarları, yönetimin analiz yapabilmesi ve karar verebilmesi için enformasyonu  farklı veri kaynaklarından çekerek birleştirir ve standartlaştırır.</a:t>
            </a:r>
          </a:p>
          <a:p>
            <a:pPr algn="just"/>
            <a:endParaRPr lang="tr-TR" sz="1800" dirty="0">
              <a:solidFill>
                <a:schemeClr val="tx1"/>
              </a:solidFill>
              <a:latin typeface="Calibri" pitchFamily="34" charset="0"/>
            </a:endParaRPr>
          </a:p>
        </p:txBody>
      </p:sp>
      <p:pic>
        <p:nvPicPr>
          <p:cNvPr id="6148" name="Picture 4" descr="http://www.datawarehouse.gen.tr/images/stories/oltp.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051720" y="3501008"/>
            <a:ext cx="4813620" cy="2772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29685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0"/>
            <a:ext cx="8172400" cy="692696"/>
          </a:xfrm>
        </p:spPr>
        <p:txBody>
          <a:bodyPr>
            <a:normAutofit/>
          </a:bodyPr>
          <a:lstStyle/>
          <a:p>
            <a:pPr algn="ctr"/>
            <a:r>
              <a:rPr lang="tr-TR" sz="2800" b="1" dirty="0">
                <a:solidFill>
                  <a:schemeClr val="tx1"/>
                </a:solidFill>
                <a:effectLst/>
                <a:latin typeface="Calibri" pitchFamily="34" charset="0"/>
              </a:rPr>
              <a:t>Veri Ambarları </a:t>
            </a:r>
            <a:endParaRPr lang="tr-TR" sz="2800" dirty="0">
              <a:solidFill>
                <a:schemeClr val="tx1"/>
              </a:solidFill>
              <a:latin typeface="Calibri" pitchFamily="34" charset="0"/>
            </a:endParaRPr>
          </a:p>
        </p:txBody>
      </p:sp>
      <p:sp>
        <p:nvSpPr>
          <p:cNvPr id="3" name="İçerik Yer Tutucusu 2"/>
          <p:cNvSpPr>
            <a:spLocks noGrp="1"/>
          </p:cNvSpPr>
          <p:nvPr>
            <p:ph idx="1"/>
          </p:nvPr>
        </p:nvSpPr>
        <p:spPr>
          <a:xfrm>
            <a:off x="395536" y="5085185"/>
            <a:ext cx="8424936" cy="1368152"/>
          </a:xfrm>
        </p:spPr>
        <p:txBody>
          <a:bodyPr>
            <a:normAutofit fontScale="92500"/>
          </a:bodyPr>
          <a:lstStyle/>
          <a:p>
            <a:pPr algn="just"/>
            <a:r>
              <a:rPr lang="tr-TR" dirty="0" smtClean="0">
                <a:latin typeface="Calibri" pitchFamily="34" charset="0"/>
              </a:rPr>
              <a:t>Veri ambarı sistemi ayrıca bir dizi </a:t>
            </a:r>
            <a:r>
              <a:rPr lang="tr-TR" b="1" dirty="0" smtClean="0">
                <a:latin typeface="Calibri" pitchFamily="34" charset="0"/>
              </a:rPr>
              <a:t>anlık ve standart sorgu araçları</a:t>
            </a:r>
            <a:r>
              <a:rPr lang="tr-TR" dirty="0" smtClean="0">
                <a:latin typeface="Calibri" pitchFamily="34" charset="0"/>
              </a:rPr>
              <a:t>, </a:t>
            </a:r>
            <a:r>
              <a:rPr lang="tr-TR" b="1" dirty="0" smtClean="0">
                <a:latin typeface="Calibri" pitchFamily="34" charset="0"/>
              </a:rPr>
              <a:t>çözümleyici /analiz  araçları </a:t>
            </a:r>
            <a:r>
              <a:rPr lang="tr-TR" dirty="0" smtClean="0">
                <a:latin typeface="Calibri" pitchFamily="34" charset="0"/>
              </a:rPr>
              <a:t>ve </a:t>
            </a:r>
            <a:r>
              <a:rPr lang="tr-TR" b="1" dirty="0" smtClean="0">
                <a:latin typeface="Calibri" pitchFamily="34" charset="0"/>
              </a:rPr>
              <a:t>grafik rapor etme olanakları </a:t>
            </a:r>
            <a:r>
              <a:rPr lang="tr-TR" dirty="0" smtClean="0">
                <a:latin typeface="Calibri" pitchFamily="34" charset="0"/>
              </a:rPr>
              <a:t>sağlamaktadır.</a:t>
            </a:r>
          </a:p>
          <a:p>
            <a:pPr algn="just"/>
            <a:r>
              <a:rPr lang="tr-TR" dirty="0" smtClean="0">
                <a:latin typeface="Calibri" pitchFamily="34" charset="0"/>
              </a:rPr>
              <a:t>Pek çok işletme veri ambarını kullanmak için altyapı olarak </a:t>
            </a:r>
            <a:r>
              <a:rPr lang="tr-TR" b="1" dirty="0" smtClean="0">
                <a:latin typeface="Calibri" pitchFamily="34" charset="0"/>
              </a:rPr>
              <a:t>intranet</a:t>
            </a:r>
            <a:r>
              <a:rPr lang="tr-TR" dirty="0" smtClean="0">
                <a:latin typeface="Calibri" pitchFamily="34" charset="0"/>
              </a:rPr>
              <a:t> kullanmaktadır.</a:t>
            </a:r>
          </a:p>
          <a:p>
            <a:pPr algn="just"/>
            <a:endParaRPr lang="tr-TR" dirty="0" smtClean="0">
              <a:solidFill>
                <a:schemeClr val="tx1"/>
              </a:solidFill>
              <a:latin typeface="Calibri" pitchFamily="34" charset="0"/>
            </a:endParaRPr>
          </a:p>
          <a:p>
            <a:pPr algn="just"/>
            <a:endParaRPr lang="tr-TR" dirty="0">
              <a:solidFill>
                <a:schemeClr val="tx1"/>
              </a:solidFill>
              <a:latin typeface="Calibri" pitchFamily="34" charset="0"/>
            </a:endParaRPr>
          </a:p>
        </p:txBody>
      </p:sp>
      <p:pic>
        <p:nvPicPr>
          <p:cNvPr id="7170"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39552" y="692720"/>
            <a:ext cx="8208912" cy="41578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51997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22222"/>
            <a:ext cx="8172400" cy="670474"/>
          </a:xfrm>
        </p:spPr>
        <p:txBody>
          <a:bodyPr>
            <a:normAutofit/>
          </a:bodyPr>
          <a:lstStyle/>
          <a:p>
            <a:r>
              <a:rPr lang="tr-TR" sz="2800" b="1" dirty="0">
                <a:solidFill>
                  <a:schemeClr val="tx1"/>
                </a:solidFill>
                <a:effectLst/>
                <a:latin typeface="Calibri" pitchFamily="34" charset="0"/>
              </a:rPr>
              <a:t>Veri Pazarları (Data Mart</a:t>
            </a:r>
            <a:r>
              <a:rPr lang="tr-TR" sz="2800" b="1" dirty="0" smtClean="0">
                <a:solidFill>
                  <a:schemeClr val="tx1"/>
                </a:solidFill>
                <a:effectLst/>
                <a:latin typeface="Calibri" pitchFamily="34" charset="0"/>
              </a:rPr>
              <a:t>)</a:t>
            </a:r>
            <a:endParaRPr lang="tr-TR" sz="2800" dirty="0">
              <a:solidFill>
                <a:schemeClr val="tx1"/>
              </a:solidFill>
              <a:latin typeface="Calibri" pitchFamily="34" charset="0"/>
            </a:endParaRPr>
          </a:p>
        </p:txBody>
      </p:sp>
      <p:sp>
        <p:nvSpPr>
          <p:cNvPr id="3" name="İçerik Yer Tutucusu 2"/>
          <p:cNvSpPr>
            <a:spLocks noGrp="1"/>
          </p:cNvSpPr>
          <p:nvPr>
            <p:ph idx="1"/>
          </p:nvPr>
        </p:nvSpPr>
        <p:spPr>
          <a:xfrm>
            <a:off x="6300192" y="980727"/>
            <a:ext cx="2843808" cy="5877273"/>
          </a:xfrm>
          <a:solidFill>
            <a:schemeClr val="bg1"/>
          </a:solidFill>
        </p:spPr>
        <p:txBody>
          <a:bodyPr>
            <a:normAutofit/>
          </a:bodyPr>
          <a:lstStyle/>
          <a:p>
            <a:r>
              <a:rPr lang="tr-TR" sz="1800" dirty="0">
                <a:solidFill>
                  <a:schemeClr val="tx1"/>
                </a:solidFill>
                <a:latin typeface="Calibri" pitchFamily="34" charset="0"/>
              </a:rPr>
              <a:t>İşletmeler genellikle tüm işletmeye hizmet eden kurumsal genişlikte bir veri ambarı kurarlar veya daha küçük, merkezi olmayan dağıtık küçük veri ambarları (veri pazarları) oluştururlar. </a:t>
            </a:r>
          </a:p>
          <a:p>
            <a:r>
              <a:rPr lang="tr-TR" sz="1800" b="1" dirty="0" smtClean="0">
                <a:solidFill>
                  <a:srgbClr val="FF0000"/>
                </a:solidFill>
                <a:latin typeface="Calibri" pitchFamily="34" charset="0"/>
              </a:rPr>
              <a:t>Veri </a:t>
            </a:r>
            <a:r>
              <a:rPr lang="tr-TR" sz="1800" b="1" dirty="0">
                <a:solidFill>
                  <a:srgbClr val="FF0000"/>
                </a:solidFill>
                <a:latin typeface="Calibri" pitchFamily="34" charset="0"/>
              </a:rPr>
              <a:t>Pazarı</a:t>
            </a:r>
            <a:r>
              <a:rPr lang="tr-TR" sz="1800" b="1" dirty="0">
                <a:solidFill>
                  <a:schemeClr val="tx1"/>
                </a:solidFill>
                <a:latin typeface="Calibri" pitchFamily="34" charset="0"/>
              </a:rPr>
              <a:t>, belirli bir kullanıcı grubu için ayrı bir yerde ve belirli bir konudaki bir araya getirilmiş verilerden oluşan </a:t>
            </a:r>
            <a:r>
              <a:rPr lang="tr-TR" sz="1800" b="1" u="sng" dirty="0">
                <a:solidFill>
                  <a:schemeClr val="tx1"/>
                </a:solidFill>
                <a:latin typeface="Calibri" pitchFamily="34" charset="0"/>
              </a:rPr>
              <a:t>veri ambarlarının alt kümesidir</a:t>
            </a:r>
            <a:r>
              <a:rPr lang="tr-TR" sz="1800" b="1" u="sng" dirty="0" smtClean="0">
                <a:solidFill>
                  <a:schemeClr val="tx1"/>
                </a:solidFill>
                <a:latin typeface="Calibri" pitchFamily="34" charset="0"/>
              </a:rPr>
              <a:t>.</a:t>
            </a:r>
          </a:p>
          <a:p>
            <a:r>
              <a:rPr lang="tr-TR" sz="1800" b="1" dirty="0" smtClean="0">
                <a:latin typeface="Calibri" pitchFamily="34" charset="0"/>
              </a:rPr>
              <a:t>Kısacası veri ambarları </a:t>
            </a:r>
            <a:r>
              <a:rPr lang="tr-TR" sz="1800" b="1" dirty="0">
                <a:latin typeface="Calibri" pitchFamily="34" charset="0"/>
              </a:rPr>
              <a:t>geneli kapsarken </a:t>
            </a:r>
            <a:r>
              <a:rPr lang="tr-TR" sz="1800" b="1" u="sng" dirty="0" err="1">
                <a:latin typeface="Calibri" pitchFamily="34" charset="0"/>
              </a:rPr>
              <a:t>datamartlar</a:t>
            </a:r>
            <a:r>
              <a:rPr lang="tr-TR" sz="1800" b="1" u="sng" dirty="0">
                <a:latin typeface="Calibri" pitchFamily="34" charset="0"/>
              </a:rPr>
              <a:t> ise  belli bir </a:t>
            </a:r>
            <a:r>
              <a:rPr lang="tr-TR" sz="1800" b="1" u="sng" dirty="0" smtClean="0">
                <a:latin typeface="Calibri" pitchFamily="34" charset="0"/>
              </a:rPr>
              <a:t>alanı veya  </a:t>
            </a:r>
            <a:r>
              <a:rPr lang="tr-TR" sz="1800" b="1" u="sng" dirty="0">
                <a:latin typeface="Calibri" pitchFamily="34" charset="0"/>
              </a:rPr>
              <a:t>yapıyı kapsayan veriler topluluğudur.</a:t>
            </a:r>
            <a:endParaRPr lang="tr-TR" sz="1800" b="1" u="sng" dirty="0">
              <a:solidFill>
                <a:schemeClr val="tx1"/>
              </a:solidFill>
              <a:latin typeface="Calibri" pitchFamily="34" charset="0"/>
            </a:endParaRPr>
          </a:p>
          <a:p>
            <a:endParaRPr lang="tr-TR" sz="1800" dirty="0">
              <a:solidFill>
                <a:schemeClr val="tx1"/>
              </a:solidFill>
              <a:latin typeface="Calibri" pitchFamily="34" charset="0"/>
            </a:endParaRPr>
          </a:p>
        </p:txBody>
      </p:sp>
      <p:grpSp>
        <p:nvGrpSpPr>
          <p:cNvPr id="5" name="Grup 4"/>
          <p:cNvGrpSpPr/>
          <p:nvPr/>
        </p:nvGrpSpPr>
        <p:grpSpPr>
          <a:xfrm>
            <a:off x="0" y="904168"/>
            <a:ext cx="6300192" cy="5949280"/>
            <a:chOff x="0" y="908720"/>
            <a:chExt cx="6300192" cy="5949280"/>
          </a:xfrm>
        </p:grpSpPr>
        <p:pic>
          <p:nvPicPr>
            <p:cNvPr id="7176" name="Picture 8" descr="http://flatworldknowledge.lardbucket.org/books/information-systems-a-manager-s-guide-to-harnessing-technology-v1.2/section_15/83dff2705d0d2f6400ec27f7d8b814e6.jpg"/>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25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0" y="908720"/>
              <a:ext cx="6300192" cy="5949280"/>
            </a:xfrm>
            <a:prstGeom prst="rect">
              <a:avLst/>
            </a:prstGeom>
            <a:noFill/>
            <a:extLst>
              <a:ext uri="{909E8E84-426E-40DD-AFC4-6F175D3DCCD1}">
                <a14:hiddenFill xmlns:a14="http://schemas.microsoft.com/office/drawing/2010/main">
                  <a:solidFill>
                    <a:srgbClr val="FFFFFF"/>
                  </a:solidFill>
                </a14:hiddenFill>
              </a:ext>
            </a:extLst>
          </p:spPr>
        </p:pic>
        <p:sp>
          <p:nvSpPr>
            <p:cNvPr id="4" name="5-Nokta Yıldız 3"/>
            <p:cNvSpPr/>
            <p:nvPr/>
          </p:nvSpPr>
          <p:spPr>
            <a:xfrm>
              <a:off x="4499992" y="3356992"/>
              <a:ext cx="288032" cy="288032"/>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5-Nokta Yıldız 5"/>
            <p:cNvSpPr/>
            <p:nvPr/>
          </p:nvSpPr>
          <p:spPr>
            <a:xfrm>
              <a:off x="4452937" y="6237312"/>
              <a:ext cx="288032" cy="288032"/>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Tree>
    <p:extLst>
      <p:ext uri="{BB962C8B-B14F-4D97-AF65-F5344CB8AC3E}">
        <p14:creationId xmlns:p14="http://schemas.microsoft.com/office/powerpoint/2010/main" val="35343040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0"/>
            <a:ext cx="8100392" cy="836712"/>
          </a:xfrm>
        </p:spPr>
        <p:txBody>
          <a:bodyPr>
            <a:noAutofit/>
          </a:bodyPr>
          <a:lstStyle/>
          <a:p>
            <a:r>
              <a:rPr lang="tr-TR" sz="3200" b="1" dirty="0" smtClean="0">
                <a:solidFill>
                  <a:schemeClr val="tx1"/>
                </a:solidFill>
                <a:effectLst/>
                <a:latin typeface="Calibri" pitchFamily="34" charset="0"/>
              </a:rPr>
              <a:t>Veri Ambarı ve Veri </a:t>
            </a:r>
            <a:r>
              <a:rPr lang="tr-TR" sz="3200" b="1" dirty="0">
                <a:solidFill>
                  <a:schemeClr val="tx1"/>
                </a:solidFill>
                <a:effectLst/>
                <a:latin typeface="Calibri" pitchFamily="34" charset="0"/>
              </a:rPr>
              <a:t>Pazarları </a:t>
            </a:r>
            <a:r>
              <a:rPr lang="tr-TR" sz="3200" b="1" dirty="0" smtClean="0">
                <a:solidFill>
                  <a:schemeClr val="tx1"/>
                </a:solidFill>
                <a:effectLst/>
                <a:latin typeface="Calibri" pitchFamily="34" charset="0"/>
              </a:rPr>
              <a:t>Karşılaştırma</a:t>
            </a:r>
            <a:endParaRPr lang="tr-TR" sz="3200" dirty="0"/>
          </a:p>
        </p:txBody>
      </p:sp>
      <p:pic>
        <p:nvPicPr>
          <p:cNvPr id="2050"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rcRect l="1584" t="4077" r="2732"/>
          <a:stretch/>
        </p:blipFill>
        <p:spPr bwMode="auto">
          <a:xfrm>
            <a:off x="683568" y="1700808"/>
            <a:ext cx="7959302" cy="316835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4393387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548680"/>
            <a:ext cx="4932040" cy="1152127"/>
          </a:xfrm>
          <a:solidFill>
            <a:schemeClr val="bg1">
              <a:lumMod val="95000"/>
            </a:schemeClr>
          </a:solidFill>
        </p:spPr>
        <p:txBody>
          <a:bodyPr/>
          <a:lstStyle/>
          <a:p>
            <a:r>
              <a:rPr lang="tr-TR" sz="3600" b="1" dirty="0" smtClean="0">
                <a:solidFill>
                  <a:schemeClr val="tx1"/>
                </a:solidFill>
                <a:effectLst/>
                <a:latin typeface="Calibri" pitchFamily="34" charset="0"/>
              </a:rPr>
              <a:t>İş Zekâsı</a:t>
            </a:r>
            <a:endParaRPr lang="tr-TR" dirty="0"/>
          </a:p>
        </p:txBody>
      </p:sp>
    </p:spTree>
    <p:extLst>
      <p:ext uri="{BB962C8B-B14F-4D97-AF65-F5344CB8AC3E}">
        <p14:creationId xmlns:p14="http://schemas.microsoft.com/office/powerpoint/2010/main" val="17726441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620688"/>
          </a:xfrm>
        </p:spPr>
        <p:txBody>
          <a:bodyPr>
            <a:noAutofit/>
          </a:bodyPr>
          <a:lstStyle/>
          <a:p>
            <a:pPr algn="ctr"/>
            <a:r>
              <a:rPr lang="tr-TR" sz="2800" b="1" dirty="0" smtClean="0">
                <a:solidFill>
                  <a:schemeClr val="tx1"/>
                </a:solidFill>
                <a:effectLst/>
                <a:latin typeface="Calibri" pitchFamily="34" charset="0"/>
              </a:rPr>
              <a:t>İş Zekâsı</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0" y="4509120"/>
            <a:ext cx="9144000" cy="2348880"/>
          </a:xfrm>
          <a:solidFill>
            <a:schemeClr val="bg1"/>
          </a:solidFill>
        </p:spPr>
        <p:txBody>
          <a:bodyPr>
            <a:noAutofit/>
          </a:bodyPr>
          <a:lstStyle/>
          <a:p>
            <a:pPr algn="just"/>
            <a:r>
              <a:rPr lang="tr-TR" dirty="0">
                <a:latin typeface="Calibri" pitchFamily="34" charset="0"/>
              </a:rPr>
              <a:t>Veriler bir veri ambarından veya veri pazarından elde edilip organize edildiğinde bir takım analizler için hazır hale gelirler. </a:t>
            </a:r>
          </a:p>
          <a:p>
            <a:pPr algn="just"/>
            <a:r>
              <a:rPr lang="tr-TR" b="1" u="sng" dirty="0">
                <a:latin typeface="Calibri" pitchFamily="34" charset="0"/>
              </a:rPr>
              <a:t>Kullanıcıların daha iyi karar vermelerine yardımcı olmak için çok büyük miktarlardaki verilere erişim sağlama, birleştirme ve analiz etmek için kullanılan araçlar </a:t>
            </a:r>
            <a:r>
              <a:rPr lang="tr-TR" b="1" u="sng" dirty="0" smtClean="0">
                <a:latin typeface="Calibri" pitchFamily="34" charset="0"/>
              </a:rPr>
              <a:t>İş Zekâsı </a:t>
            </a:r>
            <a:r>
              <a:rPr lang="tr-TR" b="1" u="sng" dirty="0">
                <a:latin typeface="Calibri" pitchFamily="34" charset="0"/>
              </a:rPr>
              <a:t>olarak adlandırılır</a:t>
            </a:r>
            <a:r>
              <a:rPr lang="tr-TR" b="1" u="sng" dirty="0" smtClean="0">
                <a:latin typeface="Calibri" pitchFamily="34" charset="0"/>
              </a:rPr>
              <a:t>.</a:t>
            </a:r>
          </a:p>
        </p:txBody>
      </p:sp>
      <p:pic>
        <p:nvPicPr>
          <p:cNvPr id="8194"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539552" y="636848"/>
            <a:ext cx="7848872" cy="376737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15344697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smtClean="0">
                <a:latin typeface="+mn-lt"/>
              </a:rPr>
              <a:t>Başlıca iş zekası araçları</a:t>
            </a:r>
            <a:endParaRPr lang="tr-TR" sz="3200" b="1" dirty="0">
              <a:latin typeface="+mn-lt"/>
            </a:endParaRPr>
          </a:p>
        </p:txBody>
      </p:sp>
      <p:sp>
        <p:nvSpPr>
          <p:cNvPr id="3" name="İçerik Yer Tutucusu 2"/>
          <p:cNvSpPr>
            <a:spLocks noGrp="1"/>
          </p:cNvSpPr>
          <p:nvPr>
            <p:ph idx="1"/>
          </p:nvPr>
        </p:nvSpPr>
        <p:spPr>
          <a:xfrm>
            <a:off x="628650" y="1844824"/>
            <a:ext cx="7886700" cy="4332138"/>
          </a:xfrm>
        </p:spPr>
        <p:txBody>
          <a:bodyPr>
            <a:normAutofit/>
          </a:bodyPr>
          <a:lstStyle/>
          <a:p>
            <a:r>
              <a:rPr lang="tr-TR" sz="2000" dirty="0" smtClean="0"/>
              <a:t>Veritabanı sorgulama </a:t>
            </a:r>
          </a:p>
          <a:p>
            <a:r>
              <a:rPr lang="tr-TR" sz="2000" dirty="0" smtClean="0"/>
              <a:t>Raporlama</a:t>
            </a:r>
          </a:p>
          <a:p>
            <a:r>
              <a:rPr lang="tr-TR" sz="2000" dirty="0" smtClean="0"/>
              <a:t>Çok boyutlu veri analizi</a:t>
            </a:r>
          </a:p>
          <a:p>
            <a:r>
              <a:rPr lang="tr-TR" sz="2000" dirty="0" smtClean="0"/>
              <a:t>Veri madenciliği</a:t>
            </a:r>
            <a:endParaRPr lang="tr-TR" sz="2000" dirty="0"/>
          </a:p>
        </p:txBody>
      </p:sp>
    </p:spTree>
    <p:extLst>
      <p:ext uri="{BB962C8B-B14F-4D97-AF65-F5344CB8AC3E}">
        <p14:creationId xmlns:p14="http://schemas.microsoft.com/office/powerpoint/2010/main" val="29300856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0" y="908720"/>
            <a:ext cx="8686800" cy="5256584"/>
          </a:xfrm>
          <a:solidFill>
            <a:schemeClr val="bg1"/>
          </a:solidFill>
        </p:spPr>
        <p:txBody>
          <a:bodyPr>
            <a:noAutofit/>
          </a:bodyPr>
          <a:lstStyle/>
          <a:p>
            <a:pPr algn="just"/>
            <a:r>
              <a:rPr lang="tr-TR" b="1" dirty="0" smtClean="0">
                <a:solidFill>
                  <a:srgbClr val="C00000"/>
                </a:solidFill>
                <a:latin typeface="Calibri" panose="020F0502020204030204" pitchFamily="34" charset="0"/>
              </a:rPr>
              <a:t>İş Zekası </a:t>
            </a:r>
            <a:r>
              <a:rPr lang="tr-TR" b="1" dirty="0">
                <a:solidFill>
                  <a:srgbClr val="C00000"/>
                </a:solidFill>
                <a:latin typeface="Calibri" panose="020F0502020204030204" pitchFamily="34" charset="0"/>
              </a:rPr>
              <a:t>Çözümlerimiz ile karmaşık verilerinizi sadeleştirerek işinize değer katıyoruz.</a:t>
            </a:r>
          </a:p>
          <a:p>
            <a:pPr algn="just"/>
            <a:r>
              <a:rPr lang="tr-TR" dirty="0">
                <a:latin typeface="Calibri" panose="020F0502020204030204" pitchFamily="34" charset="0"/>
              </a:rPr>
              <a:t>İş Zekası Uygulamaları kurumların geleceğe yönelik stratejilerinin başarısını artırmak için verinin toplanmasını, depolanmasını, analizini ve bu veriler ile planlama yapılmasını sağlayan uygulama ve teknolojiler bütünüdür</a:t>
            </a:r>
            <a:r>
              <a:rPr lang="tr-TR" dirty="0" smtClean="0">
                <a:latin typeface="Calibri" panose="020F0502020204030204" pitchFamily="34" charset="0"/>
              </a:rPr>
              <a:t>.</a:t>
            </a:r>
          </a:p>
          <a:p>
            <a:pPr algn="just"/>
            <a:r>
              <a:rPr lang="tr-TR" dirty="0" err="1" smtClean="0">
                <a:latin typeface="Calibri" panose="020F0502020204030204" pitchFamily="34" charset="0"/>
              </a:rPr>
              <a:t>KoçSistem</a:t>
            </a:r>
            <a:r>
              <a:rPr lang="tr-TR" dirty="0">
                <a:latin typeface="Calibri" panose="020F0502020204030204" pitchFamily="34" charset="0"/>
              </a:rPr>
              <a:t>, kurumların </a:t>
            </a:r>
            <a:r>
              <a:rPr lang="tr-TR" dirty="0" err="1">
                <a:latin typeface="Calibri" panose="020F0502020204030204" pitchFamily="34" charset="0"/>
              </a:rPr>
              <a:t>operasyonel</a:t>
            </a:r>
            <a:r>
              <a:rPr lang="tr-TR" dirty="0">
                <a:latin typeface="Calibri" panose="020F0502020204030204" pitchFamily="34" charset="0"/>
              </a:rPr>
              <a:t> süreçleri sonrası analize, raporlamaya, modellemeye, iş sonuçlarını daha iyi, daha hızlı, daha kolay anlamaya ve ileriye dönük tahminler yapmaya odaklı analitik iş çözümleri sunar.</a:t>
            </a:r>
          </a:p>
          <a:p>
            <a:pPr algn="just"/>
            <a:r>
              <a:rPr lang="tr-TR" b="1" dirty="0">
                <a:solidFill>
                  <a:srgbClr val="C00000"/>
                </a:solidFill>
                <a:latin typeface="Calibri" panose="020F0502020204030204" pitchFamily="34" charset="0"/>
              </a:rPr>
              <a:t>İş Zekası </a:t>
            </a:r>
            <a:r>
              <a:rPr lang="tr-TR" b="1" dirty="0" err="1">
                <a:solidFill>
                  <a:srgbClr val="C00000"/>
                </a:solidFill>
                <a:latin typeface="Calibri" panose="020F0502020204030204" pitchFamily="34" charset="0"/>
              </a:rPr>
              <a:t>Uygulamaları'nın</a:t>
            </a:r>
            <a:r>
              <a:rPr lang="tr-TR" b="1" dirty="0">
                <a:solidFill>
                  <a:srgbClr val="C00000"/>
                </a:solidFill>
                <a:latin typeface="Calibri" panose="020F0502020204030204" pitchFamily="34" charset="0"/>
              </a:rPr>
              <a:t> Avantajları Nelerdir?</a:t>
            </a:r>
          </a:p>
          <a:p>
            <a:pPr lvl="1" algn="just">
              <a:buFont typeface="Wingdings" panose="05000000000000000000" pitchFamily="2" charset="2"/>
              <a:buChar char="Ø"/>
            </a:pPr>
            <a:r>
              <a:rPr lang="tr-TR" dirty="0">
                <a:solidFill>
                  <a:srgbClr val="C00000"/>
                </a:solidFill>
                <a:latin typeface="Calibri" panose="020F0502020204030204" pitchFamily="34" charset="0"/>
              </a:rPr>
              <a:t>İş sonuçlarınızı daha iyi, hızlı, kolay analiz edersiniz.</a:t>
            </a:r>
          </a:p>
          <a:p>
            <a:pPr lvl="1" algn="just">
              <a:buFont typeface="Wingdings" panose="05000000000000000000" pitchFamily="2" charset="2"/>
              <a:buChar char="Ø"/>
            </a:pPr>
            <a:r>
              <a:rPr lang="tr-TR" dirty="0">
                <a:latin typeface="Calibri" panose="020F0502020204030204" pitchFamily="34" charset="0"/>
              </a:rPr>
              <a:t>Farklı kaynaklardan toplanan çeşitli verileri içeriği zengin raporlara dönüştürerek, karar verme hızınızı artırırsınız.</a:t>
            </a:r>
          </a:p>
          <a:p>
            <a:pPr lvl="1" algn="just">
              <a:buFont typeface="Wingdings" panose="05000000000000000000" pitchFamily="2" charset="2"/>
              <a:buChar char="Ø"/>
            </a:pPr>
            <a:r>
              <a:rPr lang="tr-TR" dirty="0">
                <a:latin typeface="Calibri" panose="020F0502020204030204" pitchFamily="34" charset="0"/>
              </a:rPr>
              <a:t>Görsel anlamda ilgi çekici ve kolay okunabilir raporlar elde edersiniz.</a:t>
            </a:r>
          </a:p>
          <a:p>
            <a:pPr lvl="1" algn="just">
              <a:buFont typeface="Wingdings" panose="05000000000000000000" pitchFamily="2" charset="2"/>
              <a:buChar char="Ø"/>
            </a:pPr>
            <a:r>
              <a:rPr lang="tr-TR" dirty="0">
                <a:latin typeface="Calibri" panose="020F0502020204030204" pitchFamily="34" charset="0"/>
              </a:rPr>
              <a:t>Geleceğe yönelik tahminlerinizi somut veriler üzerinden en doğru şekilde yaparsınız.</a:t>
            </a:r>
          </a:p>
          <a:p>
            <a:pPr lvl="1" algn="just">
              <a:buFont typeface="Wingdings" panose="05000000000000000000" pitchFamily="2" charset="2"/>
              <a:buChar char="Ø"/>
            </a:pPr>
            <a:r>
              <a:rPr lang="tr-TR" dirty="0">
                <a:latin typeface="Calibri" panose="020F0502020204030204" pitchFamily="34" charset="0"/>
              </a:rPr>
              <a:t>Verilerinizi hedeflerinize uygun olarak seçeceğiniz veri ambarı çözümleri ile, çok boyutlu analizi olanaklı kılacak biçimde paylaştırırsınız.</a:t>
            </a:r>
          </a:p>
          <a:p>
            <a:pPr algn="just"/>
            <a:endParaRPr lang="tr-TR" dirty="0">
              <a:latin typeface="Calibri" panose="020F0502020204030204" pitchFamily="34" charset="0"/>
            </a:endParaRPr>
          </a:p>
        </p:txBody>
      </p:sp>
      <p:pic>
        <p:nvPicPr>
          <p:cNvPr id="1026" name="Picture 2" descr="KoçSiste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9020" y="116632"/>
            <a:ext cx="2448272" cy="645698"/>
          </a:xfrm>
          <a:prstGeom prst="rect">
            <a:avLst/>
          </a:prstGeom>
          <a:solidFill>
            <a:schemeClr val="tx1">
              <a:lumMod val="95000"/>
              <a:lumOff val="5000"/>
            </a:schemeClr>
          </a:solidFill>
        </p:spPr>
      </p:pic>
    </p:spTree>
    <p:extLst>
      <p:ext uri="{BB962C8B-B14F-4D97-AF65-F5344CB8AC3E}">
        <p14:creationId xmlns:p14="http://schemas.microsoft.com/office/powerpoint/2010/main" val="22605794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07504" y="1196752"/>
            <a:ext cx="9036496" cy="3096343"/>
          </a:xfrm>
          <a:solidFill>
            <a:schemeClr val="bg1"/>
          </a:solidFill>
        </p:spPr>
        <p:txBody>
          <a:bodyPr>
            <a:noAutofit/>
          </a:bodyPr>
          <a:lstStyle/>
          <a:p>
            <a:r>
              <a:rPr lang="tr-TR" b="1" dirty="0">
                <a:latin typeface="Calibri" panose="020F0502020204030204" pitchFamily="34" charset="0"/>
              </a:rPr>
              <a:t>AVANTAJLAR</a:t>
            </a:r>
          </a:p>
          <a:p>
            <a:pPr marL="452628" indent="-342900">
              <a:buFont typeface="+mj-lt"/>
              <a:buAutoNum type="arabicPeriod"/>
            </a:pPr>
            <a:r>
              <a:rPr lang="tr-TR" dirty="0">
                <a:latin typeface="Calibri" panose="020F0502020204030204" pitchFamily="34" charset="0"/>
              </a:rPr>
              <a:t>Zaman ve iş gücü kaybının azalması</a:t>
            </a:r>
          </a:p>
          <a:p>
            <a:pPr marL="452628" indent="-342900">
              <a:buFont typeface="+mj-lt"/>
              <a:buAutoNum type="arabicPeriod"/>
            </a:pPr>
            <a:r>
              <a:rPr lang="tr-TR" dirty="0">
                <a:latin typeface="Calibri" panose="020F0502020204030204" pitchFamily="34" charset="0"/>
              </a:rPr>
              <a:t>Performans anahtarlarının takibi</a:t>
            </a:r>
          </a:p>
          <a:p>
            <a:pPr marL="452628" indent="-342900">
              <a:buFont typeface="+mj-lt"/>
              <a:buAutoNum type="arabicPeriod"/>
            </a:pPr>
            <a:r>
              <a:rPr lang="tr-TR" dirty="0">
                <a:latin typeface="Calibri" panose="020F0502020204030204" pitchFamily="34" charset="0"/>
              </a:rPr>
              <a:t>Yetersiz ve gereksiz operasyonları tespit edilmesi</a:t>
            </a:r>
          </a:p>
          <a:p>
            <a:pPr marL="452628" indent="-342900">
              <a:buFont typeface="+mj-lt"/>
              <a:buAutoNum type="arabicPeriod"/>
            </a:pPr>
            <a:r>
              <a:rPr lang="tr-TR" dirty="0">
                <a:latin typeface="Calibri" panose="020F0502020204030204" pitchFamily="34" charset="0"/>
              </a:rPr>
              <a:t>Gerçek zamanlı raporlama ile karar destek</a:t>
            </a:r>
          </a:p>
          <a:p>
            <a:pPr marL="452628" indent="-342900">
              <a:buFont typeface="+mj-lt"/>
              <a:buAutoNum type="arabicPeriod"/>
            </a:pPr>
            <a:r>
              <a:rPr lang="tr-TR" dirty="0">
                <a:latin typeface="Calibri" panose="020F0502020204030204" pitchFamily="34" charset="0"/>
              </a:rPr>
              <a:t>Farklı veri kaynaklarıyla </a:t>
            </a:r>
            <a:r>
              <a:rPr lang="tr-TR" dirty="0" smtClean="0">
                <a:latin typeface="Calibri" panose="020F0502020204030204" pitchFamily="34" charset="0"/>
              </a:rPr>
              <a:t>çalışma</a:t>
            </a:r>
            <a:endParaRPr lang="tr-TR" dirty="0">
              <a:latin typeface="Calibri" panose="020F0502020204030204" pitchFamily="34" charset="0"/>
            </a:endParaRPr>
          </a:p>
          <a:p>
            <a:pPr marL="452628" indent="-342900">
              <a:buFont typeface="+mj-lt"/>
              <a:buAutoNum type="arabicPeriod"/>
            </a:pPr>
            <a:r>
              <a:rPr lang="tr-TR" dirty="0">
                <a:latin typeface="Calibri" panose="020F0502020204030204" pitchFamily="34" charset="0"/>
              </a:rPr>
              <a:t>Ölçeklendirilebilir sistem oluşturma</a:t>
            </a:r>
          </a:p>
          <a:p>
            <a:endParaRPr lang="tr-TR" dirty="0">
              <a:latin typeface="Calibri" panose="020F0502020204030204" pitchFamily="34" charset="0"/>
            </a:endParaRPr>
          </a:p>
        </p:txBody>
      </p:sp>
      <p:pic>
        <p:nvPicPr>
          <p:cNvPr id="4" name="Picture 3"/>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9051" t="19886" r="10129" b="59659"/>
          <a:stretch/>
        </p:blipFill>
        <p:spPr bwMode="auto">
          <a:xfrm>
            <a:off x="-5680" y="4725144"/>
            <a:ext cx="9149680" cy="12653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descr="İnnova Bilişim Çözümler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824" y="317769"/>
            <a:ext cx="2664296" cy="513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723381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3347864" y="0"/>
            <a:ext cx="4546848" cy="706090"/>
          </a:xfrm>
        </p:spPr>
        <p:txBody>
          <a:bodyPr>
            <a:normAutofit/>
          </a:bodyPr>
          <a:lstStyle/>
          <a:p>
            <a:r>
              <a:rPr lang="nl-NL" sz="2800" b="1" dirty="0">
                <a:solidFill>
                  <a:schemeClr val="tx1"/>
                </a:solidFill>
                <a:effectLst/>
              </a:rPr>
              <a:t>SAP Is Zekasi (BI) Nedir</a:t>
            </a:r>
            <a:r>
              <a:rPr lang="nl-NL" sz="2800" b="1" dirty="0" smtClean="0">
                <a:solidFill>
                  <a:schemeClr val="tx1"/>
                </a:solidFill>
                <a:effectLst/>
              </a:rPr>
              <a:t>?</a:t>
            </a:r>
            <a:endParaRPr lang="tr-TR" sz="2800" b="1" dirty="0">
              <a:solidFill>
                <a:schemeClr val="tx1"/>
              </a:solidFill>
            </a:endParaRPr>
          </a:p>
        </p:txBody>
      </p:sp>
      <p:sp>
        <p:nvSpPr>
          <p:cNvPr id="2" name="İçerik Yer Tutucusu 1"/>
          <p:cNvSpPr>
            <a:spLocks noGrp="1"/>
          </p:cNvSpPr>
          <p:nvPr>
            <p:ph idx="1"/>
          </p:nvPr>
        </p:nvSpPr>
        <p:spPr>
          <a:xfrm>
            <a:off x="0" y="836712"/>
            <a:ext cx="9108504" cy="6021288"/>
          </a:xfrm>
          <a:solidFill>
            <a:schemeClr val="bg1"/>
          </a:solidFill>
        </p:spPr>
        <p:txBody>
          <a:bodyPr numCol="2">
            <a:noAutofit/>
          </a:bodyPr>
          <a:lstStyle/>
          <a:p>
            <a:pPr algn="just"/>
            <a:r>
              <a:rPr lang="tr-TR" sz="1400" dirty="0">
                <a:latin typeface="Calibri" panose="020F0502020204030204" pitchFamily="34" charset="0"/>
              </a:rPr>
              <a:t>SAP is </a:t>
            </a:r>
            <a:r>
              <a:rPr lang="tr-TR" sz="1400" dirty="0" err="1">
                <a:latin typeface="Calibri" panose="020F0502020204030204" pitchFamily="34" charset="0"/>
              </a:rPr>
              <a:t>zekâsi</a:t>
            </a:r>
            <a:r>
              <a:rPr lang="tr-TR" sz="1400" dirty="0">
                <a:latin typeface="Calibri" panose="020F0502020204030204" pitchFamily="34" charset="0"/>
              </a:rPr>
              <a:t> çözümleri, veriyi bilgiye bilgiyi aksiyonlara </a:t>
            </a:r>
            <a:r>
              <a:rPr lang="tr-TR" sz="1400" dirty="0" err="1">
                <a:latin typeface="Calibri" panose="020F0502020204030204" pitchFamily="34" charset="0"/>
              </a:rPr>
              <a:t>dönüstürerek</a:t>
            </a:r>
            <a:r>
              <a:rPr lang="tr-TR" sz="1400" dirty="0">
                <a:latin typeface="Calibri" panose="020F0502020204030204" pitchFamily="34" charset="0"/>
              </a:rPr>
              <a:t>, </a:t>
            </a:r>
            <a:r>
              <a:rPr lang="tr-TR" sz="1400" dirty="0" err="1">
                <a:latin typeface="Calibri" panose="020F0502020204030204" pitchFamily="34" charset="0"/>
              </a:rPr>
              <a:t>isletmelerin</a:t>
            </a:r>
            <a:r>
              <a:rPr lang="tr-TR" sz="1400" dirty="0">
                <a:latin typeface="Calibri" panose="020F0502020204030204" pitchFamily="34" charset="0"/>
              </a:rPr>
              <a:t> </a:t>
            </a:r>
            <a:r>
              <a:rPr lang="tr-TR" sz="1400" dirty="0" err="1">
                <a:latin typeface="Calibri" panose="020F0502020204030204" pitchFamily="34" charset="0"/>
              </a:rPr>
              <a:t>dogru</a:t>
            </a:r>
            <a:r>
              <a:rPr lang="tr-TR" sz="1400" dirty="0">
                <a:latin typeface="Calibri" panose="020F0502020204030204" pitchFamily="34" charset="0"/>
              </a:rPr>
              <a:t> zamanlarda </a:t>
            </a:r>
            <a:r>
              <a:rPr lang="tr-TR" sz="1400" dirty="0" err="1">
                <a:latin typeface="Calibri" panose="020F0502020204030204" pitchFamily="34" charset="0"/>
              </a:rPr>
              <a:t>dogru</a:t>
            </a:r>
            <a:r>
              <a:rPr lang="tr-TR" sz="1400" dirty="0">
                <a:latin typeface="Calibri" panose="020F0502020204030204" pitchFamily="34" charset="0"/>
              </a:rPr>
              <a:t> </a:t>
            </a:r>
            <a:r>
              <a:rPr lang="tr-TR" sz="1400" dirty="0" err="1">
                <a:latin typeface="Calibri" panose="020F0502020204030204" pitchFamily="34" charset="0"/>
              </a:rPr>
              <a:t>adimlar</a:t>
            </a:r>
            <a:r>
              <a:rPr lang="tr-TR" sz="1400" dirty="0">
                <a:latin typeface="Calibri" panose="020F0502020204030204" pitchFamily="34" charset="0"/>
              </a:rPr>
              <a:t> </a:t>
            </a:r>
            <a:r>
              <a:rPr lang="tr-TR" sz="1400" dirty="0" err="1">
                <a:latin typeface="Calibri" panose="020F0502020204030204" pitchFamily="34" charset="0"/>
              </a:rPr>
              <a:t>atmalarini</a:t>
            </a:r>
            <a:r>
              <a:rPr lang="tr-TR" sz="1400" dirty="0">
                <a:latin typeface="Calibri" panose="020F0502020204030204" pitchFamily="34" charset="0"/>
              </a:rPr>
              <a:t>, stratejik ve taktiksel </a:t>
            </a:r>
            <a:r>
              <a:rPr lang="tr-TR" sz="1400" dirty="0" err="1">
                <a:latin typeface="Calibri" panose="020F0502020204030204" pitchFamily="34" charset="0"/>
              </a:rPr>
              <a:t>kararlari</a:t>
            </a:r>
            <a:r>
              <a:rPr lang="tr-TR" sz="1400" dirty="0">
                <a:latin typeface="Calibri" panose="020F0502020204030204" pitchFamily="34" charset="0"/>
              </a:rPr>
              <a:t> </a:t>
            </a:r>
            <a:r>
              <a:rPr lang="tr-TR" sz="1400" dirty="0" err="1">
                <a:latin typeface="Calibri" panose="020F0502020204030204" pitchFamily="34" charset="0"/>
              </a:rPr>
              <a:t>dogru</a:t>
            </a:r>
            <a:r>
              <a:rPr lang="tr-TR" sz="1400" dirty="0">
                <a:latin typeface="Calibri" panose="020F0502020204030204" pitchFamily="34" charset="0"/>
              </a:rPr>
              <a:t> verebilmelerini ve </a:t>
            </a:r>
            <a:r>
              <a:rPr lang="tr-TR" sz="1400" dirty="0" err="1">
                <a:latin typeface="Calibri" panose="020F0502020204030204" pitchFamily="34" charset="0"/>
              </a:rPr>
              <a:t>globallesen</a:t>
            </a:r>
            <a:r>
              <a:rPr lang="tr-TR" sz="1400" dirty="0">
                <a:latin typeface="Calibri" panose="020F0502020204030204" pitchFamily="34" charset="0"/>
              </a:rPr>
              <a:t> pazarda rekabet </a:t>
            </a:r>
            <a:r>
              <a:rPr lang="tr-TR" sz="1400" dirty="0" err="1">
                <a:latin typeface="Calibri" panose="020F0502020204030204" pitchFamily="34" charset="0"/>
              </a:rPr>
              <a:t>avantaji</a:t>
            </a:r>
            <a:r>
              <a:rPr lang="tr-TR" sz="1400" dirty="0">
                <a:latin typeface="Calibri" panose="020F0502020204030204" pitchFamily="34" charset="0"/>
              </a:rPr>
              <a:t> elde edebilmelerini </a:t>
            </a:r>
            <a:r>
              <a:rPr lang="tr-TR" sz="1400" dirty="0" err="1">
                <a:latin typeface="Calibri" panose="020F0502020204030204" pitchFamily="34" charset="0"/>
              </a:rPr>
              <a:t>saglar</a:t>
            </a:r>
            <a:r>
              <a:rPr lang="tr-TR" sz="1400" dirty="0">
                <a:latin typeface="Calibri" panose="020F0502020204030204" pitchFamily="34" charset="0"/>
              </a:rPr>
              <a:t>. Bu çözümlerle </a:t>
            </a:r>
            <a:r>
              <a:rPr lang="tr-TR" sz="1400" dirty="0" err="1">
                <a:latin typeface="Calibri" panose="020F0502020204030204" pitchFamily="34" charset="0"/>
              </a:rPr>
              <a:t>kurumlar,konsolide</a:t>
            </a:r>
            <a:r>
              <a:rPr lang="tr-TR" sz="1400" dirty="0">
                <a:latin typeface="Calibri" panose="020F0502020204030204" pitchFamily="34" charset="0"/>
              </a:rPr>
              <a:t> </a:t>
            </a:r>
            <a:r>
              <a:rPr lang="tr-TR" sz="1400" dirty="0" err="1">
                <a:latin typeface="Calibri" panose="020F0502020204030204" pitchFamily="34" charset="0"/>
              </a:rPr>
              <a:t>edilmis</a:t>
            </a:r>
            <a:r>
              <a:rPr lang="tr-TR" sz="1400" dirty="0">
                <a:latin typeface="Calibri" panose="020F0502020204030204" pitchFamily="34" charset="0"/>
              </a:rPr>
              <a:t>, </a:t>
            </a:r>
            <a:r>
              <a:rPr lang="tr-TR" sz="1400" dirty="0" err="1">
                <a:latin typeface="Calibri" panose="020F0502020204030204" pitchFamily="34" charset="0"/>
              </a:rPr>
              <a:t>dogru</a:t>
            </a:r>
            <a:r>
              <a:rPr lang="tr-TR" sz="1400" dirty="0">
                <a:latin typeface="Calibri" panose="020F0502020204030204" pitchFamily="34" charset="0"/>
              </a:rPr>
              <a:t>, gerçek </a:t>
            </a:r>
            <a:r>
              <a:rPr lang="tr-TR" sz="1400" dirty="0" err="1">
                <a:latin typeface="Calibri" panose="020F0502020204030204" pitchFamily="34" charset="0"/>
              </a:rPr>
              <a:t>zamanli</a:t>
            </a:r>
            <a:r>
              <a:rPr lang="tr-TR" sz="1400" dirty="0">
                <a:latin typeface="Calibri" panose="020F0502020204030204" pitchFamily="34" charset="0"/>
              </a:rPr>
              <a:t> ve çok boyutlu verileri; </a:t>
            </a:r>
            <a:r>
              <a:rPr lang="tr-TR" sz="1400" dirty="0" err="1">
                <a:latin typeface="Calibri" panose="020F0502020204030204" pitchFamily="34" charset="0"/>
              </a:rPr>
              <a:t>farkli</a:t>
            </a:r>
            <a:r>
              <a:rPr lang="tr-TR" sz="1400" dirty="0">
                <a:latin typeface="Calibri" panose="020F0502020204030204" pitchFamily="34" charset="0"/>
              </a:rPr>
              <a:t> </a:t>
            </a:r>
            <a:r>
              <a:rPr lang="tr-TR" sz="1400" dirty="0" err="1">
                <a:latin typeface="Calibri" panose="020F0502020204030204" pitchFamily="34" charset="0"/>
              </a:rPr>
              <a:t>kirilimlarda</a:t>
            </a:r>
            <a:r>
              <a:rPr lang="tr-TR" sz="1400" dirty="0">
                <a:latin typeface="Calibri" panose="020F0502020204030204" pitchFamily="34" charset="0"/>
              </a:rPr>
              <a:t> ve </a:t>
            </a:r>
            <a:r>
              <a:rPr lang="tr-TR" sz="1400" dirty="0" err="1">
                <a:latin typeface="Calibri" panose="020F0502020204030204" pitchFamily="34" charset="0"/>
              </a:rPr>
              <a:t>zamaninda</a:t>
            </a:r>
            <a:r>
              <a:rPr lang="tr-TR" sz="1400" dirty="0">
                <a:latin typeface="Calibri" panose="020F0502020204030204" pitchFamily="34" charset="0"/>
              </a:rPr>
              <a:t> kullanarak </a:t>
            </a:r>
            <a:r>
              <a:rPr lang="tr-TR" sz="1400" dirty="0" err="1">
                <a:latin typeface="Calibri" panose="020F0502020204030204" pitchFamily="34" charset="0"/>
              </a:rPr>
              <a:t>proaktif</a:t>
            </a:r>
            <a:r>
              <a:rPr lang="tr-TR" sz="1400" dirty="0">
                <a:latin typeface="Calibri" panose="020F0502020204030204" pitchFamily="34" charset="0"/>
              </a:rPr>
              <a:t> bir </a:t>
            </a:r>
            <a:r>
              <a:rPr lang="tr-TR" sz="1400" dirty="0" err="1">
                <a:latin typeface="Calibri" panose="020F0502020204030204" pitchFamily="34" charset="0"/>
              </a:rPr>
              <a:t>sekilde</a:t>
            </a:r>
            <a:r>
              <a:rPr lang="tr-TR" sz="1400" dirty="0">
                <a:latin typeface="Calibri" panose="020F0502020204030204" pitchFamily="34" charset="0"/>
              </a:rPr>
              <a:t> yönetilebilirler. SAP is </a:t>
            </a:r>
            <a:r>
              <a:rPr lang="tr-TR" sz="1400" dirty="0" err="1">
                <a:latin typeface="Calibri" panose="020F0502020204030204" pitchFamily="34" charset="0"/>
              </a:rPr>
              <a:t>zekâsi</a:t>
            </a:r>
            <a:r>
              <a:rPr lang="tr-TR" sz="1400" dirty="0">
                <a:latin typeface="Calibri" panose="020F0502020204030204" pitchFamily="34" charset="0"/>
              </a:rPr>
              <a:t> çözümleri bilgiyi </a:t>
            </a:r>
            <a:r>
              <a:rPr lang="tr-TR" sz="1400" dirty="0" err="1">
                <a:latin typeface="Calibri" panose="020F0502020204030204" pitchFamily="34" charset="0"/>
              </a:rPr>
              <a:t>yönetme,entegre</a:t>
            </a:r>
            <a:r>
              <a:rPr lang="tr-TR" sz="1400" dirty="0">
                <a:latin typeface="Calibri" panose="020F0502020204030204" pitchFamily="34" charset="0"/>
              </a:rPr>
              <a:t> etme, analiz yapma ve </a:t>
            </a:r>
            <a:r>
              <a:rPr lang="tr-TR" sz="1400" dirty="0" err="1">
                <a:latin typeface="Calibri" panose="020F0502020204030204" pitchFamily="34" charset="0"/>
              </a:rPr>
              <a:t>kullanmayi</a:t>
            </a:r>
            <a:r>
              <a:rPr lang="tr-TR" sz="1400" dirty="0">
                <a:latin typeface="Calibri" panose="020F0502020204030204" pitchFamily="34" charset="0"/>
              </a:rPr>
              <a:t> </a:t>
            </a:r>
            <a:r>
              <a:rPr lang="tr-TR" sz="1400" dirty="0" err="1">
                <a:latin typeface="Calibri" panose="020F0502020204030204" pitchFamily="34" charset="0"/>
              </a:rPr>
              <a:t>saglayacak</a:t>
            </a:r>
            <a:r>
              <a:rPr lang="tr-TR" sz="1400" dirty="0">
                <a:latin typeface="Calibri" panose="020F0502020204030204" pitchFamily="34" charset="0"/>
              </a:rPr>
              <a:t> araçlar sunar.</a:t>
            </a:r>
            <a:br>
              <a:rPr lang="tr-TR" sz="1400" dirty="0">
                <a:latin typeface="Calibri" panose="020F0502020204030204" pitchFamily="34" charset="0"/>
              </a:rPr>
            </a:br>
            <a:r>
              <a:rPr lang="tr-TR" sz="1400" dirty="0">
                <a:latin typeface="Calibri" panose="020F0502020204030204" pitchFamily="34" charset="0"/>
              </a:rPr>
              <a:t/>
            </a:r>
            <a:br>
              <a:rPr lang="tr-TR" sz="1400" dirty="0">
                <a:latin typeface="Calibri" panose="020F0502020204030204" pitchFamily="34" charset="0"/>
              </a:rPr>
            </a:br>
            <a:r>
              <a:rPr lang="tr-TR" sz="1400" b="1" dirty="0">
                <a:latin typeface="Calibri" panose="020F0502020204030204" pitchFamily="34" charset="0"/>
              </a:rPr>
              <a:t>Is </a:t>
            </a:r>
            <a:r>
              <a:rPr lang="tr-TR" sz="1400" b="1" dirty="0" err="1">
                <a:latin typeface="Calibri" panose="020F0502020204030204" pitchFamily="34" charset="0"/>
              </a:rPr>
              <a:t>Zekâsi</a:t>
            </a:r>
            <a:r>
              <a:rPr lang="tr-TR" sz="1400" b="1" dirty="0">
                <a:latin typeface="Calibri" panose="020F0502020204030204" pitchFamily="34" charset="0"/>
              </a:rPr>
              <a:t> Çözümleri</a:t>
            </a:r>
            <a:endParaRPr lang="tr-TR" sz="1400" dirty="0">
              <a:latin typeface="Calibri" panose="020F0502020204030204" pitchFamily="34" charset="0"/>
            </a:endParaRPr>
          </a:p>
          <a:p>
            <a:pPr algn="just"/>
            <a:r>
              <a:rPr lang="tr-TR" sz="1400" dirty="0">
                <a:latin typeface="Calibri" panose="020F0502020204030204" pitchFamily="34" charset="0"/>
              </a:rPr>
              <a:t>Veri Transferi </a:t>
            </a:r>
            <a:r>
              <a:rPr lang="tr-TR" sz="1400" dirty="0" err="1">
                <a:latin typeface="Calibri" panose="020F0502020204030204" pitchFamily="34" charset="0"/>
              </a:rPr>
              <a:t>Dönüstürülmesi</a:t>
            </a:r>
            <a:endParaRPr lang="tr-TR" sz="1400" dirty="0">
              <a:latin typeface="Calibri" panose="020F0502020204030204" pitchFamily="34" charset="0"/>
            </a:endParaRPr>
          </a:p>
          <a:p>
            <a:pPr algn="just"/>
            <a:r>
              <a:rPr lang="tr-TR" sz="1400" dirty="0">
                <a:latin typeface="Calibri" panose="020F0502020204030204" pitchFamily="34" charset="0"/>
              </a:rPr>
              <a:t>Veri </a:t>
            </a:r>
            <a:r>
              <a:rPr lang="tr-TR" sz="1400" dirty="0" err="1">
                <a:latin typeface="Calibri" panose="020F0502020204030204" pitchFamily="34" charset="0"/>
              </a:rPr>
              <a:t>Dagitimi</a:t>
            </a:r>
            <a:endParaRPr lang="tr-TR" sz="1400" dirty="0">
              <a:latin typeface="Calibri" panose="020F0502020204030204" pitchFamily="34" charset="0"/>
            </a:endParaRPr>
          </a:p>
          <a:p>
            <a:pPr algn="just"/>
            <a:r>
              <a:rPr lang="tr-TR" sz="1400" dirty="0">
                <a:latin typeface="Calibri" panose="020F0502020204030204" pitchFamily="34" charset="0"/>
              </a:rPr>
              <a:t>Veri </a:t>
            </a:r>
            <a:r>
              <a:rPr lang="tr-TR" sz="1400" dirty="0" err="1">
                <a:latin typeface="Calibri" panose="020F0502020204030204" pitchFamily="34" charset="0"/>
              </a:rPr>
              <a:t>Ambari</a:t>
            </a:r>
            <a:r>
              <a:rPr lang="tr-TR" sz="1400" dirty="0">
                <a:latin typeface="Calibri" panose="020F0502020204030204" pitchFamily="34" charset="0"/>
              </a:rPr>
              <a:t> Yönetimi</a:t>
            </a:r>
          </a:p>
          <a:p>
            <a:pPr algn="just"/>
            <a:r>
              <a:rPr lang="tr-TR" sz="1400" dirty="0">
                <a:latin typeface="Calibri" panose="020F0502020204030204" pitchFamily="34" charset="0"/>
              </a:rPr>
              <a:t>Is </a:t>
            </a:r>
            <a:r>
              <a:rPr lang="tr-TR" sz="1400" dirty="0" err="1">
                <a:latin typeface="Calibri" panose="020F0502020204030204" pitchFamily="34" charset="0"/>
              </a:rPr>
              <a:t>Planlamasi</a:t>
            </a:r>
            <a:r>
              <a:rPr lang="tr-TR" sz="1400" dirty="0">
                <a:latin typeface="Calibri" panose="020F0502020204030204" pitchFamily="34" charset="0"/>
              </a:rPr>
              <a:t> ve Simülasyonu</a:t>
            </a:r>
          </a:p>
          <a:p>
            <a:pPr algn="just"/>
            <a:r>
              <a:rPr lang="tr-TR" sz="1400" dirty="0">
                <a:latin typeface="Calibri" panose="020F0502020204030204" pitchFamily="34" charset="0"/>
              </a:rPr>
              <a:t>Is </a:t>
            </a:r>
            <a:r>
              <a:rPr lang="tr-TR" sz="1400" dirty="0" err="1">
                <a:latin typeface="Calibri" panose="020F0502020204030204" pitchFamily="34" charset="0"/>
              </a:rPr>
              <a:t>Zekâsi</a:t>
            </a:r>
            <a:r>
              <a:rPr lang="tr-TR" sz="1400" dirty="0">
                <a:latin typeface="Calibri" panose="020F0502020204030204" pitchFamily="34" charset="0"/>
              </a:rPr>
              <a:t> Entegre Planlama</a:t>
            </a:r>
          </a:p>
          <a:p>
            <a:pPr algn="just"/>
            <a:r>
              <a:rPr lang="tr-TR" sz="1400" dirty="0">
                <a:latin typeface="Calibri" panose="020F0502020204030204" pitchFamily="34" charset="0"/>
              </a:rPr>
              <a:t>Strateji Yönetimi ve Kurumsal Karne Yönetimi</a:t>
            </a:r>
          </a:p>
          <a:p>
            <a:pPr algn="just"/>
            <a:r>
              <a:rPr lang="tr-TR" sz="1400" dirty="0">
                <a:latin typeface="Calibri" panose="020F0502020204030204" pitchFamily="34" charset="0"/>
              </a:rPr>
              <a:t>Konsolidasyon</a:t>
            </a:r>
          </a:p>
          <a:p>
            <a:pPr algn="just"/>
            <a:r>
              <a:rPr lang="tr-TR" sz="1400" dirty="0" err="1">
                <a:latin typeface="Calibri" panose="020F0502020204030204" pitchFamily="34" charset="0"/>
              </a:rPr>
              <a:t>Detaysoft’un</a:t>
            </a:r>
            <a:r>
              <a:rPr lang="tr-TR" sz="1400" dirty="0">
                <a:latin typeface="Calibri" panose="020F0502020204030204" pitchFamily="34" charset="0"/>
              </a:rPr>
              <a:t> SAP is </a:t>
            </a:r>
            <a:r>
              <a:rPr lang="tr-TR" sz="1400" dirty="0" err="1">
                <a:latin typeface="Calibri" panose="020F0502020204030204" pitchFamily="34" charset="0"/>
              </a:rPr>
              <a:t>zekâsi</a:t>
            </a:r>
            <a:r>
              <a:rPr lang="tr-TR" sz="1400" dirty="0">
                <a:latin typeface="Calibri" panose="020F0502020204030204" pitchFamily="34" charset="0"/>
              </a:rPr>
              <a:t> çözümleri </a:t>
            </a:r>
            <a:r>
              <a:rPr lang="tr-TR" sz="1400" dirty="0" err="1">
                <a:latin typeface="Calibri" panose="020F0502020204030204" pitchFamily="34" charset="0"/>
              </a:rPr>
              <a:t>alanindaki</a:t>
            </a:r>
            <a:r>
              <a:rPr lang="tr-TR" sz="1400" dirty="0">
                <a:latin typeface="Calibri" panose="020F0502020204030204" pitchFamily="34" charset="0"/>
              </a:rPr>
              <a:t> bilgi birikimi, </a:t>
            </a:r>
            <a:r>
              <a:rPr lang="tr-TR" sz="1400" dirty="0" err="1">
                <a:latin typeface="Calibri" panose="020F0502020204030204" pitchFamily="34" charset="0"/>
              </a:rPr>
              <a:t>sirketlerin</a:t>
            </a:r>
            <a:r>
              <a:rPr lang="tr-TR" sz="1400" dirty="0">
                <a:latin typeface="Calibri" panose="020F0502020204030204" pitchFamily="34" charset="0"/>
              </a:rPr>
              <a:t> etkin </a:t>
            </a:r>
            <a:r>
              <a:rPr lang="tr-TR" sz="1400" dirty="0" err="1">
                <a:latin typeface="Calibri" panose="020F0502020204030204" pitchFamily="34" charset="0"/>
              </a:rPr>
              <a:t>sekilde</a:t>
            </a:r>
            <a:r>
              <a:rPr lang="tr-TR" sz="1400" dirty="0">
                <a:latin typeface="Calibri" panose="020F0502020204030204" pitchFamily="34" charset="0"/>
              </a:rPr>
              <a:t> yönetilmesine </a:t>
            </a:r>
            <a:r>
              <a:rPr lang="tr-TR" sz="1400" dirty="0" err="1">
                <a:latin typeface="Calibri" panose="020F0502020204030204" pitchFamily="34" charset="0"/>
              </a:rPr>
              <a:t>yardimci</a:t>
            </a:r>
            <a:r>
              <a:rPr lang="tr-TR" sz="1400" dirty="0">
                <a:latin typeface="Calibri" panose="020F0502020204030204" pitchFamily="34" charset="0"/>
              </a:rPr>
              <a:t> olur. SAP is </a:t>
            </a:r>
            <a:r>
              <a:rPr lang="tr-TR" sz="1400" dirty="0" err="1">
                <a:latin typeface="Calibri" panose="020F0502020204030204" pitchFamily="34" charset="0"/>
              </a:rPr>
              <a:t>zekâsi</a:t>
            </a:r>
            <a:r>
              <a:rPr lang="tr-TR" sz="1400" dirty="0">
                <a:latin typeface="Calibri" panose="020F0502020204030204" pitchFamily="34" charset="0"/>
              </a:rPr>
              <a:t> çözümlerinin yetenekleri</a:t>
            </a:r>
          </a:p>
          <a:p>
            <a:pPr algn="just"/>
            <a:r>
              <a:rPr lang="tr-TR" sz="1400" dirty="0" err="1">
                <a:latin typeface="Calibri" panose="020F0502020204030204" pitchFamily="34" charset="0"/>
              </a:rPr>
              <a:t>Isletmelerin</a:t>
            </a:r>
            <a:r>
              <a:rPr lang="tr-TR" sz="1400" dirty="0">
                <a:latin typeface="Calibri" panose="020F0502020204030204" pitchFamily="34" charset="0"/>
              </a:rPr>
              <a:t> </a:t>
            </a:r>
            <a:r>
              <a:rPr lang="tr-TR" sz="1400" dirty="0" err="1">
                <a:latin typeface="Calibri" panose="020F0502020204030204" pitchFamily="34" charset="0"/>
              </a:rPr>
              <a:t>farkli</a:t>
            </a:r>
            <a:r>
              <a:rPr lang="tr-TR" sz="1400" dirty="0">
                <a:latin typeface="Calibri" panose="020F0502020204030204" pitchFamily="34" charset="0"/>
              </a:rPr>
              <a:t> sistemlerdeki verilerini tek bir platformda depolamak ve yönetmek,</a:t>
            </a:r>
          </a:p>
          <a:p>
            <a:pPr algn="just"/>
            <a:r>
              <a:rPr lang="tr-TR" sz="1400" dirty="0">
                <a:latin typeface="Calibri" panose="020F0502020204030204" pitchFamily="34" charset="0"/>
              </a:rPr>
              <a:t>Veriyi bilgiye </a:t>
            </a:r>
            <a:r>
              <a:rPr lang="tr-TR" sz="1400" dirty="0" err="1">
                <a:latin typeface="Calibri" panose="020F0502020204030204" pitchFamily="34" charset="0"/>
              </a:rPr>
              <a:t>dönüstürerek</a:t>
            </a:r>
            <a:r>
              <a:rPr lang="tr-TR" sz="1400" dirty="0">
                <a:latin typeface="Calibri" panose="020F0502020204030204" pitchFamily="34" charset="0"/>
              </a:rPr>
              <a:t> </a:t>
            </a:r>
            <a:r>
              <a:rPr lang="tr-TR" sz="1400" dirty="0" err="1">
                <a:latin typeface="Calibri" panose="020F0502020204030204" pitchFamily="34" charset="0"/>
              </a:rPr>
              <a:t>isletmeleri</a:t>
            </a:r>
            <a:r>
              <a:rPr lang="tr-TR" sz="1400" dirty="0">
                <a:latin typeface="Calibri" panose="020F0502020204030204" pitchFamily="34" charset="0"/>
              </a:rPr>
              <a:t> </a:t>
            </a:r>
            <a:r>
              <a:rPr lang="tr-TR" sz="1400" dirty="0" err="1">
                <a:latin typeface="Calibri" panose="020F0502020204030204" pitchFamily="34" charset="0"/>
              </a:rPr>
              <a:t>zamaninda</a:t>
            </a:r>
            <a:r>
              <a:rPr lang="tr-TR" sz="1400" dirty="0">
                <a:latin typeface="Calibri" panose="020F0502020204030204" pitchFamily="34" charset="0"/>
              </a:rPr>
              <a:t> karar alma </a:t>
            </a:r>
            <a:r>
              <a:rPr lang="tr-TR" sz="1400" dirty="0" err="1">
                <a:latin typeface="Calibri" panose="020F0502020204030204" pitchFamily="34" charset="0"/>
              </a:rPr>
              <a:t>noktasinda</a:t>
            </a:r>
            <a:r>
              <a:rPr lang="tr-TR" sz="1400" dirty="0">
                <a:latin typeface="Calibri" panose="020F0502020204030204" pitchFamily="34" charset="0"/>
              </a:rPr>
              <a:t> desteklemek,</a:t>
            </a:r>
          </a:p>
          <a:p>
            <a:pPr algn="just"/>
            <a:r>
              <a:rPr lang="tr-TR" sz="1400" dirty="0">
                <a:latin typeface="Calibri" panose="020F0502020204030204" pitchFamily="34" charset="0"/>
              </a:rPr>
              <a:t>En iyi </a:t>
            </a:r>
            <a:r>
              <a:rPr lang="tr-TR" sz="1400" dirty="0" err="1">
                <a:latin typeface="Calibri" panose="020F0502020204030204" pitchFamily="34" charset="0"/>
              </a:rPr>
              <a:t>sektörel</a:t>
            </a:r>
            <a:r>
              <a:rPr lang="tr-TR" sz="1400" dirty="0">
                <a:latin typeface="Calibri" panose="020F0502020204030204" pitchFamily="34" charset="0"/>
              </a:rPr>
              <a:t> is </a:t>
            </a:r>
            <a:r>
              <a:rPr lang="tr-TR" sz="1400" dirty="0" err="1">
                <a:latin typeface="Calibri" panose="020F0502020204030204" pitchFamily="34" charset="0"/>
              </a:rPr>
              <a:t>uygulamalari</a:t>
            </a:r>
            <a:r>
              <a:rPr lang="tr-TR" sz="1400" dirty="0">
                <a:latin typeface="Calibri" panose="020F0502020204030204" pitchFamily="34" charset="0"/>
              </a:rPr>
              <a:t> ile </a:t>
            </a:r>
            <a:r>
              <a:rPr lang="tr-TR" sz="1400" dirty="0" err="1">
                <a:latin typeface="Calibri" panose="020F0502020204030204" pitchFamily="34" charset="0"/>
              </a:rPr>
              <a:t>hizli</a:t>
            </a:r>
            <a:r>
              <a:rPr lang="tr-TR" sz="1400" dirty="0">
                <a:latin typeface="Calibri" panose="020F0502020204030204" pitchFamily="34" charset="0"/>
              </a:rPr>
              <a:t> projeler </a:t>
            </a:r>
            <a:r>
              <a:rPr lang="tr-TR" sz="1400" dirty="0" err="1">
                <a:latin typeface="Calibri" panose="020F0502020204030204" pitchFamily="34" charset="0"/>
              </a:rPr>
              <a:t>gerçeklestirmek</a:t>
            </a:r>
            <a:r>
              <a:rPr lang="tr-TR" sz="1400" dirty="0">
                <a:latin typeface="Calibri" panose="020F0502020204030204" pitchFamily="34" charset="0"/>
              </a:rPr>
              <a:t>,</a:t>
            </a:r>
          </a:p>
          <a:p>
            <a:pPr algn="just"/>
            <a:r>
              <a:rPr lang="tr-TR" sz="1400" dirty="0">
                <a:latin typeface="Calibri" panose="020F0502020204030204" pitchFamily="34" charset="0"/>
              </a:rPr>
              <a:t>Karar vericilere, bilgiye </a:t>
            </a:r>
            <a:r>
              <a:rPr lang="tr-TR" sz="1400" dirty="0" err="1">
                <a:latin typeface="Calibri" panose="020F0502020204030204" pitchFamily="34" charset="0"/>
              </a:rPr>
              <a:t>ulasmak</a:t>
            </a:r>
            <a:r>
              <a:rPr lang="tr-TR" sz="1400" dirty="0">
                <a:latin typeface="Calibri" panose="020F0502020204030204" pitchFamily="34" charset="0"/>
              </a:rPr>
              <a:t> için tek bir araç ve ortam sunmak,</a:t>
            </a:r>
          </a:p>
          <a:p>
            <a:pPr algn="just"/>
            <a:r>
              <a:rPr lang="tr-TR" sz="1400" dirty="0">
                <a:latin typeface="Calibri" panose="020F0502020204030204" pitchFamily="34" charset="0"/>
              </a:rPr>
              <a:t>Kurum </a:t>
            </a:r>
            <a:r>
              <a:rPr lang="tr-TR" sz="1400" dirty="0" err="1">
                <a:latin typeface="Calibri" panose="020F0502020204030204" pitchFamily="34" charset="0"/>
              </a:rPr>
              <a:t>performansini</a:t>
            </a:r>
            <a:r>
              <a:rPr lang="tr-TR" sz="1400" dirty="0">
                <a:latin typeface="Calibri" panose="020F0502020204030204" pitchFamily="34" charset="0"/>
              </a:rPr>
              <a:t> ölçmek ve yönetmek,</a:t>
            </a:r>
          </a:p>
          <a:p>
            <a:pPr algn="just"/>
            <a:r>
              <a:rPr lang="tr-TR" sz="1400" dirty="0">
                <a:latin typeface="Calibri" panose="020F0502020204030204" pitchFamily="34" charset="0"/>
              </a:rPr>
              <a:t>Sürekli </a:t>
            </a:r>
            <a:r>
              <a:rPr lang="tr-TR" sz="1400" dirty="0" err="1">
                <a:latin typeface="Calibri" panose="020F0502020204030204" pitchFamily="34" charset="0"/>
              </a:rPr>
              <a:t>gelismeyi</a:t>
            </a:r>
            <a:r>
              <a:rPr lang="tr-TR" sz="1400" dirty="0">
                <a:latin typeface="Calibri" panose="020F0502020204030204" pitchFamily="34" charset="0"/>
              </a:rPr>
              <a:t> desteklemek için </a:t>
            </a:r>
            <a:r>
              <a:rPr lang="tr-TR" sz="1400" dirty="0" err="1">
                <a:latin typeface="Calibri" panose="020F0502020204030204" pitchFamily="34" charset="0"/>
              </a:rPr>
              <a:t>simülatif</a:t>
            </a:r>
            <a:r>
              <a:rPr lang="tr-TR" sz="1400" dirty="0">
                <a:latin typeface="Calibri" panose="020F0502020204030204" pitchFamily="34" charset="0"/>
              </a:rPr>
              <a:t> ortam yaratmak,</a:t>
            </a:r>
          </a:p>
          <a:p>
            <a:pPr algn="just"/>
            <a:r>
              <a:rPr lang="tr-TR" sz="1400" dirty="0">
                <a:latin typeface="Calibri" panose="020F0502020204030204" pitchFamily="34" charset="0"/>
              </a:rPr>
              <a:t>Entegre bütçe çözümleri sunmak.</a:t>
            </a:r>
          </a:p>
          <a:p>
            <a:pPr algn="just"/>
            <a:endParaRPr lang="tr-TR" sz="1400" dirty="0">
              <a:latin typeface="Calibri" panose="020F0502020204030204" pitchFamily="34" charset="0"/>
            </a:endParaRP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546" t="9469" r="68162" b="83523"/>
          <a:stretch/>
        </p:blipFill>
        <p:spPr bwMode="auto">
          <a:xfrm>
            <a:off x="0" y="-6551"/>
            <a:ext cx="2864386" cy="692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3716764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620688"/>
            <a:ext cx="5580112" cy="1080119"/>
          </a:xfrm>
          <a:solidFill>
            <a:schemeClr val="bg1">
              <a:lumMod val="95000"/>
            </a:schemeClr>
          </a:solidFill>
        </p:spPr>
        <p:txBody>
          <a:bodyPr>
            <a:normAutofit/>
          </a:bodyPr>
          <a:lstStyle/>
          <a:p>
            <a:r>
              <a:rPr lang="tr-TR" sz="3200" b="1" dirty="0" smtClean="0">
                <a:solidFill>
                  <a:schemeClr val="tx1"/>
                </a:solidFill>
                <a:effectLst/>
                <a:latin typeface="Calibri" pitchFamily="34" charset="0"/>
              </a:rPr>
              <a:t>Online Analitik İşleme (OLAP)</a:t>
            </a:r>
            <a:endParaRPr lang="tr-TR" sz="3200" dirty="0"/>
          </a:p>
        </p:txBody>
      </p:sp>
    </p:spTree>
    <p:extLst>
      <p:ext uri="{BB962C8B-B14F-4D97-AF65-F5344CB8AC3E}">
        <p14:creationId xmlns:p14="http://schemas.microsoft.com/office/powerpoint/2010/main" val="39421301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692696"/>
          </a:xfrm>
        </p:spPr>
        <p:txBody>
          <a:bodyPr>
            <a:noAutofit/>
          </a:bodyPr>
          <a:lstStyle/>
          <a:p>
            <a:pPr algn="ctr"/>
            <a:r>
              <a:rPr lang="tr-TR" sz="2800" b="1" dirty="0">
                <a:solidFill>
                  <a:schemeClr val="tx1"/>
                </a:solidFill>
                <a:effectLst/>
                <a:latin typeface="Calibri" pitchFamily="34" charset="0"/>
              </a:rPr>
              <a:t>Online Analitik </a:t>
            </a:r>
            <a:r>
              <a:rPr lang="tr-TR" sz="2800" b="1" dirty="0" smtClean="0">
                <a:solidFill>
                  <a:schemeClr val="tx1"/>
                </a:solidFill>
                <a:effectLst/>
                <a:latin typeface="Calibri" pitchFamily="34" charset="0"/>
              </a:rPr>
              <a:t>İşleme (Online </a:t>
            </a:r>
            <a:r>
              <a:rPr lang="tr-TR" sz="2800" b="1" dirty="0" err="1" smtClean="0">
                <a:solidFill>
                  <a:schemeClr val="tx1"/>
                </a:solidFill>
                <a:effectLst/>
                <a:latin typeface="Calibri" pitchFamily="34" charset="0"/>
              </a:rPr>
              <a:t>Analytical</a:t>
            </a:r>
            <a:r>
              <a:rPr lang="tr-TR" sz="2800" b="1" dirty="0" smtClean="0">
                <a:solidFill>
                  <a:schemeClr val="tx1"/>
                </a:solidFill>
                <a:effectLst/>
                <a:latin typeface="Calibri" pitchFamily="34" charset="0"/>
              </a:rPr>
              <a:t> </a:t>
            </a:r>
            <a:r>
              <a:rPr lang="tr-TR" sz="2800" b="1" dirty="0" err="1" smtClean="0">
                <a:solidFill>
                  <a:schemeClr val="tx1"/>
                </a:solidFill>
                <a:effectLst/>
                <a:latin typeface="Calibri" pitchFamily="34" charset="0"/>
              </a:rPr>
              <a:t>Processing:OLAP</a:t>
            </a:r>
            <a:r>
              <a:rPr lang="tr-TR" sz="2800" b="1" dirty="0" smtClean="0">
                <a:solidFill>
                  <a:schemeClr val="tx1"/>
                </a:solidFill>
                <a:effectLst/>
                <a:latin typeface="Calibri" pitchFamily="34" charset="0"/>
              </a:rPr>
              <a:t>)</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0" y="764704"/>
            <a:ext cx="9144000" cy="2808312"/>
          </a:xfrm>
          <a:solidFill>
            <a:schemeClr val="bg1"/>
          </a:solidFill>
        </p:spPr>
        <p:txBody>
          <a:bodyPr>
            <a:noAutofit/>
          </a:bodyPr>
          <a:lstStyle/>
          <a:p>
            <a:pPr algn="just"/>
            <a:r>
              <a:rPr lang="tr-TR" sz="1800" dirty="0" smtClean="0">
                <a:solidFill>
                  <a:schemeClr val="tx1"/>
                </a:solidFill>
                <a:latin typeface="Calibri" pitchFamily="34" charset="0"/>
              </a:rPr>
              <a:t>Ülkenin farklı şehirlerinde bir çok satış mağazasına sahip olan bir otomobil satıcısı düşünelim.</a:t>
            </a:r>
          </a:p>
          <a:p>
            <a:pPr algn="just"/>
            <a:r>
              <a:rPr lang="tr-TR" sz="1800" dirty="0" smtClean="0">
                <a:solidFill>
                  <a:schemeClr val="tx1"/>
                </a:solidFill>
                <a:latin typeface="Calibri" pitchFamily="34" charset="0"/>
              </a:rPr>
              <a:t>Bu işletme hangi araçtan geçmişte </a:t>
            </a:r>
            <a:r>
              <a:rPr lang="tr-TR" sz="1800" dirty="0">
                <a:solidFill>
                  <a:schemeClr val="tx1"/>
                </a:solidFill>
                <a:latin typeface="Calibri" pitchFamily="34" charset="0"/>
              </a:rPr>
              <a:t>hangi pazarlarda ne kadar satıldığını öğrenmek için veri tabanı kullanılır. </a:t>
            </a:r>
            <a:endParaRPr lang="tr-TR" sz="1800" dirty="0" smtClean="0">
              <a:solidFill>
                <a:schemeClr val="tx1"/>
              </a:solidFill>
              <a:latin typeface="Calibri" pitchFamily="34" charset="0"/>
            </a:endParaRPr>
          </a:p>
          <a:p>
            <a:pPr algn="just"/>
            <a:r>
              <a:rPr lang="tr-TR" sz="1800" b="1" dirty="0" smtClean="0">
                <a:solidFill>
                  <a:srgbClr val="C00000"/>
                </a:solidFill>
                <a:latin typeface="Calibri" pitchFamily="34" charset="0"/>
              </a:rPr>
              <a:t>Ancak </a:t>
            </a:r>
            <a:r>
              <a:rPr lang="tr-TR" sz="1800" b="1" dirty="0">
                <a:solidFill>
                  <a:srgbClr val="C00000"/>
                </a:solidFill>
                <a:latin typeface="Calibri" pitchFamily="34" charset="0"/>
              </a:rPr>
              <a:t>hangi </a:t>
            </a:r>
            <a:r>
              <a:rPr lang="tr-TR" sz="1800" b="1" dirty="0" smtClean="0">
                <a:solidFill>
                  <a:srgbClr val="C00000"/>
                </a:solidFill>
                <a:latin typeface="Calibri" pitchFamily="34" charset="0"/>
              </a:rPr>
              <a:t>aracın hangi </a:t>
            </a:r>
            <a:r>
              <a:rPr lang="tr-TR" sz="1800" b="1" dirty="0">
                <a:solidFill>
                  <a:srgbClr val="C00000"/>
                </a:solidFill>
                <a:latin typeface="Calibri" pitchFamily="34" charset="0"/>
              </a:rPr>
              <a:t>bölgede ne kadar satıldığının, satış hedefleri ile karşılaştırılması </a:t>
            </a:r>
            <a:r>
              <a:rPr lang="tr-TR" sz="1800" b="1" dirty="0" smtClean="0">
                <a:solidFill>
                  <a:srgbClr val="C00000"/>
                </a:solidFill>
                <a:latin typeface="Calibri" pitchFamily="34" charset="0"/>
              </a:rPr>
              <a:t>istenirse?(Veri tabanı yetersiz kalır.)</a:t>
            </a:r>
          </a:p>
          <a:p>
            <a:pPr algn="just"/>
            <a:r>
              <a:rPr lang="tr-TR" sz="1800" dirty="0">
                <a:solidFill>
                  <a:schemeClr val="tx1"/>
                </a:solidFill>
                <a:latin typeface="Calibri" pitchFamily="34" charset="0"/>
              </a:rPr>
              <a:t>Bunun cevabını almak için </a:t>
            </a:r>
            <a:r>
              <a:rPr lang="tr-TR" sz="1800" b="1" dirty="0">
                <a:solidFill>
                  <a:schemeClr val="tx1"/>
                </a:solidFill>
                <a:latin typeface="Calibri" pitchFamily="34" charset="0"/>
              </a:rPr>
              <a:t>Online Analitik İşleme (OLAP)’ye </a:t>
            </a:r>
            <a:r>
              <a:rPr lang="tr-TR" sz="1800" dirty="0">
                <a:solidFill>
                  <a:schemeClr val="tx1"/>
                </a:solidFill>
                <a:latin typeface="Calibri" pitchFamily="34" charset="0"/>
              </a:rPr>
              <a:t>ihtiyaç vardır. </a:t>
            </a:r>
            <a:endParaRPr lang="tr-TR" sz="1800" dirty="0" smtClean="0">
              <a:solidFill>
                <a:schemeClr val="tx1"/>
              </a:solidFill>
              <a:latin typeface="Calibri" pitchFamily="34" charset="0"/>
            </a:endParaRPr>
          </a:p>
          <a:p>
            <a:pPr algn="just"/>
            <a:r>
              <a:rPr lang="tr-TR" sz="1800" b="1" dirty="0" smtClean="0">
                <a:solidFill>
                  <a:srgbClr val="C00000"/>
                </a:solidFill>
                <a:latin typeface="Calibri" pitchFamily="34" charset="0"/>
              </a:rPr>
              <a:t>OLAP, </a:t>
            </a:r>
            <a:r>
              <a:rPr lang="tr-TR" sz="1800" dirty="0" smtClean="0">
                <a:solidFill>
                  <a:srgbClr val="C00000"/>
                </a:solidFill>
                <a:latin typeface="Calibri" pitchFamily="34" charset="0"/>
              </a:rPr>
              <a:t>veriler </a:t>
            </a:r>
            <a:r>
              <a:rPr lang="tr-TR" sz="1800" dirty="0">
                <a:solidFill>
                  <a:srgbClr val="C00000"/>
                </a:solidFill>
                <a:latin typeface="Calibri" pitchFamily="34" charset="0"/>
              </a:rPr>
              <a:t>üzerinde analizlerin yapılmasını sağlayan bir sistemdir</a:t>
            </a:r>
            <a:r>
              <a:rPr lang="tr-TR" sz="1800" dirty="0" smtClean="0">
                <a:solidFill>
                  <a:srgbClr val="C00000"/>
                </a:solidFill>
                <a:latin typeface="Calibri" pitchFamily="34" charset="0"/>
              </a:rPr>
              <a:t>. </a:t>
            </a:r>
            <a:r>
              <a:rPr lang="tr-TR" sz="1800" b="1" dirty="0" smtClean="0">
                <a:solidFill>
                  <a:srgbClr val="C00000"/>
                </a:solidFill>
                <a:latin typeface="Calibri" pitchFamily="34" charset="0"/>
              </a:rPr>
              <a:t>OLAP </a:t>
            </a:r>
            <a:r>
              <a:rPr lang="tr-TR" sz="1800" b="1" dirty="0">
                <a:solidFill>
                  <a:srgbClr val="C00000"/>
                </a:solidFill>
                <a:latin typeface="Calibri" pitchFamily="34" charset="0"/>
              </a:rPr>
              <a:t>sistemleri, kullanıcıların hızlı analiz yapmalarını sağlayan iş zekâsı sistemleridir. </a:t>
            </a:r>
          </a:p>
          <a:p>
            <a:pPr algn="just"/>
            <a:endParaRPr lang="tr-TR" sz="1800" dirty="0">
              <a:solidFill>
                <a:schemeClr val="tx1"/>
              </a:solidFill>
              <a:latin typeface="Calibri" pitchFamily="34" charset="0"/>
            </a:endParaRPr>
          </a:p>
        </p:txBody>
      </p:sp>
      <p:pic>
        <p:nvPicPr>
          <p:cNvPr id="5" name="Picture 2" descr="http://g1301.hizliresim.com/15/j/j06fq.jpg"/>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b="5008"/>
          <a:stretch/>
        </p:blipFill>
        <p:spPr bwMode="auto">
          <a:xfrm>
            <a:off x="755576" y="3602720"/>
            <a:ext cx="7704856" cy="3255280"/>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7236296" y="3602720"/>
            <a:ext cx="1224136" cy="2994632"/>
          </a:xfrm>
          <a:prstGeom prst="rect">
            <a:avLst/>
          </a:prstGeom>
          <a:noFill/>
          <a:ln w="5715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Tree>
    <p:extLst>
      <p:ext uri="{BB962C8B-B14F-4D97-AF65-F5344CB8AC3E}">
        <p14:creationId xmlns:p14="http://schemas.microsoft.com/office/powerpoint/2010/main" val="213136903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0"/>
            <a:ext cx="8100392" cy="594370"/>
          </a:xfrm>
        </p:spPr>
        <p:txBody>
          <a:bodyPr>
            <a:noAutofit/>
          </a:bodyPr>
          <a:lstStyle/>
          <a:p>
            <a:pPr algn="ctr"/>
            <a:r>
              <a:rPr lang="tr-TR" sz="3200" b="1" dirty="0" smtClean="0">
                <a:solidFill>
                  <a:schemeClr val="tx1"/>
                </a:solidFill>
                <a:effectLst/>
                <a:latin typeface="Calibri" pitchFamily="34" charset="0"/>
              </a:rPr>
              <a:t>OLAP</a:t>
            </a:r>
            <a:endParaRPr lang="tr-TR" sz="3200" b="1" dirty="0">
              <a:solidFill>
                <a:schemeClr val="tx1"/>
              </a:solidFill>
              <a:effectLst/>
              <a:latin typeface="Calibri" pitchFamily="34" charset="0"/>
            </a:endParaRPr>
          </a:p>
        </p:txBody>
      </p:sp>
      <p:sp>
        <p:nvSpPr>
          <p:cNvPr id="3" name="İçerik Yer Tutucusu 2"/>
          <p:cNvSpPr>
            <a:spLocks noGrp="1"/>
          </p:cNvSpPr>
          <p:nvPr>
            <p:ph idx="1"/>
          </p:nvPr>
        </p:nvSpPr>
        <p:spPr>
          <a:xfrm>
            <a:off x="1907704" y="945422"/>
            <a:ext cx="7236296" cy="3312368"/>
          </a:xfrm>
          <a:solidFill>
            <a:schemeClr val="bg1"/>
          </a:solidFill>
        </p:spPr>
        <p:txBody>
          <a:bodyPr>
            <a:normAutofit/>
          </a:bodyPr>
          <a:lstStyle/>
          <a:p>
            <a:pPr algn="just"/>
            <a:r>
              <a:rPr lang="tr-TR" sz="1800" dirty="0">
                <a:solidFill>
                  <a:schemeClr val="tx1"/>
                </a:solidFill>
                <a:latin typeface="Calibri" pitchFamily="34" charset="0"/>
              </a:rPr>
              <a:t>Online Analitik işleme; </a:t>
            </a:r>
            <a:r>
              <a:rPr lang="tr-TR" sz="1800" b="1" dirty="0" smtClean="0">
                <a:solidFill>
                  <a:schemeClr val="tx1"/>
                </a:solidFill>
                <a:latin typeface="Calibri" pitchFamily="34" charset="0"/>
              </a:rPr>
              <a:t>çoklu boyutlar </a:t>
            </a:r>
            <a:r>
              <a:rPr lang="tr-TR" sz="1800" b="1" dirty="0">
                <a:solidFill>
                  <a:schemeClr val="tx1"/>
                </a:solidFill>
                <a:latin typeface="Calibri" pitchFamily="34" charset="0"/>
              </a:rPr>
              <a:t>kullanarak, aynı verilerin farklı </a:t>
            </a:r>
            <a:r>
              <a:rPr lang="tr-TR" sz="1800" b="1" dirty="0" smtClean="0">
                <a:solidFill>
                  <a:schemeClr val="tx1"/>
                </a:solidFill>
                <a:latin typeface="Calibri" pitchFamily="34" charset="0"/>
              </a:rPr>
              <a:t>yollarla kullanıcılara </a:t>
            </a:r>
            <a:r>
              <a:rPr lang="tr-TR" sz="1800" b="1" dirty="0">
                <a:solidFill>
                  <a:schemeClr val="tx1"/>
                </a:solidFill>
                <a:latin typeface="Calibri" pitchFamily="34" charset="0"/>
              </a:rPr>
              <a:t>gösterilmesi </a:t>
            </a:r>
            <a:r>
              <a:rPr lang="tr-TR" sz="1800" b="1" dirty="0" smtClean="0">
                <a:solidFill>
                  <a:schemeClr val="tx1"/>
                </a:solidFill>
                <a:latin typeface="Calibri" pitchFamily="34" charset="0"/>
              </a:rPr>
              <a:t>imkan sağlayan </a:t>
            </a:r>
            <a:r>
              <a:rPr lang="tr-TR" sz="1800" b="1" dirty="0">
                <a:solidFill>
                  <a:schemeClr val="tx1"/>
                </a:solidFill>
                <a:latin typeface="Calibri" pitchFamily="34" charset="0"/>
              </a:rPr>
              <a:t>çok boyutlu veri analizlerini destekler. </a:t>
            </a:r>
            <a:endParaRPr lang="tr-TR" sz="1800" b="1" dirty="0" smtClean="0">
              <a:solidFill>
                <a:schemeClr val="tx1"/>
              </a:solidFill>
              <a:latin typeface="Calibri" pitchFamily="34" charset="0"/>
            </a:endParaRPr>
          </a:p>
          <a:p>
            <a:pPr algn="just"/>
            <a:r>
              <a:rPr lang="tr-TR" sz="1800" dirty="0" smtClean="0">
                <a:solidFill>
                  <a:schemeClr val="tx1"/>
                </a:solidFill>
                <a:latin typeface="Calibri" pitchFamily="34" charset="0"/>
              </a:rPr>
              <a:t>Enformasyonun herbir görünümü (ürün, fiyatlandırma, maliyet, bölge, zaman aralığı vs.) farklı bir boyutu temsil etmektedir.</a:t>
            </a:r>
          </a:p>
          <a:p>
            <a:pPr algn="just"/>
            <a:r>
              <a:rPr lang="tr-TR" sz="1800" dirty="0" smtClean="0">
                <a:solidFill>
                  <a:schemeClr val="tx1"/>
                </a:solidFill>
                <a:latin typeface="Calibri" pitchFamily="34" charset="0"/>
              </a:rPr>
              <a:t>Yönetici bu yılın ve geçen yılın Ocak ayındaki satış miktarlarını karşılaştırabilmektedir.</a:t>
            </a:r>
            <a:endParaRPr lang="tr-TR" sz="1800" dirty="0">
              <a:solidFill>
                <a:schemeClr val="tx1"/>
              </a:solidFill>
              <a:latin typeface="Calibri" pitchFamily="34" charset="0"/>
            </a:endParaRPr>
          </a:p>
          <a:p>
            <a:pPr algn="just"/>
            <a:r>
              <a:rPr lang="tr-TR" sz="1800" dirty="0" smtClean="0">
                <a:solidFill>
                  <a:schemeClr val="tx1"/>
                </a:solidFill>
                <a:latin typeface="Calibri" pitchFamily="34" charset="0"/>
              </a:rPr>
              <a:t>OLAP, uzun yılların satış rakamları gibi verilerin çok büyük bir veritabanında depolandığı zaman bile, kullanıcılara anında sorulan sorulara oldukça hızlı bir sürede cevap verebilme imkanı sağlar.</a:t>
            </a:r>
          </a:p>
          <a:p>
            <a:pPr algn="just"/>
            <a:r>
              <a:rPr lang="tr-TR" sz="1800" dirty="0" smtClean="0">
                <a:solidFill>
                  <a:schemeClr val="tx1"/>
                </a:solidFill>
                <a:latin typeface="Calibri" pitchFamily="34" charset="0"/>
              </a:rPr>
              <a:t>Bilginin </a:t>
            </a:r>
            <a:r>
              <a:rPr lang="tr-TR" sz="1800" dirty="0">
                <a:solidFill>
                  <a:schemeClr val="tx1"/>
                </a:solidFill>
                <a:latin typeface="Calibri" pitchFamily="34" charset="0"/>
              </a:rPr>
              <a:t>fiyat, bölge gibi her bir yönü farklı bir boyutu gösterir.</a:t>
            </a:r>
          </a:p>
          <a:p>
            <a:pPr algn="just"/>
            <a:endParaRPr lang="tr-TR" sz="1800" dirty="0">
              <a:solidFill>
                <a:schemeClr val="tx1"/>
              </a:solidFill>
              <a:latin typeface="Calibri" pitchFamily="34" charset="0"/>
            </a:endParaRPr>
          </a:p>
        </p:txBody>
      </p:sp>
      <p:pic>
        <p:nvPicPr>
          <p:cNvPr id="4"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607496" y="4236303"/>
            <a:ext cx="4536504" cy="2613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descr="http://www.datawarehouse.gen.tr/Makale/image/olapyapi.png"/>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25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0" y="594370"/>
            <a:ext cx="1907704" cy="62636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989352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www.yazilimuzmani.com/Articles/Images/1000000937_image0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076150"/>
            <a:ext cx="2843808" cy="2781850"/>
          </a:xfrm>
          <a:prstGeom prst="rect">
            <a:avLst/>
          </a:prstGeom>
          <a:noFill/>
          <a:extLst>
            <a:ext uri="{909E8E84-426E-40DD-AFC4-6F175D3DCCD1}">
              <a14:hiddenFill xmlns:a14="http://schemas.microsoft.com/office/drawing/2010/main">
                <a:solidFill>
                  <a:srgbClr val="FFFFFF"/>
                </a:solidFill>
              </a14:hiddenFill>
            </a:ext>
          </a:extLst>
        </p:spPr>
      </p:pic>
      <p:sp>
        <p:nvSpPr>
          <p:cNvPr id="2" name="Başlık 1"/>
          <p:cNvSpPr>
            <a:spLocks noGrp="1"/>
          </p:cNvSpPr>
          <p:nvPr>
            <p:ph type="title"/>
          </p:nvPr>
        </p:nvSpPr>
        <p:spPr>
          <a:xfrm>
            <a:off x="4355976" y="3473"/>
            <a:ext cx="4788024" cy="833239"/>
          </a:xfrm>
        </p:spPr>
        <p:txBody>
          <a:bodyPr>
            <a:normAutofit/>
          </a:bodyPr>
          <a:lstStyle/>
          <a:p>
            <a:pPr algn="ctr"/>
            <a:r>
              <a:rPr lang="tr-TR" sz="3200" b="1" dirty="0" smtClean="0">
                <a:solidFill>
                  <a:schemeClr val="tx1"/>
                </a:solidFill>
                <a:effectLst/>
                <a:latin typeface="Calibri" pitchFamily="34" charset="0"/>
              </a:rPr>
              <a:t>OLAP Örnek</a:t>
            </a:r>
            <a:endParaRPr lang="tr-TR" sz="3200" b="1" dirty="0">
              <a:solidFill>
                <a:schemeClr val="tx1"/>
              </a:solidFill>
              <a:effectLst/>
              <a:latin typeface="Calibri" pitchFamily="34" charset="0"/>
            </a:endParaRPr>
          </a:p>
        </p:txBody>
      </p:sp>
      <p:sp>
        <p:nvSpPr>
          <p:cNvPr id="3" name="İçerik Yer Tutucusu 2"/>
          <p:cNvSpPr>
            <a:spLocks noGrp="1"/>
          </p:cNvSpPr>
          <p:nvPr>
            <p:ph idx="1"/>
          </p:nvPr>
        </p:nvSpPr>
        <p:spPr>
          <a:xfrm>
            <a:off x="5436096" y="1124744"/>
            <a:ext cx="3707904" cy="5184576"/>
          </a:xfrm>
          <a:solidFill>
            <a:schemeClr val="bg1"/>
          </a:solidFill>
        </p:spPr>
        <p:txBody>
          <a:bodyPr>
            <a:normAutofit/>
          </a:bodyPr>
          <a:lstStyle/>
          <a:p>
            <a:r>
              <a:rPr lang="tr-TR" sz="1800" dirty="0">
                <a:latin typeface="Calibri" pitchFamily="34" charset="0"/>
              </a:rPr>
              <a:t>Şekilde seçilen yerler ( analiz için bizden istenen özellikler) farklı renklerle gösterilmiştir. Şimdi Y1, Y2 ve Y3 diye adlandırdığımız bağımlı değişkenlerimizin ne ifade ettiklerine bakalım</a:t>
            </a:r>
            <a:r>
              <a:rPr lang="tr-TR" sz="1800" dirty="0" smtClean="0">
                <a:latin typeface="Calibri" pitchFamily="34" charset="0"/>
              </a:rPr>
              <a:t>.</a:t>
            </a:r>
          </a:p>
          <a:p>
            <a:r>
              <a:rPr lang="tr-TR" sz="1800" dirty="0">
                <a:latin typeface="Calibri" pitchFamily="34" charset="0"/>
              </a:rPr>
              <a:t>Şekilde görülen Y1 değişkeni ilk bahar mevsiminde Eskişehir’deki dondurma satışlarını göstermektedir. </a:t>
            </a:r>
            <a:endParaRPr lang="tr-TR" sz="1800" dirty="0" smtClean="0">
              <a:latin typeface="Calibri" pitchFamily="34" charset="0"/>
            </a:endParaRPr>
          </a:p>
          <a:p>
            <a:r>
              <a:rPr lang="tr-TR" sz="1800" dirty="0" smtClean="0">
                <a:latin typeface="Calibri" pitchFamily="34" charset="0"/>
              </a:rPr>
              <a:t>Aynı </a:t>
            </a:r>
            <a:r>
              <a:rPr lang="tr-TR" sz="1800" dirty="0">
                <a:latin typeface="Calibri" pitchFamily="34" charset="0"/>
              </a:rPr>
              <a:t>şekilde Y2 olarak adlandırdığımız bağımlı değişkenimiz yaz mevsiminde Ankara’daki </a:t>
            </a:r>
            <a:r>
              <a:rPr lang="tr-TR" sz="1800" dirty="0" err="1">
                <a:latin typeface="Calibri" pitchFamily="34" charset="0"/>
              </a:rPr>
              <a:t>biskuvi</a:t>
            </a:r>
            <a:r>
              <a:rPr lang="tr-TR" sz="1800" dirty="0">
                <a:latin typeface="Calibri" pitchFamily="34" charset="0"/>
              </a:rPr>
              <a:t> satışlarını temsil  etmektedir. </a:t>
            </a:r>
            <a:endParaRPr lang="tr-TR" sz="1800" dirty="0" smtClean="0">
              <a:latin typeface="Calibri" pitchFamily="34" charset="0"/>
            </a:endParaRPr>
          </a:p>
          <a:p>
            <a:r>
              <a:rPr lang="tr-TR" sz="1800" dirty="0" smtClean="0">
                <a:latin typeface="Calibri" pitchFamily="34" charset="0"/>
              </a:rPr>
              <a:t>Son </a:t>
            </a:r>
            <a:r>
              <a:rPr lang="tr-TR" sz="1800" dirty="0">
                <a:latin typeface="Calibri" pitchFamily="34" charset="0"/>
              </a:rPr>
              <a:t>olarak Y3 bağımlı değişkenimiz ise kış mevsiminde Ankara’daki çikolata satışlarını temsil etmektedir</a:t>
            </a:r>
            <a:r>
              <a:rPr lang="tr-TR" sz="1800" dirty="0" smtClean="0">
                <a:latin typeface="Calibri" pitchFamily="34" charset="0"/>
              </a:rPr>
              <a:t>.</a:t>
            </a:r>
          </a:p>
          <a:p>
            <a:endParaRPr lang="tr-TR" sz="1800" dirty="0">
              <a:latin typeface="Calibri" pitchFamily="34" charset="0"/>
            </a:endParaRPr>
          </a:p>
          <a:p>
            <a:endParaRPr lang="tr-TR" sz="1800" dirty="0">
              <a:latin typeface="Calibri" pitchFamily="34" charset="0"/>
            </a:endParaRPr>
          </a:p>
        </p:txBody>
      </p:sp>
      <p:pic>
        <p:nvPicPr>
          <p:cNvPr id="3074" name="Picture 2" descr="http://www.yazilimuzmani.com/Articles/Images/1000000937_image002.jp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colorTemperature colorTemp="112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3251" y="29758"/>
            <a:ext cx="5439347" cy="404639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78" name="Picture 6" descr="http://www.yazilimuzmani.com/Articles/Images/1000000937_image00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3808" y="4584853"/>
            <a:ext cx="857250" cy="819151"/>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www.yazilimuzmani.com/Articles/Images/1000000937_image005.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28032" y="5014470"/>
            <a:ext cx="428625" cy="1438275"/>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http://www.yazilimuzmani.com/Articles/Images/1000000937_image006.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28032" y="4175278"/>
            <a:ext cx="1400175" cy="409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684725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0"/>
            <a:ext cx="7068304" cy="1484784"/>
          </a:xfrm>
        </p:spPr>
        <p:txBody>
          <a:bodyPr>
            <a:normAutofit/>
          </a:bodyPr>
          <a:lstStyle/>
          <a:p>
            <a:r>
              <a:rPr lang="tr-TR" sz="3200" b="1" dirty="0">
                <a:solidFill>
                  <a:schemeClr val="tx1"/>
                </a:solidFill>
                <a:effectLst/>
                <a:latin typeface="Calibri" pitchFamily="34" charset="0"/>
              </a:rPr>
              <a:t>OLAP Veritabanlarının Özellikleri</a:t>
            </a:r>
          </a:p>
        </p:txBody>
      </p:sp>
      <p:sp>
        <p:nvSpPr>
          <p:cNvPr id="3" name="İçerik Yer Tutucusu 2"/>
          <p:cNvSpPr>
            <a:spLocks noGrp="1"/>
          </p:cNvSpPr>
          <p:nvPr>
            <p:ph idx="1"/>
          </p:nvPr>
        </p:nvSpPr>
        <p:spPr>
          <a:xfrm>
            <a:off x="395536" y="1628800"/>
            <a:ext cx="8538152" cy="4619600"/>
          </a:xfrm>
          <a:solidFill>
            <a:schemeClr val="bg1"/>
          </a:solidFill>
        </p:spPr>
        <p:txBody>
          <a:bodyPr>
            <a:normAutofit/>
          </a:bodyPr>
          <a:lstStyle/>
          <a:p>
            <a:pPr marL="82296" indent="0">
              <a:buNone/>
            </a:pPr>
            <a:r>
              <a:rPr lang="tr-TR" sz="2000" dirty="0" smtClean="0">
                <a:solidFill>
                  <a:schemeClr val="tx1"/>
                </a:solidFill>
                <a:latin typeface="Calibri" pitchFamily="34" charset="0"/>
              </a:rPr>
              <a:t>1</a:t>
            </a:r>
            <a:r>
              <a:rPr lang="tr-TR" sz="2000" dirty="0">
                <a:solidFill>
                  <a:schemeClr val="tx1"/>
                </a:solidFill>
                <a:latin typeface="Calibri" pitchFamily="34" charset="0"/>
              </a:rPr>
              <a:t>. Çok kullanıcı desteği</a:t>
            </a:r>
          </a:p>
          <a:p>
            <a:pPr marL="82296" indent="0">
              <a:buNone/>
            </a:pPr>
            <a:r>
              <a:rPr lang="tr-TR" sz="2000" dirty="0">
                <a:solidFill>
                  <a:schemeClr val="tx1"/>
                </a:solidFill>
                <a:latin typeface="Calibri" pitchFamily="34" charset="0"/>
              </a:rPr>
              <a:t>2. </a:t>
            </a:r>
            <a:r>
              <a:rPr lang="tr-TR" sz="2000" dirty="0" smtClean="0">
                <a:solidFill>
                  <a:schemeClr val="tx1"/>
                </a:solidFill>
                <a:latin typeface="Calibri" pitchFamily="34" charset="0"/>
              </a:rPr>
              <a:t>Yüksek Performans</a:t>
            </a:r>
            <a:endParaRPr lang="tr-TR" sz="2000" dirty="0">
              <a:solidFill>
                <a:schemeClr val="tx1"/>
              </a:solidFill>
              <a:latin typeface="Calibri" pitchFamily="34" charset="0"/>
            </a:endParaRPr>
          </a:p>
          <a:p>
            <a:pPr marL="82296" indent="0">
              <a:buNone/>
            </a:pPr>
            <a:r>
              <a:rPr lang="tr-TR" sz="2000" dirty="0">
                <a:solidFill>
                  <a:schemeClr val="tx1"/>
                </a:solidFill>
                <a:latin typeface="Calibri" pitchFamily="34" charset="0"/>
              </a:rPr>
              <a:t>3. Esnek raporlama</a:t>
            </a:r>
          </a:p>
          <a:p>
            <a:pPr marL="82296" indent="0">
              <a:buNone/>
            </a:pPr>
            <a:r>
              <a:rPr lang="tr-TR" sz="2000" dirty="0">
                <a:solidFill>
                  <a:schemeClr val="tx1"/>
                </a:solidFill>
                <a:latin typeface="Calibri" pitchFamily="34" charset="0"/>
              </a:rPr>
              <a:t>4. Çapraz rapor olanağı</a:t>
            </a:r>
          </a:p>
          <a:p>
            <a:pPr marL="82296" indent="0">
              <a:buNone/>
            </a:pPr>
            <a:r>
              <a:rPr lang="tr-TR" sz="2000" dirty="0">
                <a:solidFill>
                  <a:schemeClr val="tx1"/>
                </a:solidFill>
                <a:latin typeface="Calibri" pitchFamily="34" charset="0"/>
              </a:rPr>
              <a:t>5. Sorgulamalarda aynı performansı gösterebilme</a:t>
            </a:r>
          </a:p>
          <a:p>
            <a:pPr marL="82296" indent="0">
              <a:buNone/>
            </a:pPr>
            <a:r>
              <a:rPr lang="tr-TR" sz="2000" dirty="0">
                <a:solidFill>
                  <a:schemeClr val="tx1"/>
                </a:solidFill>
                <a:latin typeface="Calibri" pitchFamily="34" charset="0"/>
              </a:rPr>
              <a:t>6. Boyutlarda sınır olmaması</a:t>
            </a:r>
          </a:p>
          <a:p>
            <a:endParaRPr lang="tr-TR" sz="2000" dirty="0">
              <a:solidFill>
                <a:schemeClr val="tx1"/>
              </a:solidFill>
              <a:latin typeface="Calibri" pitchFamily="34" charset="0"/>
            </a:endParaRPr>
          </a:p>
        </p:txBody>
      </p:sp>
    </p:spTree>
    <p:extLst>
      <p:ext uri="{BB962C8B-B14F-4D97-AF65-F5344CB8AC3E}">
        <p14:creationId xmlns:p14="http://schemas.microsoft.com/office/powerpoint/2010/main" val="319608655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20" y="548680"/>
            <a:ext cx="4504512" cy="1080119"/>
          </a:xfrm>
          <a:solidFill>
            <a:schemeClr val="bg1">
              <a:lumMod val="95000"/>
            </a:schemeClr>
          </a:solidFill>
        </p:spPr>
        <p:txBody>
          <a:bodyPr>
            <a:normAutofit/>
          </a:bodyPr>
          <a:lstStyle/>
          <a:p>
            <a:r>
              <a:rPr lang="tr-TR" sz="3200" b="1" dirty="0" smtClean="0">
                <a:solidFill>
                  <a:schemeClr val="tx1"/>
                </a:solidFill>
                <a:effectLst/>
                <a:latin typeface="Calibri" pitchFamily="34" charset="0"/>
              </a:rPr>
              <a:t>Veri Madenciliği </a:t>
            </a:r>
            <a:endParaRPr lang="tr-TR" sz="3200" dirty="0"/>
          </a:p>
        </p:txBody>
      </p:sp>
    </p:spTree>
    <p:extLst>
      <p:ext uri="{BB962C8B-B14F-4D97-AF65-F5344CB8AC3E}">
        <p14:creationId xmlns:p14="http://schemas.microsoft.com/office/powerpoint/2010/main" val="33806202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 y="230319"/>
            <a:ext cx="9144000" cy="548680"/>
          </a:xfrm>
        </p:spPr>
        <p:txBody>
          <a:bodyPr>
            <a:normAutofit/>
          </a:bodyPr>
          <a:lstStyle/>
          <a:p>
            <a:pPr algn="ctr"/>
            <a:r>
              <a:rPr lang="tr-TR" sz="3200" b="1" dirty="0">
                <a:solidFill>
                  <a:schemeClr val="tx1"/>
                </a:solidFill>
                <a:effectLst/>
                <a:latin typeface="Calibri" pitchFamily="34" charset="0"/>
              </a:rPr>
              <a:t>Veri Madenciliği </a:t>
            </a:r>
            <a:endParaRPr lang="tr-TR" sz="3200" dirty="0">
              <a:solidFill>
                <a:schemeClr val="tx1"/>
              </a:solidFill>
              <a:latin typeface="Calibri" pitchFamily="34" charset="0"/>
            </a:endParaRPr>
          </a:p>
        </p:txBody>
      </p:sp>
      <p:sp>
        <p:nvSpPr>
          <p:cNvPr id="3" name="İçerik Yer Tutucusu 2"/>
          <p:cNvSpPr>
            <a:spLocks noGrp="1"/>
          </p:cNvSpPr>
          <p:nvPr>
            <p:ph idx="1"/>
          </p:nvPr>
        </p:nvSpPr>
        <p:spPr>
          <a:xfrm>
            <a:off x="251520" y="1196751"/>
            <a:ext cx="8352928" cy="2592289"/>
          </a:xfrm>
          <a:solidFill>
            <a:schemeClr val="bg1"/>
          </a:solidFill>
        </p:spPr>
        <p:txBody>
          <a:bodyPr>
            <a:normAutofit/>
          </a:bodyPr>
          <a:lstStyle/>
          <a:p>
            <a:pPr algn="just"/>
            <a:r>
              <a:rPr lang="tr-TR" sz="2000" b="1" dirty="0">
                <a:latin typeface="Calibri" pitchFamily="34" charset="0"/>
              </a:rPr>
              <a:t>Veri Madenciliği daha çok keşif amaçlıdır. </a:t>
            </a:r>
            <a:endParaRPr lang="tr-TR" sz="2000" b="1" dirty="0" smtClean="0">
              <a:latin typeface="Calibri" pitchFamily="34" charset="0"/>
            </a:endParaRPr>
          </a:p>
          <a:p>
            <a:pPr algn="just"/>
            <a:r>
              <a:rPr lang="tr-TR" sz="2000" b="1" dirty="0">
                <a:latin typeface="Calibri" pitchFamily="34" charset="0"/>
              </a:rPr>
              <a:t>Veri madenciliği, </a:t>
            </a:r>
            <a:r>
              <a:rPr lang="tr-TR" sz="2000" dirty="0">
                <a:latin typeface="Calibri" pitchFamily="34" charset="0"/>
              </a:rPr>
              <a:t>büyük miktarlardaki verinin içinden geleceği tahmin </a:t>
            </a:r>
            <a:r>
              <a:rPr lang="tr-TR" sz="2000" dirty="0" smtClean="0">
                <a:latin typeface="Calibri" pitchFamily="34" charset="0"/>
              </a:rPr>
              <a:t>edilmesinde yardımcı </a:t>
            </a:r>
            <a:r>
              <a:rPr lang="tr-TR" sz="2000" dirty="0">
                <a:latin typeface="Calibri" pitchFamily="34" charset="0"/>
              </a:rPr>
              <a:t>olacak anlamlı ve yararlı bağlantı ve kuralların bilgisayar programlarının </a:t>
            </a:r>
            <a:r>
              <a:rPr lang="tr-TR" sz="2000" dirty="0" smtClean="0">
                <a:latin typeface="Calibri" pitchFamily="34" charset="0"/>
              </a:rPr>
              <a:t>aracılığıyla </a:t>
            </a:r>
            <a:r>
              <a:rPr lang="tr-TR" sz="2000" dirty="0">
                <a:latin typeface="Calibri" pitchFamily="34" charset="0"/>
              </a:rPr>
              <a:t>aranması ve analizidir.</a:t>
            </a:r>
            <a:endParaRPr lang="tr-TR" sz="2000" dirty="0" smtClean="0">
              <a:latin typeface="Calibri" pitchFamily="34" charset="0"/>
            </a:endParaRPr>
          </a:p>
          <a:p>
            <a:pPr algn="just"/>
            <a:r>
              <a:rPr lang="tr-TR" sz="2000" b="1" dirty="0">
                <a:latin typeface="Calibri" pitchFamily="34" charset="0"/>
              </a:rPr>
              <a:t>Veri madenciliği; büyük veri tabanlarında gizli örüntüler ve ilişkiler bulmakla ve gelecekteki davranışları tahmin etmek için kurallar çıkarmakla OLAP ile elde edilemeyen </a:t>
            </a:r>
            <a:r>
              <a:rPr lang="tr-TR" sz="2000" b="1" dirty="0" smtClean="0">
                <a:latin typeface="Calibri" pitchFamily="34" charset="0"/>
              </a:rPr>
              <a:t>verilere ışık tutmayı sağlar</a:t>
            </a:r>
            <a:r>
              <a:rPr lang="tr-TR" sz="2000" b="1" dirty="0">
                <a:latin typeface="Calibri" pitchFamily="34" charset="0"/>
              </a:rPr>
              <a:t>. </a:t>
            </a:r>
            <a:endParaRPr lang="tr-TR" sz="2000" b="1" dirty="0" smtClean="0">
              <a:latin typeface="Calibri" pitchFamily="34" charset="0"/>
            </a:endParaRPr>
          </a:p>
        </p:txBody>
      </p:sp>
      <p:pic>
        <p:nvPicPr>
          <p:cNvPr id="9220" name="Picture 4" descr="http://www.burayayaz.com/wp-content/uploads/2012/09/veri-madenciligi-burayayaz.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233248" y="4206792"/>
            <a:ext cx="3995936" cy="2404771"/>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http://www.datawarehouse.gen.tr/Makale/image/DataMinin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5795" y="4248696"/>
            <a:ext cx="4298205" cy="2609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687117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600" b="1" dirty="0" smtClean="0">
                <a:solidFill>
                  <a:schemeClr val="tx1"/>
                </a:solidFill>
                <a:effectLst/>
                <a:latin typeface="Calibri" pitchFamily="34" charset="0"/>
              </a:rPr>
              <a:t>Veri Madenciliği </a:t>
            </a:r>
            <a:endParaRPr lang="tr-TR" dirty="0"/>
          </a:p>
        </p:txBody>
      </p:sp>
      <p:sp>
        <p:nvSpPr>
          <p:cNvPr id="3" name="İçerik Yer Tutucusu 2"/>
          <p:cNvSpPr>
            <a:spLocks noGrp="1"/>
          </p:cNvSpPr>
          <p:nvPr>
            <p:ph idx="1"/>
          </p:nvPr>
        </p:nvSpPr>
        <p:spPr/>
        <p:txBody>
          <a:bodyPr>
            <a:normAutofit/>
          </a:bodyPr>
          <a:lstStyle/>
          <a:p>
            <a:pPr algn="just"/>
            <a:r>
              <a:rPr lang="tr-TR" sz="2400" b="1" dirty="0" smtClean="0">
                <a:latin typeface="Calibri" pitchFamily="34" charset="0"/>
              </a:rPr>
              <a:t>Veri madenciliğinden elde edilen enformasyon türleri:</a:t>
            </a:r>
          </a:p>
          <a:p>
            <a:pPr marL="870966" lvl="1" indent="-514350" algn="just">
              <a:buFont typeface="+mj-lt"/>
              <a:buAutoNum type="arabicPeriod"/>
            </a:pPr>
            <a:r>
              <a:rPr lang="tr-TR" sz="2000" dirty="0" smtClean="0">
                <a:latin typeface="Calibri" pitchFamily="34" charset="0"/>
              </a:rPr>
              <a:t>İlişkiler</a:t>
            </a:r>
          </a:p>
          <a:p>
            <a:pPr marL="870966" lvl="1" indent="-514350" algn="just">
              <a:buFont typeface="+mj-lt"/>
              <a:buAutoNum type="arabicPeriod"/>
            </a:pPr>
            <a:r>
              <a:rPr lang="tr-TR" sz="2000" dirty="0" smtClean="0">
                <a:latin typeface="Calibri" pitchFamily="34" charset="0"/>
              </a:rPr>
              <a:t>Diziler: Bir ev alındığında 2 hafta içinde buzdolabı alınacağı bilgisi.</a:t>
            </a:r>
          </a:p>
          <a:p>
            <a:pPr marL="870966" lvl="1" indent="-514350" algn="just">
              <a:buFont typeface="+mj-lt"/>
              <a:buAutoNum type="arabicPeriod"/>
            </a:pPr>
            <a:r>
              <a:rPr lang="tr-TR" sz="2000" dirty="0" smtClean="0">
                <a:latin typeface="Calibri" pitchFamily="34" charset="0"/>
              </a:rPr>
              <a:t>Sınıflandırma</a:t>
            </a:r>
          </a:p>
          <a:p>
            <a:pPr marL="870966" lvl="1" indent="-514350" algn="just">
              <a:buFont typeface="+mj-lt"/>
              <a:buAutoNum type="arabicPeriod"/>
            </a:pPr>
            <a:r>
              <a:rPr lang="tr-TR" sz="2000" dirty="0" smtClean="0">
                <a:latin typeface="Calibri" pitchFamily="34" charset="0"/>
              </a:rPr>
              <a:t>Kümeler: Aynı özelliklere sahip müşterileri gruplandırıp onlara özel kampanyalar yapma.</a:t>
            </a:r>
          </a:p>
          <a:p>
            <a:pPr marL="870966" lvl="1" indent="-514350" algn="just">
              <a:buFont typeface="+mj-lt"/>
              <a:buAutoNum type="arabicPeriod"/>
            </a:pPr>
            <a:r>
              <a:rPr lang="tr-TR" sz="2000" dirty="0" smtClean="0">
                <a:latin typeface="Calibri" pitchFamily="34" charset="0"/>
              </a:rPr>
              <a:t>Tahminler </a:t>
            </a:r>
          </a:p>
          <a:p>
            <a:endParaRPr lang="tr-TR" sz="2800" dirty="0"/>
          </a:p>
        </p:txBody>
      </p:sp>
    </p:spTree>
    <p:extLst>
      <p:ext uri="{BB962C8B-B14F-4D97-AF65-F5344CB8AC3E}">
        <p14:creationId xmlns:p14="http://schemas.microsoft.com/office/powerpoint/2010/main" val="25231270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740" y="0"/>
            <a:ext cx="9154740" cy="692696"/>
          </a:xfrm>
          <a:solidFill>
            <a:schemeClr val="bg1"/>
          </a:solidFill>
        </p:spPr>
        <p:txBody>
          <a:bodyPr>
            <a:normAutofit/>
          </a:bodyPr>
          <a:lstStyle/>
          <a:p>
            <a:pPr algn="ctr"/>
            <a:r>
              <a:rPr lang="tr-TR" sz="2800" b="1" dirty="0">
                <a:solidFill>
                  <a:schemeClr val="tx1"/>
                </a:solidFill>
                <a:effectLst/>
                <a:latin typeface="Calibri" pitchFamily="34" charset="0"/>
              </a:rPr>
              <a:t>Veri Madenciliği </a:t>
            </a:r>
            <a:r>
              <a:rPr lang="tr-TR" sz="2800" b="1" dirty="0" smtClean="0">
                <a:solidFill>
                  <a:schemeClr val="tx1"/>
                </a:solidFill>
                <a:effectLst/>
                <a:latin typeface="Calibri" pitchFamily="34" charset="0"/>
              </a:rPr>
              <a:t>(devam)</a:t>
            </a:r>
            <a:endParaRPr lang="tr-TR" sz="2800" dirty="0"/>
          </a:p>
        </p:txBody>
      </p:sp>
      <p:sp>
        <p:nvSpPr>
          <p:cNvPr id="3" name="İçerik Yer Tutucusu 2"/>
          <p:cNvSpPr>
            <a:spLocks noGrp="1"/>
          </p:cNvSpPr>
          <p:nvPr>
            <p:ph idx="1"/>
          </p:nvPr>
        </p:nvSpPr>
        <p:spPr>
          <a:xfrm>
            <a:off x="4206392" y="836712"/>
            <a:ext cx="4937608" cy="6021288"/>
          </a:xfrm>
          <a:solidFill>
            <a:schemeClr val="bg1"/>
          </a:solidFill>
        </p:spPr>
        <p:txBody>
          <a:bodyPr>
            <a:normAutofit/>
          </a:bodyPr>
          <a:lstStyle/>
          <a:p>
            <a:pPr algn="just"/>
            <a:r>
              <a:rPr lang="tr-TR" sz="1800" b="1" dirty="0" smtClean="0">
                <a:latin typeface="Calibri" pitchFamily="34" charset="0"/>
              </a:rPr>
              <a:t>Şekilde </a:t>
            </a:r>
            <a:r>
              <a:rPr lang="tr-TR" sz="1800" b="1" dirty="0">
                <a:latin typeface="Calibri" pitchFamily="34" charset="0"/>
              </a:rPr>
              <a:t>gösterildiği gibi, veri tabanı sistemleri, Veri Görselliği, Yapay Sinir Ağları, İstatistik, Yapay Öğrenme, vb. gibi disiplinler bulunmaktadır.</a:t>
            </a:r>
            <a:endParaRPr lang="tr-TR" sz="1800" b="1" dirty="0" smtClean="0">
              <a:latin typeface="Calibri" pitchFamily="34" charset="0"/>
            </a:endParaRPr>
          </a:p>
          <a:p>
            <a:pPr algn="just"/>
            <a:r>
              <a:rPr lang="tr-TR" sz="1800" dirty="0" smtClean="0">
                <a:latin typeface="Calibri" pitchFamily="34" charset="0"/>
              </a:rPr>
              <a:t>Veri </a:t>
            </a:r>
            <a:r>
              <a:rPr lang="tr-TR" sz="1800" dirty="0">
                <a:latin typeface="Calibri" pitchFamily="34" charset="0"/>
              </a:rPr>
              <a:t>madenciliği kullanıcıya, akla hiç gelmeyen soruların yanıtlarını vererek, sorgulama ve raporlama ya da çok boyutlu çözümleme ile bulunamayacak yeni bakış açıları kazandırır.</a:t>
            </a:r>
          </a:p>
          <a:p>
            <a:pPr algn="just"/>
            <a:r>
              <a:rPr lang="tr-TR" sz="1800" dirty="0" smtClean="0">
                <a:latin typeface="Calibri" pitchFamily="34" charset="0"/>
              </a:rPr>
              <a:t>Veri madenciliğinin, pazarlama</a:t>
            </a:r>
            <a:r>
              <a:rPr lang="tr-TR" sz="1800" dirty="0">
                <a:latin typeface="Calibri" pitchFamily="34" charset="0"/>
              </a:rPr>
              <a:t>, biyoloji, bankacılık, sigortacılık, borsa, perakendecilik, telekomünikasyon, genetik, sağlık, bilim ve mühendislik, kriminoloji, sağlık, endüstri, istihbarat vb. birçok dalda başarılı uygulamaları </a:t>
            </a:r>
            <a:r>
              <a:rPr lang="tr-TR" sz="1800" dirty="0" smtClean="0">
                <a:latin typeface="Calibri" pitchFamily="34" charset="0"/>
              </a:rPr>
              <a:t>görülmektedir.</a:t>
            </a:r>
            <a:endParaRPr lang="tr-TR" sz="1800" dirty="0">
              <a:latin typeface="Calibri" pitchFamily="34" charset="0"/>
            </a:endParaRPr>
          </a:p>
          <a:p>
            <a:pPr algn="just"/>
            <a:r>
              <a:rPr lang="tr-TR" sz="1800" dirty="0">
                <a:latin typeface="Calibri" pitchFamily="34" charset="0"/>
              </a:rPr>
              <a:t>Son 20 yıldır Amerika Birleşik Devletleri’nde çeşitli veri madenciliği algoritmalarının gizli dinlemeden, vergi kaçakçılıklarının ortaya çıkartılmasına kadar çeşitli uygulamalarda kullanıldığı bilinmektedir. </a:t>
            </a: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92696"/>
            <a:ext cx="4195652" cy="296261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100" name="Picture 4"/>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0740" y="3655312"/>
            <a:ext cx="4206392" cy="320268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91504228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904" y="764705"/>
            <a:ext cx="7589432" cy="936104"/>
          </a:xfrm>
          <a:solidFill>
            <a:schemeClr val="bg1">
              <a:lumMod val="95000"/>
            </a:schemeClr>
          </a:solidFill>
        </p:spPr>
        <p:txBody>
          <a:bodyPr>
            <a:normAutofit/>
          </a:bodyPr>
          <a:lstStyle/>
          <a:p>
            <a:r>
              <a:rPr lang="tr-TR" sz="3200" b="1" dirty="0" smtClean="0">
                <a:solidFill>
                  <a:schemeClr val="tx1"/>
                </a:solidFill>
                <a:effectLst/>
                <a:latin typeface="Calibri" pitchFamily="34" charset="0"/>
              </a:rPr>
              <a:t>Metin Madenciliği ve Web Madenciliği </a:t>
            </a:r>
            <a:endParaRPr lang="tr-TR" sz="3200" dirty="0"/>
          </a:p>
        </p:txBody>
      </p:sp>
    </p:spTree>
    <p:extLst>
      <p:ext uri="{BB962C8B-B14F-4D97-AF65-F5344CB8AC3E}">
        <p14:creationId xmlns:p14="http://schemas.microsoft.com/office/powerpoint/2010/main" val="33246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15123"/>
            <a:ext cx="8100392" cy="707819"/>
          </a:xfrm>
        </p:spPr>
        <p:txBody>
          <a:bodyPr>
            <a:normAutofit/>
          </a:bodyPr>
          <a:lstStyle/>
          <a:p>
            <a:r>
              <a:rPr lang="tr-TR" sz="2800" b="1" dirty="0" smtClean="0">
                <a:solidFill>
                  <a:schemeClr val="tx1"/>
                </a:solidFill>
                <a:effectLst/>
                <a:latin typeface="Calibri" pitchFamily="34" charset="0"/>
              </a:rPr>
              <a:t>Metin Madenciliği ve Web </a:t>
            </a:r>
            <a:r>
              <a:rPr lang="tr-TR" sz="2800" b="1" dirty="0">
                <a:solidFill>
                  <a:schemeClr val="tx1"/>
                </a:solidFill>
                <a:effectLst/>
                <a:latin typeface="Calibri" pitchFamily="34" charset="0"/>
              </a:rPr>
              <a:t>Madenciliği </a:t>
            </a:r>
          </a:p>
        </p:txBody>
      </p:sp>
      <p:sp>
        <p:nvSpPr>
          <p:cNvPr id="3" name="İçerik Yer Tutucusu 2"/>
          <p:cNvSpPr>
            <a:spLocks noGrp="1"/>
          </p:cNvSpPr>
          <p:nvPr>
            <p:ph idx="1"/>
          </p:nvPr>
        </p:nvSpPr>
        <p:spPr>
          <a:xfrm>
            <a:off x="0" y="836712"/>
            <a:ext cx="9144000" cy="5472608"/>
          </a:xfrm>
          <a:solidFill>
            <a:schemeClr val="bg1"/>
          </a:solidFill>
        </p:spPr>
        <p:txBody>
          <a:bodyPr>
            <a:noAutofit/>
          </a:bodyPr>
          <a:lstStyle/>
          <a:p>
            <a:pPr algn="just"/>
            <a:r>
              <a:rPr lang="tr-TR" b="1" dirty="0" smtClean="0">
                <a:solidFill>
                  <a:srgbClr val="C00000"/>
                </a:solidFill>
                <a:latin typeface="Calibri" pitchFamily="34" charset="0"/>
              </a:rPr>
              <a:t>İş zekası araçları yapılandırılmış veri ile çalışmaktadır. Bir işletmedeki verilerin ise %80’i yapılandırılmamış metin halinde olan verilerdir. </a:t>
            </a:r>
          </a:p>
          <a:p>
            <a:pPr algn="just"/>
            <a:r>
              <a:rPr lang="tr-TR" b="1" dirty="0" smtClean="0">
                <a:solidFill>
                  <a:schemeClr val="tx1"/>
                </a:solidFill>
                <a:latin typeface="Calibri" pitchFamily="34" charset="0"/>
              </a:rPr>
              <a:t>E-posta, kısa notlar, anket yanıtları, patent tarifleri, hizmet raporları vs. yöneticilerin iş kararları vermelerinde kullanabilecekleri verileri içermektedir.</a:t>
            </a:r>
          </a:p>
          <a:p>
            <a:pPr algn="just"/>
            <a:r>
              <a:rPr lang="tr-TR" b="1" dirty="0">
                <a:solidFill>
                  <a:srgbClr val="FF0000"/>
                </a:solidFill>
                <a:latin typeface="Calibri" pitchFamily="34" charset="0"/>
              </a:rPr>
              <a:t>Metin </a:t>
            </a:r>
            <a:r>
              <a:rPr lang="tr-TR" b="1" dirty="0" smtClean="0">
                <a:solidFill>
                  <a:srgbClr val="FF0000"/>
                </a:solidFill>
                <a:latin typeface="Calibri" pitchFamily="34" charset="0"/>
              </a:rPr>
              <a:t>Madenciliği </a:t>
            </a:r>
            <a:r>
              <a:rPr lang="tr-TR" dirty="0" smtClean="0">
                <a:solidFill>
                  <a:schemeClr val="tx1"/>
                </a:solidFill>
                <a:latin typeface="Calibri" pitchFamily="34" charset="0"/>
              </a:rPr>
              <a:t>araçları bu verileri analiz etmede işletmelere yardımcı olmaktadır.</a:t>
            </a:r>
          </a:p>
          <a:p>
            <a:pPr algn="just"/>
            <a:r>
              <a:rPr lang="tr-TR" dirty="0" smtClean="0">
                <a:solidFill>
                  <a:schemeClr val="tx1"/>
                </a:solidFill>
                <a:latin typeface="Calibri" pitchFamily="34" charset="0"/>
              </a:rPr>
              <a:t>Bu araçlar büyük yapılanmamış veri yığınlarından anahtar elemanları çıkarabilmekte, örüntü ve ilişkileri keşfedebilmekte ve enformasyonu özetleyebilmektedir.</a:t>
            </a:r>
          </a:p>
          <a:p>
            <a:pPr algn="just"/>
            <a:r>
              <a:rPr lang="tr-TR" b="1" dirty="0" smtClean="0">
                <a:solidFill>
                  <a:srgbClr val="C00000"/>
                </a:solidFill>
                <a:latin typeface="Calibri" pitchFamily="34" charset="0"/>
              </a:rPr>
              <a:t>Dünya çapındaki ağdan faydalı örüntülerin ve enformasyonların keşfedilmesi ve analiz edilmesine Web madenciliği denir. </a:t>
            </a:r>
          </a:p>
          <a:p>
            <a:pPr algn="just"/>
            <a:r>
              <a:rPr lang="tr-TR" dirty="0" smtClean="0">
                <a:solidFill>
                  <a:schemeClr val="tx1"/>
                </a:solidFill>
                <a:latin typeface="Calibri" pitchFamily="34" charset="0"/>
              </a:rPr>
              <a:t>Müşteri davranışlarını anlamak, web sayfasının etkinliğini ölçmek veya pazarlama kampanyasının başarısını ölçmek için işletmeler web madenciliğini kullanmaktadırlar.</a:t>
            </a:r>
          </a:p>
          <a:p>
            <a:pPr algn="just"/>
            <a:r>
              <a:rPr lang="tr-TR" dirty="0" smtClean="0">
                <a:solidFill>
                  <a:schemeClr val="tx1"/>
                </a:solidFill>
                <a:latin typeface="Calibri" pitchFamily="34" charset="0"/>
              </a:rPr>
              <a:t>Web madenciliği;  </a:t>
            </a:r>
            <a:r>
              <a:rPr lang="tr-TR" b="1" dirty="0" smtClean="0">
                <a:solidFill>
                  <a:schemeClr val="tx1"/>
                </a:solidFill>
                <a:latin typeface="Calibri" pitchFamily="34" charset="0"/>
              </a:rPr>
              <a:t>web içerik madenciliği</a:t>
            </a:r>
            <a:r>
              <a:rPr lang="tr-TR" dirty="0" smtClean="0">
                <a:solidFill>
                  <a:schemeClr val="tx1"/>
                </a:solidFill>
                <a:latin typeface="Calibri" pitchFamily="34" charset="0"/>
              </a:rPr>
              <a:t>, </a:t>
            </a:r>
            <a:r>
              <a:rPr lang="tr-TR" b="1" dirty="0" smtClean="0">
                <a:solidFill>
                  <a:schemeClr val="tx1"/>
                </a:solidFill>
                <a:latin typeface="Calibri" pitchFamily="34" charset="0"/>
              </a:rPr>
              <a:t>web yapı madenciliği</a:t>
            </a:r>
            <a:r>
              <a:rPr lang="tr-TR" dirty="0" smtClean="0">
                <a:solidFill>
                  <a:schemeClr val="tx1"/>
                </a:solidFill>
                <a:latin typeface="Calibri" pitchFamily="34" charset="0"/>
              </a:rPr>
              <a:t>, </a:t>
            </a:r>
            <a:r>
              <a:rPr lang="tr-TR" b="1" dirty="0" smtClean="0">
                <a:solidFill>
                  <a:schemeClr val="tx1"/>
                </a:solidFill>
                <a:latin typeface="Calibri" pitchFamily="34" charset="0"/>
              </a:rPr>
              <a:t>web kullanım</a:t>
            </a:r>
            <a:r>
              <a:rPr lang="tr-TR" b="1" dirty="0">
                <a:solidFill>
                  <a:schemeClr val="tx1"/>
                </a:solidFill>
                <a:latin typeface="Calibri" pitchFamily="34" charset="0"/>
              </a:rPr>
              <a:t> </a:t>
            </a:r>
            <a:r>
              <a:rPr lang="tr-TR" b="1" dirty="0" smtClean="0">
                <a:solidFill>
                  <a:schemeClr val="tx1"/>
                </a:solidFill>
                <a:latin typeface="Calibri" pitchFamily="34" charset="0"/>
              </a:rPr>
              <a:t>madenciliği</a:t>
            </a:r>
            <a:r>
              <a:rPr lang="tr-TR" dirty="0" smtClean="0">
                <a:solidFill>
                  <a:schemeClr val="tx1"/>
                </a:solidFill>
                <a:latin typeface="Calibri" pitchFamily="34" charset="0"/>
              </a:rPr>
              <a:t> </a:t>
            </a:r>
            <a:r>
              <a:rPr lang="tr-TR" u="sng" dirty="0" smtClean="0">
                <a:solidFill>
                  <a:schemeClr val="tx1"/>
                </a:solidFill>
                <a:latin typeface="Calibri" pitchFamily="34" charset="0"/>
              </a:rPr>
              <a:t>araçlarıyla verilerdeki örüntüleri aramaktadır</a:t>
            </a:r>
            <a:r>
              <a:rPr lang="tr-TR" dirty="0" smtClean="0">
                <a:solidFill>
                  <a:schemeClr val="tx1"/>
                </a:solidFill>
                <a:latin typeface="Calibri" pitchFamily="34" charset="0"/>
              </a:rPr>
              <a:t>.</a:t>
            </a:r>
          </a:p>
          <a:p>
            <a:pPr algn="just"/>
            <a:endParaRPr lang="tr-TR" dirty="0">
              <a:solidFill>
                <a:schemeClr val="tx1"/>
              </a:solidFill>
              <a:latin typeface="Calibri" pitchFamily="34" charset="0"/>
            </a:endParaRPr>
          </a:p>
        </p:txBody>
      </p:sp>
    </p:spTree>
    <p:extLst>
      <p:ext uri="{BB962C8B-B14F-4D97-AF65-F5344CB8AC3E}">
        <p14:creationId xmlns:p14="http://schemas.microsoft.com/office/powerpoint/2010/main" val="371505067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13381"/>
            <a:ext cx="9144000" cy="751323"/>
          </a:xfrm>
        </p:spPr>
        <p:txBody>
          <a:bodyPr>
            <a:normAutofit/>
          </a:bodyPr>
          <a:lstStyle/>
          <a:p>
            <a:pPr algn="ctr"/>
            <a:r>
              <a:rPr lang="tr-TR" sz="2800" b="1" dirty="0" smtClean="0">
                <a:solidFill>
                  <a:schemeClr val="tx1"/>
                </a:solidFill>
                <a:effectLst/>
                <a:latin typeface="Calibri" pitchFamily="34" charset="0"/>
              </a:rPr>
              <a:t>Veritabanları ve Web</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179512" y="980728"/>
            <a:ext cx="8692885" cy="3168352"/>
          </a:xfrm>
          <a:solidFill>
            <a:schemeClr val="bg1"/>
          </a:solidFill>
        </p:spPr>
        <p:txBody>
          <a:bodyPr>
            <a:normAutofit/>
          </a:bodyPr>
          <a:lstStyle/>
          <a:p>
            <a:pPr algn="just"/>
            <a:r>
              <a:rPr lang="tr-TR" sz="2000" b="1" dirty="0">
                <a:solidFill>
                  <a:schemeClr val="tx1"/>
                </a:solidFill>
                <a:latin typeface="Calibri" pitchFamily="34" charset="0"/>
              </a:rPr>
              <a:t>İnternet üzerinden bir firmanın ürün kataloğunu incelediğinizde aslında internete bağlı bir </a:t>
            </a:r>
            <a:r>
              <a:rPr lang="tr-TR" sz="2000" b="1" dirty="0" err="1">
                <a:solidFill>
                  <a:schemeClr val="tx1"/>
                </a:solidFill>
                <a:latin typeface="Calibri" pitchFamily="34" charset="0"/>
              </a:rPr>
              <a:t>veritabanına</a:t>
            </a:r>
            <a:r>
              <a:rPr lang="tr-TR" sz="2000" b="1" dirty="0">
                <a:solidFill>
                  <a:schemeClr val="tx1"/>
                </a:solidFill>
                <a:latin typeface="Calibri" pitchFamily="34" charset="0"/>
              </a:rPr>
              <a:t> giriş yapmışsınız demektir.</a:t>
            </a:r>
          </a:p>
          <a:p>
            <a:pPr algn="just"/>
            <a:r>
              <a:rPr lang="tr-TR" sz="2000" u="sng" dirty="0" smtClean="0">
                <a:solidFill>
                  <a:schemeClr val="tx1"/>
                </a:solidFill>
                <a:latin typeface="Calibri" pitchFamily="34" charset="0"/>
              </a:rPr>
              <a:t>Pek çok işletme bu şekilde müşteri ve iş ortaklarına </a:t>
            </a:r>
            <a:r>
              <a:rPr lang="tr-TR" sz="2000" u="sng" dirty="0" err="1" smtClean="0">
                <a:solidFill>
                  <a:schemeClr val="tx1"/>
                </a:solidFill>
                <a:latin typeface="Calibri" pitchFamily="34" charset="0"/>
              </a:rPr>
              <a:t>veritabanını</a:t>
            </a:r>
            <a:r>
              <a:rPr lang="tr-TR" sz="2000" u="sng" dirty="0" smtClean="0">
                <a:solidFill>
                  <a:schemeClr val="tx1"/>
                </a:solidFill>
                <a:latin typeface="Calibri" pitchFamily="34" charset="0"/>
              </a:rPr>
              <a:t> açmaktadır.</a:t>
            </a:r>
          </a:p>
          <a:p>
            <a:pPr algn="just"/>
            <a:r>
              <a:rPr lang="tr-TR" sz="2000" dirty="0" smtClean="0">
                <a:solidFill>
                  <a:schemeClr val="tx1"/>
                </a:solidFill>
                <a:latin typeface="Calibri" pitchFamily="34" charset="0"/>
              </a:rPr>
              <a:t>Günümüzde kullanıcılar web tarayıcıları ile işletmelerin kurum içi </a:t>
            </a:r>
            <a:r>
              <a:rPr lang="tr-TR" sz="2000" dirty="0" err="1" smtClean="0">
                <a:solidFill>
                  <a:schemeClr val="tx1"/>
                </a:solidFill>
                <a:latin typeface="Calibri" pitchFamily="34" charset="0"/>
              </a:rPr>
              <a:t>veritabanına</a:t>
            </a:r>
            <a:r>
              <a:rPr lang="tr-TR" sz="2000" dirty="0" smtClean="0">
                <a:solidFill>
                  <a:schemeClr val="tx1"/>
                </a:solidFill>
                <a:latin typeface="Calibri" pitchFamily="34" charset="0"/>
              </a:rPr>
              <a:t> erişebilmektedir.</a:t>
            </a:r>
            <a:endParaRPr lang="tr-TR" sz="2000" dirty="0">
              <a:solidFill>
                <a:schemeClr val="tx1"/>
              </a:solidFill>
              <a:latin typeface="Calibri" pitchFamily="34" charset="0"/>
            </a:endParaRPr>
          </a:p>
        </p:txBody>
      </p:sp>
      <p:pic>
        <p:nvPicPr>
          <p:cNvPr id="10242"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899592" y="3140968"/>
            <a:ext cx="7191435" cy="16807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0103096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620688"/>
          </a:xfrm>
        </p:spPr>
        <p:txBody>
          <a:bodyPr>
            <a:normAutofit/>
          </a:bodyPr>
          <a:lstStyle/>
          <a:p>
            <a:pPr algn="ctr"/>
            <a:r>
              <a:rPr lang="tr-TR" sz="2800" b="1" dirty="0" smtClean="0">
                <a:solidFill>
                  <a:schemeClr val="tx1"/>
                </a:solidFill>
                <a:effectLst/>
                <a:latin typeface="Calibri" pitchFamily="34" charset="0"/>
              </a:rPr>
              <a:t>Veri Kaynaklarını Yönetme</a:t>
            </a:r>
            <a:endParaRPr lang="tr-TR" sz="2800" b="1" dirty="0">
              <a:solidFill>
                <a:schemeClr val="tx1"/>
              </a:solidFill>
              <a:effectLst/>
              <a:latin typeface="Calibri" pitchFamily="34" charset="0"/>
            </a:endParaRPr>
          </a:p>
        </p:txBody>
      </p:sp>
      <p:sp>
        <p:nvSpPr>
          <p:cNvPr id="3" name="İçerik Yer Tutucusu 2"/>
          <p:cNvSpPr>
            <a:spLocks noGrp="1"/>
          </p:cNvSpPr>
          <p:nvPr>
            <p:ph idx="1"/>
          </p:nvPr>
        </p:nvSpPr>
        <p:spPr>
          <a:xfrm>
            <a:off x="0" y="620688"/>
            <a:ext cx="9144000" cy="5832648"/>
          </a:xfrm>
          <a:solidFill>
            <a:schemeClr val="bg1"/>
          </a:solidFill>
        </p:spPr>
        <p:txBody>
          <a:bodyPr>
            <a:normAutofit lnSpcReduction="10000"/>
          </a:bodyPr>
          <a:lstStyle/>
          <a:p>
            <a:pPr algn="just"/>
            <a:r>
              <a:rPr lang="tr-TR" dirty="0" smtClean="0">
                <a:solidFill>
                  <a:schemeClr val="tx1"/>
                </a:solidFill>
                <a:latin typeface="Calibri" pitchFamily="34" charset="0"/>
              </a:rPr>
              <a:t>Veritabanı kurmak bir başlangıçtır.</a:t>
            </a:r>
          </a:p>
          <a:p>
            <a:pPr algn="just"/>
            <a:r>
              <a:rPr lang="tr-TR" dirty="0" smtClean="0">
                <a:solidFill>
                  <a:schemeClr val="tx1"/>
                </a:solidFill>
                <a:latin typeface="Calibri" pitchFamily="34" charset="0"/>
              </a:rPr>
              <a:t>İşiniz için gerekli olan verilerin eksiksiz, güvenilir ve ihtiyacı olanlar için hemen hazır olduğundan emin olmak için veri yönetiminde özel politika ve prosedürlere ihtiyaç vardır.</a:t>
            </a:r>
          </a:p>
          <a:p>
            <a:pPr algn="just"/>
            <a:r>
              <a:rPr lang="tr-TR" b="1" dirty="0" smtClean="0">
                <a:solidFill>
                  <a:schemeClr val="tx1"/>
                </a:solidFill>
                <a:latin typeface="Calibri" pitchFamily="34" charset="0"/>
              </a:rPr>
              <a:t>Verilerin nasıl düzenlenmesi ve korunması gerektiği, veriyi kimin görüntüleyeceği ve değiştirebileceği konusunda kuralların olması gerekir.</a:t>
            </a:r>
          </a:p>
          <a:p>
            <a:pPr algn="just"/>
            <a:r>
              <a:rPr lang="tr-TR" b="1" dirty="0">
                <a:solidFill>
                  <a:srgbClr val="C00000"/>
                </a:solidFill>
                <a:latin typeface="Calibri" pitchFamily="34" charset="0"/>
              </a:rPr>
              <a:t>Enformasyon  Politikası</a:t>
            </a:r>
            <a:r>
              <a:rPr lang="tr-TR" b="1" dirty="0">
                <a:solidFill>
                  <a:schemeClr val="tx1"/>
                </a:solidFill>
                <a:latin typeface="Calibri" pitchFamily="34" charset="0"/>
              </a:rPr>
              <a:t>, işletmenin bilgi toplaması, sınıflandırılması, </a:t>
            </a:r>
            <a:r>
              <a:rPr lang="tr-TR" b="1" dirty="0" smtClean="0">
                <a:solidFill>
                  <a:schemeClr val="tx1"/>
                </a:solidFill>
                <a:latin typeface="Calibri" pitchFamily="34" charset="0"/>
              </a:rPr>
              <a:t>standartlaştırılması, dağıtılması ve paylaşılması için kurallarını belirler.</a:t>
            </a:r>
            <a:r>
              <a:rPr lang="tr-TR" b="1" dirty="0">
                <a:solidFill>
                  <a:schemeClr val="tx1"/>
                </a:solidFill>
                <a:latin typeface="Calibri" pitchFamily="34" charset="0"/>
              </a:rPr>
              <a:t> </a:t>
            </a:r>
            <a:endParaRPr lang="tr-TR" b="1" dirty="0" smtClean="0">
              <a:solidFill>
                <a:schemeClr val="tx1"/>
              </a:solidFill>
              <a:latin typeface="Calibri" pitchFamily="34" charset="0"/>
            </a:endParaRPr>
          </a:p>
          <a:p>
            <a:pPr algn="just"/>
            <a:r>
              <a:rPr lang="tr-TR" dirty="0" smtClean="0">
                <a:solidFill>
                  <a:schemeClr val="tx1"/>
                </a:solidFill>
                <a:latin typeface="Calibri" pitchFamily="34" charset="0"/>
              </a:rPr>
              <a:t>Bilgiyi </a:t>
            </a:r>
            <a:r>
              <a:rPr lang="tr-TR" dirty="0">
                <a:solidFill>
                  <a:schemeClr val="tx1"/>
                </a:solidFill>
                <a:latin typeface="Calibri" pitchFamily="34" charset="0"/>
              </a:rPr>
              <a:t>kimlerin ve hangi </a:t>
            </a:r>
            <a:r>
              <a:rPr lang="tr-TR" dirty="0" err="1">
                <a:solidFill>
                  <a:schemeClr val="tx1"/>
                </a:solidFill>
                <a:latin typeface="Calibri" pitchFamily="34" charset="0"/>
              </a:rPr>
              <a:t>organizasyonel</a:t>
            </a:r>
            <a:r>
              <a:rPr lang="tr-TR" dirty="0">
                <a:solidFill>
                  <a:schemeClr val="tx1"/>
                </a:solidFill>
                <a:latin typeface="Calibri" pitchFamily="34" charset="0"/>
              </a:rPr>
              <a:t> birimlerin </a:t>
            </a:r>
            <a:r>
              <a:rPr lang="tr-TR" dirty="0" smtClean="0">
                <a:solidFill>
                  <a:schemeClr val="tx1"/>
                </a:solidFill>
                <a:latin typeface="Calibri" pitchFamily="34" charset="0"/>
              </a:rPr>
              <a:t>paylaşacağını, </a:t>
            </a:r>
            <a:r>
              <a:rPr lang="tr-TR" dirty="0">
                <a:solidFill>
                  <a:schemeClr val="tx1"/>
                </a:solidFill>
                <a:latin typeface="Calibri" pitchFamily="34" charset="0"/>
              </a:rPr>
              <a:t>enformasyonun nerelere dağıtılacağını, enformasyonun güncellenmesinden ve sürdürülebilmesinden kimin sorumlu </a:t>
            </a:r>
            <a:r>
              <a:rPr lang="tr-TR" dirty="0" smtClean="0">
                <a:solidFill>
                  <a:schemeClr val="tx1"/>
                </a:solidFill>
                <a:latin typeface="Calibri" pitchFamily="34" charset="0"/>
              </a:rPr>
              <a:t>olduğu şeklindeki </a:t>
            </a:r>
            <a:r>
              <a:rPr lang="tr-TR" dirty="0" smtClean="0">
                <a:latin typeface="Calibri" pitchFamily="34" charset="0"/>
              </a:rPr>
              <a:t>muhtemel sorulara cevap verir</a:t>
            </a:r>
            <a:r>
              <a:rPr lang="tr-TR" dirty="0" smtClean="0">
                <a:solidFill>
                  <a:schemeClr val="tx1"/>
                </a:solidFill>
                <a:latin typeface="Calibri" pitchFamily="34" charset="0"/>
              </a:rPr>
              <a:t>.</a:t>
            </a:r>
            <a:endParaRPr lang="tr-TR" dirty="0">
              <a:solidFill>
                <a:schemeClr val="tx1"/>
              </a:solidFill>
              <a:latin typeface="Calibri" pitchFamily="34" charset="0"/>
            </a:endParaRPr>
          </a:p>
          <a:p>
            <a:pPr algn="just"/>
            <a:r>
              <a:rPr lang="tr-TR" b="1" dirty="0" smtClean="0">
                <a:solidFill>
                  <a:srgbClr val="C00000"/>
                </a:solidFill>
                <a:latin typeface="Calibri" pitchFamily="34" charset="0"/>
              </a:rPr>
              <a:t>Veri yönetimi</a:t>
            </a:r>
            <a:r>
              <a:rPr lang="tr-TR" dirty="0" smtClean="0">
                <a:solidFill>
                  <a:schemeClr val="tx1"/>
                </a:solidFill>
                <a:latin typeface="Calibri" pitchFamily="34" charset="0"/>
              </a:rPr>
              <a:t>: Örgütler bir kaynak olarak verilerin belirli politikalarından ve prosedürlerinden sorumludur.</a:t>
            </a:r>
          </a:p>
          <a:p>
            <a:pPr algn="just"/>
            <a:r>
              <a:rPr lang="tr-TR" dirty="0" smtClean="0">
                <a:solidFill>
                  <a:schemeClr val="tx1"/>
                </a:solidFill>
                <a:latin typeface="Calibri" pitchFamily="34" charset="0"/>
              </a:rPr>
              <a:t>Bu sorumluluklar </a:t>
            </a:r>
            <a:r>
              <a:rPr lang="tr-TR" b="1" dirty="0" smtClean="0">
                <a:solidFill>
                  <a:schemeClr val="tx1"/>
                </a:solidFill>
                <a:latin typeface="Calibri" pitchFamily="34" charset="0"/>
              </a:rPr>
              <a:t>enformasyon politikası geliştirmeyi</a:t>
            </a:r>
            <a:r>
              <a:rPr lang="tr-TR" dirty="0" smtClean="0">
                <a:solidFill>
                  <a:schemeClr val="tx1"/>
                </a:solidFill>
                <a:latin typeface="Calibri" pitchFamily="34" charset="0"/>
              </a:rPr>
              <a:t>, </a:t>
            </a:r>
            <a:r>
              <a:rPr lang="tr-TR" b="1" dirty="0" smtClean="0">
                <a:solidFill>
                  <a:schemeClr val="tx1"/>
                </a:solidFill>
                <a:latin typeface="Calibri" pitchFamily="34" charset="0"/>
              </a:rPr>
              <a:t>veri planlaması yapmay</a:t>
            </a:r>
            <a:r>
              <a:rPr lang="tr-TR" dirty="0" smtClean="0">
                <a:solidFill>
                  <a:schemeClr val="tx1"/>
                </a:solidFill>
                <a:latin typeface="Calibri" pitchFamily="34" charset="0"/>
              </a:rPr>
              <a:t>ı, </a:t>
            </a:r>
            <a:r>
              <a:rPr lang="tr-TR" b="1" dirty="0" smtClean="0">
                <a:solidFill>
                  <a:schemeClr val="tx1"/>
                </a:solidFill>
                <a:latin typeface="Calibri" pitchFamily="34" charset="0"/>
              </a:rPr>
              <a:t>mantıksal </a:t>
            </a:r>
            <a:r>
              <a:rPr lang="tr-TR" b="1" dirty="0" err="1" smtClean="0">
                <a:solidFill>
                  <a:schemeClr val="tx1"/>
                </a:solidFill>
                <a:latin typeface="Calibri" pitchFamily="34" charset="0"/>
              </a:rPr>
              <a:t>veritabanı</a:t>
            </a:r>
            <a:r>
              <a:rPr lang="tr-TR" b="1" dirty="0" smtClean="0">
                <a:solidFill>
                  <a:schemeClr val="tx1"/>
                </a:solidFill>
                <a:latin typeface="Calibri" pitchFamily="34" charset="0"/>
              </a:rPr>
              <a:t> tasarımı </a:t>
            </a:r>
            <a:r>
              <a:rPr lang="tr-TR" dirty="0" smtClean="0">
                <a:solidFill>
                  <a:schemeClr val="tx1"/>
                </a:solidFill>
                <a:latin typeface="Calibri" pitchFamily="34" charset="0"/>
              </a:rPr>
              <a:t>ve </a:t>
            </a:r>
            <a:r>
              <a:rPr lang="tr-TR" b="1" dirty="0" smtClean="0">
                <a:solidFill>
                  <a:schemeClr val="tx1"/>
                </a:solidFill>
                <a:latin typeface="Calibri" pitchFamily="34" charset="0"/>
              </a:rPr>
              <a:t>veri sözlüğü gelişimini denetlemeyi </a:t>
            </a:r>
            <a:r>
              <a:rPr lang="tr-TR" dirty="0" smtClean="0">
                <a:solidFill>
                  <a:schemeClr val="tx1"/>
                </a:solidFill>
                <a:latin typeface="Calibri" pitchFamily="34" charset="0"/>
              </a:rPr>
              <a:t>ve enformasyon sistemleri uzmanlarının ve son kullanıcı gruplarının </a:t>
            </a:r>
            <a:r>
              <a:rPr lang="tr-TR" b="1" dirty="0" smtClean="0">
                <a:solidFill>
                  <a:schemeClr val="tx1"/>
                </a:solidFill>
                <a:latin typeface="Calibri" pitchFamily="34" charset="0"/>
              </a:rPr>
              <a:t>verileri nasıl kullandıklarını gözlemlemeyi </a:t>
            </a:r>
            <a:r>
              <a:rPr lang="tr-TR" dirty="0" smtClean="0">
                <a:solidFill>
                  <a:schemeClr val="tx1"/>
                </a:solidFill>
                <a:latin typeface="Calibri" pitchFamily="34" charset="0"/>
              </a:rPr>
              <a:t>içermektedir.</a:t>
            </a:r>
            <a:endParaRPr lang="tr-TR" dirty="0">
              <a:solidFill>
                <a:schemeClr val="tx1"/>
              </a:solidFill>
              <a:latin typeface="Calibri" pitchFamily="34" charset="0"/>
            </a:endParaRPr>
          </a:p>
        </p:txBody>
      </p:sp>
    </p:spTree>
    <p:extLst>
      <p:ext uri="{BB962C8B-B14F-4D97-AF65-F5344CB8AC3E}">
        <p14:creationId xmlns:p14="http://schemas.microsoft.com/office/powerpoint/2010/main" val="38591839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620688"/>
          </a:xfrm>
        </p:spPr>
        <p:txBody>
          <a:bodyPr>
            <a:noAutofit/>
          </a:bodyPr>
          <a:lstStyle/>
          <a:p>
            <a:pPr algn="ctr"/>
            <a:r>
              <a:rPr lang="tr-TR" sz="2800" b="1" dirty="0">
                <a:solidFill>
                  <a:schemeClr val="tx1"/>
                </a:solidFill>
                <a:effectLst/>
                <a:latin typeface="Calibri" pitchFamily="34" charset="0"/>
              </a:rPr>
              <a:t>Veri Kalitesini </a:t>
            </a:r>
            <a:r>
              <a:rPr lang="tr-TR" sz="2800" b="1" dirty="0" smtClean="0">
                <a:solidFill>
                  <a:schemeClr val="tx1"/>
                </a:solidFill>
                <a:effectLst/>
                <a:latin typeface="Calibri" pitchFamily="34" charset="0"/>
              </a:rPr>
              <a:t>Sağlamak</a:t>
            </a:r>
            <a:endParaRPr lang="tr-TR" sz="2800" dirty="0">
              <a:solidFill>
                <a:schemeClr val="tx1"/>
              </a:solidFill>
              <a:latin typeface="Calibri" pitchFamily="34" charset="0"/>
            </a:endParaRPr>
          </a:p>
        </p:txBody>
      </p:sp>
      <p:sp>
        <p:nvSpPr>
          <p:cNvPr id="3" name="İçerik Yer Tutucusu 2"/>
          <p:cNvSpPr>
            <a:spLocks noGrp="1"/>
          </p:cNvSpPr>
          <p:nvPr>
            <p:ph idx="1"/>
          </p:nvPr>
        </p:nvSpPr>
        <p:spPr>
          <a:xfrm>
            <a:off x="179512" y="836712"/>
            <a:ext cx="8754176" cy="5411688"/>
          </a:xfrm>
          <a:solidFill>
            <a:schemeClr val="bg1"/>
          </a:solidFill>
        </p:spPr>
        <p:txBody>
          <a:bodyPr>
            <a:normAutofit/>
          </a:bodyPr>
          <a:lstStyle/>
          <a:p>
            <a:pPr algn="just"/>
            <a:r>
              <a:rPr lang="tr-TR" sz="1800" dirty="0" smtClean="0">
                <a:solidFill>
                  <a:srgbClr val="C00000"/>
                </a:solidFill>
                <a:latin typeface="Calibri" pitchFamily="34" charset="0"/>
              </a:rPr>
              <a:t>Hatalı, zamansız ve diğer enformasyon kaynaklarıyla uyumsuz veriler yanlış kararlara, ürünlerin toplanmasına ve maddi kayıplara vs. sebep olabilmektedir.</a:t>
            </a:r>
          </a:p>
          <a:p>
            <a:pPr algn="just"/>
            <a:r>
              <a:rPr lang="tr-TR" sz="1800" b="1" dirty="0" err="1" smtClean="0">
                <a:solidFill>
                  <a:srgbClr val="C00000"/>
                </a:solidFill>
                <a:latin typeface="Calibri" pitchFamily="34" charset="0"/>
              </a:rPr>
              <a:t>Forrester</a:t>
            </a:r>
            <a:r>
              <a:rPr lang="tr-TR" sz="1800" b="1" dirty="0" smtClean="0">
                <a:solidFill>
                  <a:srgbClr val="C00000"/>
                </a:solidFill>
                <a:latin typeface="Calibri" pitchFamily="34" charset="0"/>
              </a:rPr>
              <a:t> </a:t>
            </a:r>
            <a:r>
              <a:rPr lang="tr-TR" sz="1800" b="1" dirty="0" err="1" smtClean="0">
                <a:solidFill>
                  <a:srgbClr val="C00000"/>
                </a:solidFill>
                <a:latin typeface="Calibri" pitchFamily="34" charset="0"/>
              </a:rPr>
              <a:t>Research’e</a:t>
            </a:r>
            <a:r>
              <a:rPr lang="tr-TR" sz="1800" b="1" dirty="0" smtClean="0">
                <a:solidFill>
                  <a:srgbClr val="C00000"/>
                </a:solidFill>
                <a:latin typeface="Calibri" pitchFamily="34" charset="0"/>
              </a:rPr>
              <a:t> göre ABD’de posta ve ticari paket teslimatlarının %20’ si hatalı isim ya da adresten dolayı geri dönmüştür.</a:t>
            </a:r>
          </a:p>
          <a:p>
            <a:pPr algn="just"/>
            <a:r>
              <a:rPr lang="tr-TR" sz="1800" u="sng" dirty="0" smtClean="0">
                <a:solidFill>
                  <a:schemeClr val="tx1"/>
                </a:solidFill>
                <a:latin typeface="Calibri" pitchFamily="34" charset="0"/>
              </a:rPr>
              <a:t>Aynı gün içinde reklam amaçlı  birden fazla aynı içeriğe sahip e-posta ya da  </a:t>
            </a:r>
            <a:r>
              <a:rPr lang="tr-TR" sz="1800" u="sng" dirty="0" err="1" smtClean="0">
                <a:solidFill>
                  <a:schemeClr val="tx1"/>
                </a:solidFill>
                <a:latin typeface="Calibri" pitchFamily="34" charset="0"/>
              </a:rPr>
              <a:t>sms</a:t>
            </a:r>
            <a:r>
              <a:rPr lang="tr-TR" sz="1800" u="sng" dirty="0" smtClean="0">
                <a:solidFill>
                  <a:schemeClr val="tx1"/>
                </a:solidFill>
                <a:latin typeface="Calibri" pitchFamily="34" charset="0"/>
              </a:rPr>
              <a:t> aldığınızı düşünün. Bu durum büyük bir olasılıkla isminizin </a:t>
            </a:r>
            <a:r>
              <a:rPr lang="tr-TR" sz="1800" u="sng" dirty="0" err="1" smtClean="0">
                <a:solidFill>
                  <a:schemeClr val="tx1"/>
                </a:solidFill>
                <a:latin typeface="Calibri" pitchFamily="34" charset="0"/>
              </a:rPr>
              <a:t>veritabanında</a:t>
            </a:r>
            <a:r>
              <a:rPr lang="tr-TR" sz="1800" u="sng" dirty="0" smtClean="0">
                <a:solidFill>
                  <a:schemeClr val="tx1"/>
                </a:solidFill>
                <a:latin typeface="Calibri" pitchFamily="34" charset="0"/>
              </a:rPr>
              <a:t> pek çok kez kaydedilmiş olmasından kaynaklanmaktadır.</a:t>
            </a:r>
          </a:p>
          <a:p>
            <a:pPr algn="just"/>
            <a:r>
              <a:rPr lang="tr-TR" sz="1800" dirty="0" smtClean="0">
                <a:solidFill>
                  <a:schemeClr val="tx1"/>
                </a:solidFill>
                <a:latin typeface="Calibri" pitchFamily="34" charset="0"/>
              </a:rPr>
              <a:t>Bundan dolayı </a:t>
            </a:r>
            <a:r>
              <a:rPr lang="tr-TR" sz="1800" dirty="0" err="1" smtClean="0">
                <a:solidFill>
                  <a:schemeClr val="tx1"/>
                </a:solidFill>
                <a:latin typeface="Calibri" pitchFamily="34" charset="0"/>
              </a:rPr>
              <a:t>veritabanı</a:t>
            </a:r>
            <a:r>
              <a:rPr lang="tr-TR" sz="1800" dirty="0" smtClean="0">
                <a:solidFill>
                  <a:schemeClr val="tx1"/>
                </a:solidFill>
                <a:latin typeface="Calibri" pitchFamily="34" charset="0"/>
              </a:rPr>
              <a:t> sizi farklı insanlarmış gibi algılayacaktır.</a:t>
            </a:r>
          </a:p>
          <a:p>
            <a:pPr algn="just"/>
            <a:r>
              <a:rPr lang="tr-TR" sz="1800" b="1" dirty="0">
                <a:solidFill>
                  <a:schemeClr val="tx1"/>
                </a:solidFill>
                <a:latin typeface="Calibri" pitchFamily="34" charset="0"/>
              </a:rPr>
              <a:t>Eğer veri tabanı düzgün ve uygun bir şekilde tasarlanırsa tekrarlar ve gereksiz </a:t>
            </a:r>
            <a:r>
              <a:rPr lang="tr-TR" sz="1800" b="1" dirty="0" smtClean="0">
                <a:solidFill>
                  <a:schemeClr val="tx1"/>
                </a:solidFill>
                <a:latin typeface="Calibri" pitchFamily="34" charset="0"/>
              </a:rPr>
              <a:t>veriler en </a:t>
            </a:r>
            <a:r>
              <a:rPr lang="tr-TR" sz="1800" b="1" dirty="0">
                <a:solidFill>
                  <a:schemeClr val="tx1"/>
                </a:solidFill>
                <a:latin typeface="Calibri" pitchFamily="34" charset="0"/>
              </a:rPr>
              <a:t>aza indirilir. </a:t>
            </a:r>
          </a:p>
          <a:p>
            <a:pPr algn="just"/>
            <a:r>
              <a:rPr lang="tr-TR" sz="1800" dirty="0">
                <a:solidFill>
                  <a:schemeClr val="tx1"/>
                </a:solidFill>
                <a:latin typeface="Calibri" pitchFamily="34" charset="0"/>
              </a:rPr>
              <a:t>Bununla birlikte çoğu veri kalite problemleri, yanlış hecelenen isimler, yanlış veya eksik kodlar, veri giriş aşamasındaki </a:t>
            </a:r>
            <a:r>
              <a:rPr lang="tr-TR" sz="1800" dirty="0" smtClean="0">
                <a:solidFill>
                  <a:schemeClr val="tx1"/>
                </a:solidFill>
                <a:latin typeface="Calibri" pitchFamily="34" charset="0"/>
              </a:rPr>
              <a:t>hatalardan </a:t>
            </a:r>
            <a:r>
              <a:rPr lang="tr-TR" sz="1800" dirty="0">
                <a:solidFill>
                  <a:schemeClr val="tx1"/>
                </a:solidFill>
                <a:latin typeface="Calibri" pitchFamily="34" charset="0"/>
              </a:rPr>
              <a:t>kaynaklanır.</a:t>
            </a:r>
          </a:p>
          <a:p>
            <a:pPr algn="just"/>
            <a:r>
              <a:rPr lang="tr-TR" sz="1800" dirty="0" smtClean="0">
                <a:solidFill>
                  <a:schemeClr val="tx1"/>
                </a:solidFill>
                <a:latin typeface="Calibri" pitchFamily="34" charset="0"/>
              </a:rPr>
              <a:t>Bu tür hatalar işletmelerin </a:t>
            </a:r>
            <a:r>
              <a:rPr lang="tr-TR" sz="1800" dirty="0" err="1" smtClean="0">
                <a:solidFill>
                  <a:schemeClr val="tx1"/>
                </a:solidFill>
                <a:latin typeface="Calibri" pitchFamily="34" charset="0"/>
              </a:rPr>
              <a:t>veritabanlarını</a:t>
            </a:r>
            <a:r>
              <a:rPr lang="tr-TR" sz="1800" dirty="0" smtClean="0">
                <a:solidFill>
                  <a:schemeClr val="tx1"/>
                </a:solidFill>
                <a:latin typeface="Calibri" pitchFamily="34" charset="0"/>
              </a:rPr>
              <a:t> müşteri ve tedarikçilerine açarak onların veri girişine izin vermeleri ile artış göstermektedir.</a:t>
            </a:r>
          </a:p>
          <a:p>
            <a:pPr algn="just"/>
            <a:endParaRPr lang="tr-TR" sz="1800" dirty="0">
              <a:solidFill>
                <a:schemeClr val="tx1"/>
              </a:solidFill>
              <a:latin typeface="Calibri" pitchFamily="34" charset="0"/>
            </a:endParaRPr>
          </a:p>
        </p:txBody>
      </p:sp>
    </p:spTree>
    <p:extLst>
      <p:ext uri="{BB962C8B-B14F-4D97-AF65-F5344CB8AC3E}">
        <p14:creationId xmlns:p14="http://schemas.microsoft.com/office/powerpoint/2010/main" val="5987414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1632" y="116632"/>
            <a:ext cx="9122368" cy="706090"/>
          </a:xfrm>
        </p:spPr>
        <p:txBody>
          <a:bodyPr>
            <a:normAutofit/>
          </a:bodyPr>
          <a:lstStyle/>
          <a:p>
            <a:pPr algn="ctr"/>
            <a:r>
              <a:rPr lang="tr-TR" sz="2800" b="1" dirty="0">
                <a:solidFill>
                  <a:schemeClr val="tx1"/>
                </a:solidFill>
                <a:effectLst/>
                <a:latin typeface="Calibri" pitchFamily="34" charset="0"/>
              </a:rPr>
              <a:t>Veri Kalite Denetimi</a:t>
            </a:r>
            <a:endParaRPr lang="tr-TR" sz="2800" dirty="0">
              <a:solidFill>
                <a:schemeClr val="tx1"/>
              </a:solidFill>
              <a:effectLst/>
              <a:latin typeface="Calibri" pitchFamily="34" charset="0"/>
            </a:endParaRPr>
          </a:p>
        </p:txBody>
      </p:sp>
      <p:sp>
        <p:nvSpPr>
          <p:cNvPr id="3" name="İçerik Yer Tutucusu 2"/>
          <p:cNvSpPr>
            <a:spLocks noGrp="1"/>
          </p:cNvSpPr>
          <p:nvPr>
            <p:ph idx="1"/>
          </p:nvPr>
        </p:nvSpPr>
        <p:spPr>
          <a:xfrm>
            <a:off x="179512" y="1340768"/>
            <a:ext cx="8856984" cy="3240360"/>
          </a:xfrm>
          <a:solidFill>
            <a:schemeClr val="bg1"/>
          </a:solidFill>
        </p:spPr>
        <p:txBody>
          <a:bodyPr>
            <a:noAutofit/>
          </a:bodyPr>
          <a:lstStyle/>
          <a:p>
            <a:pPr algn="just"/>
            <a:r>
              <a:rPr lang="tr-TR" dirty="0">
                <a:solidFill>
                  <a:schemeClr val="tx1"/>
                </a:solidFill>
                <a:latin typeface="Calibri" pitchFamily="34" charset="0"/>
              </a:rPr>
              <a:t>Veri kalitesinin analizi genellikle bilgi sistemindeki verinin tamlık düzeyi ve doğruluğunun yapısal bir araştırma ve incelemesi olan </a:t>
            </a:r>
            <a:r>
              <a:rPr lang="tr-TR" b="1" dirty="0">
                <a:solidFill>
                  <a:srgbClr val="C00000"/>
                </a:solidFill>
                <a:latin typeface="Calibri" pitchFamily="34" charset="0"/>
              </a:rPr>
              <a:t>Veri Kalite Denetimi </a:t>
            </a:r>
            <a:r>
              <a:rPr lang="tr-TR" dirty="0">
                <a:solidFill>
                  <a:schemeClr val="tx1"/>
                </a:solidFill>
                <a:latin typeface="Calibri" pitchFamily="34" charset="0"/>
              </a:rPr>
              <a:t>ile başlar. </a:t>
            </a:r>
          </a:p>
          <a:p>
            <a:pPr algn="just"/>
            <a:r>
              <a:rPr lang="tr-TR" u="sng" dirty="0">
                <a:solidFill>
                  <a:schemeClr val="tx1"/>
                </a:solidFill>
                <a:latin typeface="Calibri" pitchFamily="34" charset="0"/>
              </a:rPr>
              <a:t>Veri kalite denetimi, son kullanıcıların veri kalitesi anlayışının ve algılanmasının </a:t>
            </a:r>
            <a:r>
              <a:rPr lang="tr-TR" u="sng" dirty="0" smtClean="0">
                <a:solidFill>
                  <a:schemeClr val="tx1"/>
                </a:solidFill>
                <a:latin typeface="Calibri" pitchFamily="34" charset="0"/>
              </a:rPr>
              <a:t>incelenmesi, veri </a:t>
            </a:r>
            <a:r>
              <a:rPr lang="tr-TR" u="sng" dirty="0">
                <a:solidFill>
                  <a:schemeClr val="tx1"/>
                </a:solidFill>
                <a:latin typeface="Calibri" pitchFamily="34" charset="0"/>
              </a:rPr>
              <a:t>dosyalarından örneklerin incelenmesi veya tüm veri dosyalarının incelenmesi ile gerçekleştirilebilir</a:t>
            </a:r>
            <a:r>
              <a:rPr lang="tr-TR" u="sng" dirty="0" smtClean="0">
                <a:solidFill>
                  <a:schemeClr val="tx1"/>
                </a:solidFill>
                <a:latin typeface="Calibri" pitchFamily="34" charset="0"/>
              </a:rPr>
              <a:t>.</a:t>
            </a:r>
          </a:p>
          <a:p>
            <a:pPr algn="just"/>
            <a:r>
              <a:rPr lang="tr-TR" b="1" dirty="0">
                <a:solidFill>
                  <a:srgbClr val="C00000"/>
                </a:solidFill>
                <a:latin typeface="Calibri" pitchFamily="34" charset="0"/>
              </a:rPr>
              <a:t>Veri Temizleme</a:t>
            </a:r>
            <a:r>
              <a:rPr lang="tr-TR" b="1" dirty="0">
                <a:solidFill>
                  <a:schemeClr val="tx1"/>
                </a:solidFill>
                <a:latin typeface="Calibri" pitchFamily="34" charset="0"/>
              </a:rPr>
              <a:t>: </a:t>
            </a:r>
            <a:r>
              <a:rPr lang="tr-TR" b="1" dirty="0" smtClean="0">
                <a:solidFill>
                  <a:schemeClr val="tx1"/>
                </a:solidFill>
                <a:latin typeface="Calibri" pitchFamily="34" charset="0"/>
              </a:rPr>
              <a:t>Gereksiz</a:t>
            </a:r>
            <a:r>
              <a:rPr lang="tr-TR" b="1" dirty="0">
                <a:solidFill>
                  <a:schemeClr val="tx1"/>
                </a:solidFill>
                <a:latin typeface="Calibri" pitchFamily="34" charset="0"/>
              </a:rPr>
              <a:t>, </a:t>
            </a:r>
            <a:r>
              <a:rPr lang="tr-TR" b="1" dirty="0" smtClean="0">
                <a:solidFill>
                  <a:schemeClr val="tx1"/>
                </a:solidFill>
                <a:latin typeface="Calibri" pitchFamily="34" charset="0"/>
              </a:rPr>
              <a:t>hatalı, eksik</a:t>
            </a:r>
            <a:r>
              <a:rPr lang="tr-TR" b="1" dirty="0">
                <a:solidFill>
                  <a:schemeClr val="tx1"/>
                </a:solidFill>
                <a:latin typeface="Calibri" pitchFamily="34" charset="0"/>
              </a:rPr>
              <a:t>, yanlış </a:t>
            </a:r>
            <a:r>
              <a:rPr lang="tr-TR" b="1" dirty="0" smtClean="0">
                <a:solidFill>
                  <a:schemeClr val="tx1"/>
                </a:solidFill>
                <a:latin typeface="Calibri" pitchFamily="34" charset="0"/>
              </a:rPr>
              <a:t>biçimlendirilmiş olan verilerin veri </a:t>
            </a:r>
            <a:r>
              <a:rPr lang="tr-TR" b="1" dirty="0">
                <a:solidFill>
                  <a:schemeClr val="tx1"/>
                </a:solidFill>
                <a:latin typeface="Calibri" pitchFamily="34" charset="0"/>
              </a:rPr>
              <a:t>tabanından bulunması ve düzeltilmesi faaliyetleridir</a:t>
            </a:r>
            <a:r>
              <a:rPr lang="tr-TR" dirty="0">
                <a:solidFill>
                  <a:schemeClr val="tx1"/>
                </a:solidFill>
                <a:latin typeface="Calibri" pitchFamily="34" charset="0"/>
              </a:rPr>
              <a:t>. </a:t>
            </a:r>
            <a:endParaRPr lang="tr-TR" dirty="0" smtClean="0">
              <a:solidFill>
                <a:schemeClr val="tx1"/>
              </a:solidFill>
              <a:latin typeface="Calibri" pitchFamily="34" charset="0"/>
            </a:endParaRPr>
          </a:p>
          <a:p>
            <a:pPr algn="just"/>
            <a:r>
              <a:rPr lang="tr-TR" b="1" dirty="0" smtClean="0">
                <a:solidFill>
                  <a:schemeClr val="tx1"/>
                </a:solidFill>
                <a:latin typeface="Calibri" pitchFamily="34" charset="0"/>
              </a:rPr>
              <a:t>Veri </a:t>
            </a:r>
            <a:r>
              <a:rPr lang="tr-TR" b="1" dirty="0">
                <a:solidFill>
                  <a:schemeClr val="tx1"/>
                </a:solidFill>
                <a:latin typeface="Calibri" pitchFamily="34" charset="0"/>
              </a:rPr>
              <a:t>temizleme sadece hataları düzeltmez, aynı zamanda farklı </a:t>
            </a:r>
            <a:r>
              <a:rPr lang="tr-TR" b="1" dirty="0" smtClean="0">
                <a:solidFill>
                  <a:schemeClr val="tx1"/>
                </a:solidFill>
                <a:latin typeface="Calibri" pitchFamily="34" charset="0"/>
              </a:rPr>
              <a:t>veri sistemlerinden </a:t>
            </a:r>
            <a:r>
              <a:rPr lang="tr-TR" b="1" dirty="0">
                <a:solidFill>
                  <a:schemeClr val="tx1"/>
                </a:solidFill>
                <a:latin typeface="Calibri" pitchFamily="34" charset="0"/>
              </a:rPr>
              <a:t>kaynaklanan farklı veriler arasındaki tutarlılığı sağlar.</a:t>
            </a:r>
          </a:p>
          <a:p>
            <a:pPr algn="just"/>
            <a:endParaRPr lang="tr-TR" dirty="0">
              <a:solidFill>
                <a:schemeClr val="tx1"/>
              </a:solidFill>
              <a:latin typeface="Calibri" pitchFamily="34" charset="0"/>
            </a:endParaRPr>
          </a:p>
          <a:p>
            <a:pPr algn="just"/>
            <a:endParaRPr lang="tr-TR" dirty="0">
              <a:solidFill>
                <a:schemeClr val="tx1"/>
              </a:solidFill>
              <a:latin typeface="Calibri" pitchFamily="34" charset="0"/>
            </a:endParaRPr>
          </a:p>
        </p:txBody>
      </p:sp>
    </p:spTree>
    <p:extLst>
      <p:ext uri="{BB962C8B-B14F-4D97-AF65-F5344CB8AC3E}">
        <p14:creationId xmlns:p14="http://schemas.microsoft.com/office/powerpoint/2010/main" val="2277823988"/>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1373</TotalTime>
  <Words>3648</Words>
  <Application>Microsoft Office PowerPoint</Application>
  <PresentationFormat>Ekran Gösterisi (4:3)</PresentationFormat>
  <Paragraphs>316</Paragraphs>
  <Slides>58</Slides>
  <Notes>1</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58</vt:i4>
      </vt:variant>
    </vt:vector>
  </HeadingPairs>
  <TitlesOfParts>
    <vt:vector size="65" baseType="lpstr">
      <vt:lpstr>Arial</vt:lpstr>
      <vt:lpstr>Calibri</vt:lpstr>
      <vt:lpstr>Calibri Light</vt:lpstr>
      <vt:lpstr>Courier New</vt:lpstr>
      <vt:lpstr>Wingdings</vt:lpstr>
      <vt:lpstr>Wingdings 2</vt:lpstr>
      <vt:lpstr>Office Teması</vt:lpstr>
      <vt:lpstr>ENM 320  Yönetim Bilişim Sistemleri</vt:lpstr>
      <vt:lpstr>İş Zekasının Temelleri ve Veri Tabanı Yönetim Sistemleri</vt:lpstr>
      <vt:lpstr>Geleneksel Dosya Ortamında Verileri Düzenleme</vt:lpstr>
      <vt:lpstr>Dosya Düzenleme Terim ve Kavramları</vt:lpstr>
      <vt:lpstr>Veri Hiyerarşisi: Öğrenci Veritabanı</vt:lpstr>
      <vt:lpstr>Geleneksel Dosyalama Ortamı Sorunları</vt:lpstr>
      <vt:lpstr>PowerPoint Sunusu</vt:lpstr>
      <vt:lpstr>1. Veri Fazlalığı ve Tutarsızlığı</vt:lpstr>
      <vt:lpstr>2. Program - Veri Bağımlılığı</vt:lpstr>
      <vt:lpstr>3. Esnek Olmama</vt:lpstr>
      <vt:lpstr>4. Zayıf Veri Güvenliği</vt:lpstr>
      <vt:lpstr>5. Veri Paylaşımı Yetersizliği </vt:lpstr>
      <vt:lpstr>Veri Yönetiminde Veri Tabanı Yaklaşımı</vt:lpstr>
      <vt:lpstr>Veri Tabanı</vt:lpstr>
      <vt:lpstr>Veri Tabanı Yönetim Sistemleri (VTYS)</vt:lpstr>
      <vt:lpstr>Veri Tabanı Yönetim Sistemleri (Devam) </vt:lpstr>
      <vt:lpstr>PowerPoint Sunusu</vt:lpstr>
      <vt:lpstr>Veritabanı Uygulamaları (Database Applications)</vt:lpstr>
      <vt:lpstr>Veritabanı Modelleri</vt:lpstr>
      <vt:lpstr>Veritabanı Modelleri</vt:lpstr>
      <vt:lpstr>İlişkisel VTYS</vt:lpstr>
      <vt:lpstr>İlişkisel VTYS’nin 3 Temel Faaliyeti</vt:lpstr>
      <vt:lpstr>2. Nesne Yönelimli VTYS</vt:lpstr>
      <vt:lpstr>3. Buluttaki Veritabanları</vt:lpstr>
      <vt:lpstr>Veri tabanı Yönetim Sisteminin Yetenekleri</vt:lpstr>
      <vt:lpstr>Microsoft Access Veri Sözlüğü</vt:lpstr>
      <vt:lpstr>Sorgulama ve Raporlama</vt:lpstr>
      <vt:lpstr>Bilinen VTYS Yazılımları</vt:lpstr>
      <vt:lpstr>Veri tabanı Tasarımı</vt:lpstr>
      <vt:lpstr>1. Normalizasyon</vt:lpstr>
      <vt:lpstr>PowerPoint Sunusu</vt:lpstr>
      <vt:lpstr>2. Varlık-İlişki Diyagramı</vt:lpstr>
      <vt:lpstr>İş  Performansını ve Karar Vermeyi Etkinleştirmek İçin Veritabanı Kullanmak</vt:lpstr>
      <vt:lpstr>Veri Ambarları </vt:lpstr>
      <vt:lpstr>Veri Ambarları </vt:lpstr>
      <vt:lpstr>Veri Pazarları (Data Mart)</vt:lpstr>
      <vt:lpstr>Veri Ambarı ve Veri Pazarları Karşılaştırma</vt:lpstr>
      <vt:lpstr>İş Zekâsı</vt:lpstr>
      <vt:lpstr>İş Zekâsı</vt:lpstr>
      <vt:lpstr>Başlıca iş zekası araçları</vt:lpstr>
      <vt:lpstr>PowerPoint Sunusu</vt:lpstr>
      <vt:lpstr>PowerPoint Sunusu</vt:lpstr>
      <vt:lpstr>SAP Is Zekasi (BI) Nedir?</vt:lpstr>
      <vt:lpstr>Online Analitik İşleme (OLAP)</vt:lpstr>
      <vt:lpstr>Online Analitik İşleme (Online Analytical Processing:OLAP)</vt:lpstr>
      <vt:lpstr>OLAP</vt:lpstr>
      <vt:lpstr>OLAP Örnek</vt:lpstr>
      <vt:lpstr>OLAP Veritabanlarının Özellikleri</vt:lpstr>
      <vt:lpstr>Veri Madenciliği </vt:lpstr>
      <vt:lpstr>Veri Madenciliği </vt:lpstr>
      <vt:lpstr>Veri Madenciliği </vt:lpstr>
      <vt:lpstr>Veri Madenciliği (devam)</vt:lpstr>
      <vt:lpstr>Metin Madenciliği ve Web Madenciliği </vt:lpstr>
      <vt:lpstr>Metin Madenciliği ve Web Madenciliği </vt:lpstr>
      <vt:lpstr>Veritabanları ve Web</vt:lpstr>
      <vt:lpstr>Veri Kaynaklarını Yönetme</vt:lpstr>
      <vt:lpstr>Veri Kalitesini Sağlamak</vt:lpstr>
      <vt:lpstr>Veri Kalite Denetimi</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Yönetim Bilişim Sistemleri</dc:title>
  <dc:creator>user</dc:creator>
  <cp:lastModifiedBy>Berk AYVAZ</cp:lastModifiedBy>
  <cp:revision>356</cp:revision>
  <dcterms:created xsi:type="dcterms:W3CDTF">2013-03-20T07:06:13Z</dcterms:created>
  <dcterms:modified xsi:type="dcterms:W3CDTF">2016-03-29T14:54:42Z</dcterms:modified>
</cp:coreProperties>
</file>