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321" r:id="rId2"/>
    <p:sldId id="322" r:id="rId3"/>
    <p:sldId id="260" r:id="rId4"/>
    <p:sldId id="262" r:id="rId5"/>
    <p:sldId id="263" r:id="rId6"/>
    <p:sldId id="313" r:id="rId7"/>
    <p:sldId id="266" r:id="rId8"/>
    <p:sldId id="267" r:id="rId9"/>
    <p:sldId id="268" r:id="rId10"/>
    <p:sldId id="258" r:id="rId11"/>
    <p:sldId id="259" r:id="rId12"/>
    <p:sldId id="269" r:id="rId13"/>
    <p:sldId id="270" r:id="rId14"/>
    <p:sldId id="271" r:id="rId15"/>
    <p:sldId id="272" r:id="rId16"/>
    <p:sldId id="273" r:id="rId17"/>
    <p:sldId id="274" r:id="rId18"/>
    <p:sldId id="275" r:id="rId19"/>
    <p:sldId id="276" r:id="rId20"/>
    <p:sldId id="277" r:id="rId21"/>
    <p:sldId id="278" r:id="rId22"/>
    <p:sldId id="279" r:id="rId23"/>
    <p:sldId id="318" r:id="rId24"/>
    <p:sldId id="316" r:id="rId25"/>
    <p:sldId id="317" r:id="rId26"/>
    <p:sldId id="319" r:id="rId27"/>
    <p:sldId id="320"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315" r:id="rId44"/>
    <p:sldId id="297" r:id="rId45"/>
    <p:sldId id="298" r:id="rId46"/>
    <p:sldId id="299" r:id="rId47"/>
    <p:sldId id="300" r:id="rId48"/>
    <p:sldId id="301" r:id="rId49"/>
    <p:sldId id="303" r:id="rId50"/>
    <p:sldId id="304" r:id="rId51"/>
    <p:sldId id="305" r:id="rId52"/>
    <p:sldId id="306" r:id="rId53"/>
    <p:sldId id="307" r:id="rId54"/>
    <p:sldId id="308" r:id="rId55"/>
    <p:sldId id="309" r:id="rId56"/>
    <p:sldId id="310" r:id="rId5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889" autoAdjust="0"/>
    <p:restoredTop sz="94590" autoAdjust="0"/>
  </p:normalViewPr>
  <p:slideViewPr>
    <p:cSldViewPr>
      <p:cViewPr varScale="1">
        <p:scale>
          <a:sx n="70" d="100"/>
          <a:sy n="70" d="100"/>
        </p:scale>
        <p:origin x="1680" y="72"/>
      </p:cViewPr>
      <p:guideLst>
        <p:guide orient="horz" pos="2160"/>
        <p:guide pos="2880"/>
      </p:guideLst>
    </p:cSldViewPr>
  </p:slideViewPr>
  <p:outlineViewPr>
    <p:cViewPr>
      <p:scale>
        <a:sx n="33" d="100"/>
        <a:sy n="33" d="100"/>
      </p:scale>
      <p:origin x="0" y="6535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143000" y="1122363"/>
            <a:ext cx="6858000" cy="2387600"/>
          </a:xfrm>
        </p:spPr>
        <p:txBody>
          <a:bodyPr anchor="b"/>
          <a:lstStyle>
            <a:lvl1pPr algn="ctr">
              <a:defRPr sz="4500"/>
            </a:lvl1pPr>
          </a:lstStyle>
          <a:p>
            <a:r>
              <a:rPr lang="tr-TR" smtClean="0"/>
              <a:t>Asıl başlık stili için tıklatın</a:t>
            </a:r>
            <a:endParaRPr lang="tr-TR"/>
          </a:p>
        </p:txBody>
      </p:sp>
      <p:sp>
        <p:nvSpPr>
          <p:cNvPr id="3" name="Alt Başlık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54889786-37AA-40F5-8C5E-C45FC1B4ECDB}" type="datetimeFigureOut">
              <a:rPr lang="tr-TR" smtClean="0"/>
              <a:t>13.04.2016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0DE7D4D-E086-40E8-AA0B-D44BBF4A8028}" type="slidenum">
              <a:rPr lang="tr-TR" smtClean="0"/>
              <a:t>‹#›</a:t>
            </a:fld>
            <a:endParaRPr lang="tr-TR"/>
          </a:p>
        </p:txBody>
      </p:sp>
    </p:spTree>
    <p:extLst>
      <p:ext uri="{BB962C8B-B14F-4D97-AF65-F5344CB8AC3E}">
        <p14:creationId xmlns:p14="http://schemas.microsoft.com/office/powerpoint/2010/main" val="3569514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4889786-37AA-40F5-8C5E-C45FC1B4ECDB}" type="datetimeFigureOut">
              <a:rPr lang="tr-TR" smtClean="0"/>
              <a:t>13.04.2016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0DE7D4D-E086-40E8-AA0B-D44BBF4A8028}" type="slidenum">
              <a:rPr lang="tr-TR" smtClean="0"/>
              <a:t>‹#›</a:t>
            </a:fld>
            <a:endParaRPr lang="tr-TR"/>
          </a:p>
        </p:txBody>
      </p:sp>
    </p:spTree>
    <p:extLst>
      <p:ext uri="{BB962C8B-B14F-4D97-AF65-F5344CB8AC3E}">
        <p14:creationId xmlns:p14="http://schemas.microsoft.com/office/powerpoint/2010/main" val="1294769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623888" y="1709739"/>
            <a:ext cx="7886700" cy="2852737"/>
          </a:xfrm>
        </p:spPr>
        <p:txBody>
          <a:bodyPr anchor="b"/>
          <a:lstStyle>
            <a:lvl1pPr>
              <a:defRPr sz="4500"/>
            </a:lvl1pPr>
          </a:lstStyle>
          <a:p>
            <a:r>
              <a:rPr lang="tr-TR" smtClean="0"/>
              <a:t>Asıl başlık stili için tıklatın</a:t>
            </a:r>
            <a:endParaRPr lang="tr-TR"/>
          </a:p>
        </p:txBody>
      </p:sp>
      <p:sp>
        <p:nvSpPr>
          <p:cNvPr id="3" name="Metin Yer Tutucusu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54889786-37AA-40F5-8C5E-C45FC1B4ECDB}" type="datetimeFigureOut">
              <a:rPr lang="tr-TR" smtClean="0"/>
              <a:t>13.04.2016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0DE7D4D-E086-40E8-AA0B-D44BBF4A8028}" type="slidenum">
              <a:rPr lang="tr-TR" smtClean="0"/>
              <a:t>‹#›</a:t>
            </a:fld>
            <a:endParaRPr lang="tr-TR"/>
          </a:p>
        </p:txBody>
      </p:sp>
    </p:spTree>
    <p:extLst>
      <p:ext uri="{BB962C8B-B14F-4D97-AF65-F5344CB8AC3E}">
        <p14:creationId xmlns:p14="http://schemas.microsoft.com/office/powerpoint/2010/main" val="987163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28650" y="1825625"/>
            <a:ext cx="38862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29150" y="1825625"/>
            <a:ext cx="38862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54889786-37AA-40F5-8C5E-C45FC1B4ECDB}" type="datetimeFigureOut">
              <a:rPr lang="tr-TR" smtClean="0"/>
              <a:t>13.04.2016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0DE7D4D-E086-40E8-AA0B-D44BBF4A8028}" type="slidenum">
              <a:rPr lang="tr-TR" smtClean="0"/>
              <a:t>‹#›</a:t>
            </a:fld>
            <a:endParaRPr lang="tr-TR"/>
          </a:p>
        </p:txBody>
      </p:sp>
    </p:spTree>
    <p:extLst>
      <p:ext uri="{BB962C8B-B14F-4D97-AF65-F5344CB8AC3E}">
        <p14:creationId xmlns:p14="http://schemas.microsoft.com/office/powerpoint/2010/main" val="3084391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629841" y="365126"/>
            <a:ext cx="78867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düzenlemek için tıklatın</a:t>
            </a:r>
          </a:p>
        </p:txBody>
      </p:sp>
      <p:sp>
        <p:nvSpPr>
          <p:cNvPr id="4" name="İçerik Yer Tutucusu 3"/>
          <p:cNvSpPr>
            <a:spLocks noGrp="1"/>
          </p:cNvSpPr>
          <p:nvPr>
            <p:ph sz="half" idx="2"/>
          </p:nvPr>
        </p:nvSpPr>
        <p:spPr>
          <a:xfrm>
            <a:off x="629842" y="2505075"/>
            <a:ext cx="3868340"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29150" y="2505075"/>
            <a:ext cx="3887391"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54889786-37AA-40F5-8C5E-C45FC1B4ECDB}" type="datetimeFigureOut">
              <a:rPr lang="tr-TR" smtClean="0"/>
              <a:t>13.04.2016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0DE7D4D-E086-40E8-AA0B-D44BBF4A8028}" type="slidenum">
              <a:rPr lang="tr-TR" smtClean="0"/>
              <a:t>‹#›</a:t>
            </a:fld>
            <a:endParaRPr lang="tr-TR"/>
          </a:p>
        </p:txBody>
      </p:sp>
    </p:spTree>
    <p:extLst>
      <p:ext uri="{BB962C8B-B14F-4D97-AF65-F5344CB8AC3E}">
        <p14:creationId xmlns:p14="http://schemas.microsoft.com/office/powerpoint/2010/main" val="3754514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54889786-37AA-40F5-8C5E-C45FC1B4ECDB}" type="datetimeFigureOut">
              <a:rPr lang="tr-TR" smtClean="0"/>
              <a:t>13.04.2016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B0DE7D4D-E086-40E8-AA0B-D44BBF4A8028}" type="slidenum">
              <a:rPr lang="tr-TR" smtClean="0"/>
              <a:t>‹#›</a:t>
            </a:fld>
            <a:endParaRPr lang="tr-TR"/>
          </a:p>
        </p:txBody>
      </p:sp>
    </p:spTree>
    <p:extLst>
      <p:ext uri="{BB962C8B-B14F-4D97-AF65-F5344CB8AC3E}">
        <p14:creationId xmlns:p14="http://schemas.microsoft.com/office/powerpoint/2010/main" val="2279569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54889786-37AA-40F5-8C5E-C45FC1B4ECDB}" type="datetimeFigureOut">
              <a:rPr lang="tr-TR" smtClean="0"/>
              <a:t>13.04.2016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B0DE7D4D-E086-40E8-AA0B-D44BBF4A8028}" type="slidenum">
              <a:rPr lang="tr-TR" smtClean="0"/>
              <a:t>‹#›</a:t>
            </a:fld>
            <a:endParaRPr lang="tr-TR"/>
          </a:p>
        </p:txBody>
      </p:sp>
    </p:spTree>
    <p:extLst>
      <p:ext uri="{BB962C8B-B14F-4D97-AF65-F5344CB8AC3E}">
        <p14:creationId xmlns:p14="http://schemas.microsoft.com/office/powerpoint/2010/main" val="3074354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2400"/>
            </a:lvl1pPr>
          </a:lstStyle>
          <a:p>
            <a:r>
              <a:rPr lang="tr-TR" smtClean="0"/>
              <a:t>Asıl başlık stili için tıklatın</a:t>
            </a:r>
            <a:endParaRPr lang="tr-TR"/>
          </a:p>
        </p:txBody>
      </p:sp>
      <p:sp>
        <p:nvSpPr>
          <p:cNvPr id="3" name="İçerik Yer Tutucusu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54889786-37AA-40F5-8C5E-C45FC1B4ECDB}" type="datetimeFigureOut">
              <a:rPr lang="tr-TR" smtClean="0"/>
              <a:t>13.04.2016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0DE7D4D-E086-40E8-AA0B-D44BBF4A8028}" type="slidenum">
              <a:rPr lang="tr-TR" smtClean="0"/>
              <a:t>‹#›</a:t>
            </a:fld>
            <a:endParaRPr lang="tr-TR"/>
          </a:p>
        </p:txBody>
      </p:sp>
    </p:spTree>
    <p:extLst>
      <p:ext uri="{BB962C8B-B14F-4D97-AF65-F5344CB8AC3E}">
        <p14:creationId xmlns:p14="http://schemas.microsoft.com/office/powerpoint/2010/main" val="1708770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2400"/>
            </a:lvl1pPr>
          </a:lstStyle>
          <a:p>
            <a:r>
              <a:rPr lang="tr-TR" smtClean="0"/>
              <a:t>Asıl başlık stili için tıklatın</a:t>
            </a:r>
            <a:endParaRPr lang="tr-TR"/>
          </a:p>
        </p:txBody>
      </p:sp>
      <p:sp>
        <p:nvSpPr>
          <p:cNvPr id="3" name="Resim Yer Tutucusu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54889786-37AA-40F5-8C5E-C45FC1B4ECDB}" type="datetimeFigureOut">
              <a:rPr lang="tr-TR" smtClean="0"/>
              <a:t>13.04.2016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0DE7D4D-E086-40E8-AA0B-D44BBF4A8028}" type="slidenum">
              <a:rPr lang="tr-TR" smtClean="0"/>
              <a:t>‹#›</a:t>
            </a:fld>
            <a:endParaRPr lang="tr-TR"/>
          </a:p>
        </p:txBody>
      </p:sp>
    </p:spTree>
    <p:extLst>
      <p:ext uri="{BB962C8B-B14F-4D97-AF65-F5344CB8AC3E}">
        <p14:creationId xmlns:p14="http://schemas.microsoft.com/office/powerpoint/2010/main" val="1415693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4889786-37AA-40F5-8C5E-C45FC1B4ECDB}" type="datetimeFigureOut">
              <a:rPr lang="tr-TR" smtClean="0"/>
              <a:t>13.04.2016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0DE7D4D-E086-40E8-AA0B-D44BBF4A8028}" type="slidenum">
              <a:rPr lang="tr-TR" smtClean="0"/>
              <a:t>‹#›</a:t>
            </a:fld>
            <a:endParaRPr lang="tr-TR"/>
          </a:p>
        </p:txBody>
      </p:sp>
    </p:spTree>
    <p:extLst>
      <p:ext uri="{BB962C8B-B14F-4D97-AF65-F5344CB8AC3E}">
        <p14:creationId xmlns:p14="http://schemas.microsoft.com/office/powerpoint/2010/main" val="1257326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543675" y="365125"/>
            <a:ext cx="1971675"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28650" y="365125"/>
            <a:ext cx="5800725"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4889786-37AA-40F5-8C5E-C45FC1B4ECDB}" type="datetimeFigureOut">
              <a:rPr lang="tr-TR" smtClean="0"/>
              <a:t>13.04.2016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0DE7D4D-E086-40E8-AA0B-D44BBF4A8028}" type="slidenum">
              <a:rPr lang="tr-TR" smtClean="0"/>
              <a:t>‹#›</a:t>
            </a:fld>
            <a:endParaRPr lang="tr-TR"/>
          </a:p>
        </p:txBody>
      </p:sp>
    </p:spTree>
    <p:extLst>
      <p:ext uri="{BB962C8B-B14F-4D97-AF65-F5344CB8AC3E}">
        <p14:creationId xmlns:p14="http://schemas.microsoft.com/office/powerpoint/2010/main" val="3209439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4889786-37AA-40F5-8C5E-C45FC1B4ECDB}" type="datetimeFigureOut">
              <a:rPr lang="tr-TR" smtClean="0"/>
              <a:t>13.04.2016</a:t>
            </a:fld>
            <a:endParaRPr lang="tr-TR"/>
          </a:p>
        </p:txBody>
      </p:sp>
      <p:sp>
        <p:nvSpPr>
          <p:cNvPr id="5" name="Altbilgi Yer Tutucusu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0DE7D4D-E086-40E8-AA0B-D44BBF4A8028}" type="slidenum">
              <a:rPr lang="tr-TR" smtClean="0"/>
              <a:t>‹#›</a:t>
            </a:fld>
            <a:endParaRPr lang="tr-TR"/>
          </a:p>
        </p:txBody>
      </p:sp>
    </p:spTree>
    <p:extLst>
      <p:ext uri="{BB962C8B-B14F-4D97-AF65-F5344CB8AC3E}">
        <p14:creationId xmlns:p14="http://schemas.microsoft.com/office/powerpoint/2010/main" val="540375142"/>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www.innova.com.tr/sap-erp-cozumu.asp#Tab8-tab" TargetMode="External"/><Relationship Id="rId3" Type="http://schemas.openxmlformats.org/officeDocument/2006/relationships/hyperlink" Target="http://www.innova.com.tr/sap-erp-cozumu.asp#Tab3-tab" TargetMode="External"/><Relationship Id="rId7" Type="http://schemas.openxmlformats.org/officeDocument/2006/relationships/hyperlink" Target="http://www.innova.com.tr/sap-erp-cozumu.asp#Tab7-tab" TargetMode="External"/><Relationship Id="rId2" Type="http://schemas.openxmlformats.org/officeDocument/2006/relationships/hyperlink" Target="http://www.innova.com.tr/sap-erp-cozumu.asp#Tab2-tab" TargetMode="External"/><Relationship Id="rId1" Type="http://schemas.openxmlformats.org/officeDocument/2006/relationships/slideLayout" Target="../slideLayouts/slideLayout2.xml"/><Relationship Id="rId6" Type="http://schemas.openxmlformats.org/officeDocument/2006/relationships/hyperlink" Target="http://www.innova.com.tr/sap-erp-cozumu.asp#Tab6-tab" TargetMode="External"/><Relationship Id="rId5" Type="http://schemas.openxmlformats.org/officeDocument/2006/relationships/hyperlink" Target="http://www.innova.com.tr/sap-erp-cozumu.asp#Tab5-tab" TargetMode="External"/><Relationship Id="rId4" Type="http://schemas.openxmlformats.org/officeDocument/2006/relationships/hyperlink" Target="http://www.innova.com.tr/sap-erp-cozumu.asp#Tab4-tab" TargetMode="External"/><Relationship Id="rId9" Type="http://schemas.openxmlformats.org/officeDocument/2006/relationships/hyperlink" Target="http://www.innova.com.tr/sap-erp-cozumu.asp#Tab9-tab"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3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37.jpe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0" y="3623558"/>
            <a:ext cx="9144000" cy="683229"/>
          </a:xfrm>
        </p:spPr>
        <p:txBody>
          <a:bodyPr>
            <a:noAutofit/>
          </a:bodyPr>
          <a:lstStyle/>
          <a:p>
            <a:r>
              <a:rPr lang="tr-TR" sz="3200" b="1" dirty="0" smtClean="0">
                <a:solidFill>
                  <a:schemeClr val="tx1"/>
                </a:solidFill>
                <a:latin typeface="Calibri" pitchFamily="34" charset="0"/>
              </a:rPr>
              <a:t>ENM 320  </a:t>
            </a:r>
            <a:r>
              <a:rPr lang="tr-TR" sz="3200" b="1" dirty="0" smtClean="0">
                <a:solidFill>
                  <a:schemeClr val="tx1"/>
                </a:solidFill>
                <a:effectLst/>
                <a:latin typeface="Calibri" pitchFamily="34" charset="0"/>
              </a:rPr>
              <a:t>Yönetim Bilişim Sistemleri</a:t>
            </a:r>
            <a:endParaRPr lang="tr-TR" sz="3200" b="1" dirty="0">
              <a:solidFill>
                <a:schemeClr val="tx1"/>
              </a:solidFill>
              <a:effectLst/>
              <a:latin typeface="Calibri" pitchFamily="34" charset="0"/>
            </a:endParaRPr>
          </a:p>
        </p:txBody>
      </p:sp>
      <p:sp>
        <p:nvSpPr>
          <p:cNvPr id="3" name="Alt Başlık 2"/>
          <p:cNvSpPr>
            <a:spLocks noGrp="1"/>
          </p:cNvSpPr>
          <p:nvPr>
            <p:ph type="subTitle" idx="1"/>
          </p:nvPr>
        </p:nvSpPr>
        <p:spPr>
          <a:xfrm>
            <a:off x="0" y="5589240"/>
            <a:ext cx="9144000" cy="1008112"/>
          </a:xfrm>
        </p:spPr>
        <p:txBody>
          <a:bodyPr>
            <a:noAutofit/>
          </a:bodyPr>
          <a:lstStyle/>
          <a:p>
            <a:pPr algn="ctr"/>
            <a:r>
              <a:rPr lang="tr-TR" sz="2000" b="1" dirty="0" smtClean="0">
                <a:solidFill>
                  <a:schemeClr val="tx1"/>
                </a:solidFill>
                <a:latin typeface="Calibri" pitchFamily="34" charset="0"/>
              </a:rPr>
              <a:t>Yrd. Doç. </a:t>
            </a:r>
            <a:r>
              <a:rPr lang="tr-TR" sz="2000" b="1" dirty="0" smtClean="0">
                <a:latin typeface="Calibri" pitchFamily="34" charset="0"/>
              </a:rPr>
              <a:t>Dr</a:t>
            </a:r>
            <a:r>
              <a:rPr lang="tr-TR" sz="2000" b="1" dirty="0" smtClean="0">
                <a:solidFill>
                  <a:schemeClr val="tx1"/>
                </a:solidFill>
                <a:latin typeface="Calibri" pitchFamily="34" charset="0"/>
              </a:rPr>
              <a:t>. Berk Ayvaz</a:t>
            </a:r>
          </a:p>
          <a:p>
            <a:pPr algn="ctr"/>
            <a:r>
              <a:rPr lang="tr-TR" sz="1600" dirty="0" smtClean="0">
                <a:solidFill>
                  <a:schemeClr val="tx1"/>
                </a:solidFill>
                <a:latin typeface="Calibri" pitchFamily="34" charset="0"/>
              </a:rPr>
              <a:t>İstanbul Ticaret Üniversitesi Endüstri Mühendisliği Bölümü </a:t>
            </a:r>
          </a:p>
        </p:txBody>
      </p:sp>
      <p:pic>
        <p:nvPicPr>
          <p:cNvPr id="3074" name="Picture 2" descr="http://thumbs.dreamstime.com/z/management-information-system-mis-provides-organizations-require-to-manage-themselves-efficiently-effectively-45574142.jp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sharpenSoften amount="25000"/>
                    </a14:imgEffect>
                    <a14:imgEffect>
                      <a14:brightnessContrast bright="20000" contrast="-40000"/>
                    </a14:imgEffect>
                  </a14:imgLayer>
                </a14:imgProps>
              </a:ext>
              <a:ext uri="{28A0092B-C50C-407E-A947-70E740481C1C}">
                <a14:useLocalDpi xmlns:a14="http://schemas.microsoft.com/office/drawing/2010/main" val="0"/>
              </a:ext>
            </a:extLst>
          </a:blip>
          <a:srcRect b="12386"/>
          <a:stretch/>
        </p:blipFill>
        <p:spPr bwMode="auto">
          <a:xfrm>
            <a:off x="2240496" y="188640"/>
            <a:ext cx="4663007" cy="3434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27637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1576" y="764705"/>
            <a:ext cx="6648656" cy="1080120"/>
          </a:xfrm>
          <a:solidFill>
            <a:schemeClr val="bg1">
              <a:lumMod val="95000"/>
            </a:schemeClr>
          </a:solidFill>
        </p:spPr>
        <p:txBody>
          <a:bodyPr/>
          <a:lstStyle/>
          <a:p>
            <a:r>
              <a:rPr lang="tr-TR" sz="3600" b="1" dirty="0" smtClean="0">
                <a:latin typeface="Calibri" pitchFamily="34" charset="0"/>
              </a:rPr>
              <a:t>Enformasyon Teknolojisi Altyapısı</a:t>
            </a:r>
            <a:endParaRPr lang="tr-TR" dirty="0"/>
          </a:p>
        </p:txBody>
      </p:sp>
    </p:spTree>
    <p:extLst>
      <p:ext uri="{BB962C8B-B14F-4D97-AF65-F5344CB8AC3E}">
        <p14:creationId xmlns:p14="http://schemas.microsoft.com/office/powerpoint/2010/main" val="23749736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0"/>
            <a:ext cx="8172400" cy="620688"/>
          </a:xfrm>
          <a:noFill/>
        </p:spPr>
        <p:txBody>
          <a:bodyPr>
            <a:noAutofit/>
          </a:bodyPr>
          <a:lstStyle/>
          <a:p>
            <a:r>
              <a:rPr lang="tr-TR" sz="3200" b="1" dirty="0" smtClean="0">
                <a:solidFill>
                  <a:schemeClr val="tx1"/>
                </a:solidFill>
                <a:effectLst/>
                <a:latin typeface="Calibri" pitchFamily="34" charset="0"/>
              </a:rPr>
              <a:t>ET Altyapısı</a:t>
            </a:r>
            <a:endParaRPr lang="tr-TR" sz="3200" b="1" dirty="0">
              <a:solidFill>
                <a:schemeClr val="tx1"/>
              </a:solidFill>
              <a:effectLst/>
              <a:latin typeface="Calibri" pitchFamily="34" charset="0"/>
            </a:endParaRPr>
          </a:p>
        </p:txBody>
      </p:sp>
      <p:sp>
        <p:nvSpPr>
          <p:cNvPr id="3" name="İçerik Yer Tutucusu 2"/>
          <p:cNvSpPr>
            <a:spLocks noGrp="1"/>
          </p:cNvSpPr>
          <p:nvPr>
            <p:ph idx="1"/>
          </p:nvPr>
        </p:nvSpPr>
        <p:spPr>
          <a:xfrm>
            <a:off x="251520" y="692696"/>
            <a:ext cx="8605539" cy="5411688"/>
          </a:xfrm>
          <a:solidFill>
            <a:schemeClr val="bg1"/>
          </a:solidFill>
        </p:spPr>
        <p:txBody>
          <a:bodyPr>
            <a:normAutofit/>
          </a:bodyPr>
          <a:lstStyle/>
          <a:p>
            <a:pPr algn="just"/>
            <a:r>
              <a:rPr lang="tr-TR" sz="2000" b="1" dirty="0" smtClean="0">
                <a:latin typeface="Calibri" pitchFamily="34" charset="0"/>
              </a:rPr>
              <a:t>ET altyapısı; </a:t>
            </a:r>
            <a:r>
              <a:rPr lang="tr-TR" sz="2000" dirty="0" smtClean="0">
                <a:latin typeface="Calibri" pitchFamily="34" charset="0"/>
              </a:rPr>
              <a:t>kurumların belirli enformasyon sistemlerini uygulamaları için bir platform sağlayan ve paylaşılan teknolojik kaynakları ifade etmektedir.</a:t>
            </a:r>
          </a:p>
          <a:p>
            <a:pPr algn="just"/>
            <a:r>
              <a:rPr lang="tr-TR" sz="2000" b="1" dirty="0" smtClean="0">
                <a:latin typeface="Calibri" pitchFamily="34" charset="0"/>
              </a:rPr>
              <a:t>ET altyapısı donanım, yazılım, danışmanlık ve bakım hizmeti, eğitim ve öğretim vb. alanlardaki yatırımları içermektedir.</a:t>
            </a:r>
          </a:p>
          <a:p>
            <a:pPr algn="just"/>
            <a:endParaRPr lang="tr-TR" sz="2000" dirty="0">
              <a:latin typeface="Calibri" pitchFamily="34" charset="0"/>
            </a:endParaRPr>
          </a:p>
        </p:txBody>
      </p:sp>
      <p:pic>
        <p:nvPicPr>
          <p:cNvPr id="4"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p:blipFill>
        <p:spPr bwMode="auto">
          <a:xfrm>
            <a:off x="1658540" y="2493606"/>
            <a:ext cx="5791497" cy="368278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3700336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27856"/>
            <a:ext cx="7498080" cy="664840"/>
          </a:xfrm>
        </p:spPr>
        <p:txBody>
          <a:bodyPr>
            <a:normAutofit/>
          </a:bodyPr>
          <a:lstStyle/>
          <a:p>
            <a:pPr algn="ctr"/>
            <a:r>
              <a:rPr lang="tr-TR" sz="2800" b="1" dirty="0" smtClean="0">
                <a:solidFill>
                  <a:schemeClr val="tx1"/>
                </a:solidFill>
                <a:effectLst/>
                <a:latin typeface="Calibri" pitchFamily="34" charset="0"/>
              </a:rPr>
              <a:t>Enformasyon Teknolojisi (ET) Altyapı Hizmetleri</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0" y="764704"/>
            <a:ext cx="9144000" cy="6093296"/>
          </a:xfrm>
          <a:solidFill>
            <a:schemeClr val="bg1"/>
          </a:solidFill>
        </p:spPr>
        <p:txBody>
          <a:bodyPr>
            <a:noAutofit/>
          </a:bodyPr>
          <a:lstStyle/>
          <a:p>
            <a:pPr marL="425196" indent="-342900" algn="just">
              <a:buFont typeface="+mj-lt"/>
              <a:buAutoNum type="arabicPeriod"/>
            </a:pPr>
            <a:r>
              <a:rPr lang="tr-TR" sz="1800" dirty="0">
                <a:latin typeface="Calibri" pitchFamily="34" charset="0"/>
              </a:rPr>
              <a:t>Bilgi işlem platformları, çalışanların, müşterileri ve tedarikçileri dijital ortamda bağlayan büyük ana bilgisayarlar, masaüstü bilgisayarlara, dizüstü bilgisayarlara</a:t>
            </a:r>
            <a:r>
              <a:rPr lang="tr-TR" sz="1800" dirty="0" smtClean="0">
                <a:latin typeface="Calibri" pitchFamily="34" charset="0"/>
              </a:rPr>
              <a:t>, mobil </a:t>
            </a:r>
            <a:r>
              <a:rPr lang="tr-TR" sz="1800" dirty="0">
                <a:latin typeface="Calibri" pitchFamily="34" charset="0"/>
              </a:rPr>
              <a:t>cihazlar vb. </a:t>
            </a:r>
            <a:r>
              <a:rPr lang="tr-TR" sz="1800" b="1" dirty="0">
                <a:solidFill>
                  <a:srgbClr val="C00000"/>
                </a:solidFill>
                <a:latin typeface="Calibri" pitchFamily="34" charset="0"/>
              </a:rPr>
              <a:t>bilgi işlem </a:t>
            </a:r>
            <a:r>
              <a:rPr lang="tr-TR" sz="1800" b="1" dirty="0" smtClean="0">
                <a:solidFill>
                  <a:srgbClr val="C00000"/>
                </a:solidFill>
                <a:latin typeface="Calibri" pitchFamily="34" charset="0"/>
              </a:rPr>
              <a:t>hizmetleri</a:t>
            </a:r>
            <a:r>
              <a:rPr lang="tr-TR" sz="1800" dirty="0" smtClean="0">
                <a:solidFill>
                  <a:srgbClr val="C00000"/>
                </a:solidFill>
                <a:latin typeface="Calibri" pitchFamily="34" charset="0"/>
              </a:rPr>
              <a:t>.</a:t>
            </a:r>
            <a:endParaRPr lang="tr-TR" sz="1800" dirty="0">
              <a:solidFill>
                <a:srgbClr val="C00000"/>
              </a:solidFill>
              <a:latin typeface="Calibri" pitchFamily="34" charset="0"/>
            </a:endParaRPr>
          </a:p>
          <a:p>
            <a:pPr marL="425196" indent="-342900" algn="just">
              <a:buFont typeface="+mj-lt"/>
              <a:buAutoNum type="arabicPeriod"/>
            </a:pPr>
            <a:r>
              <a:rPr lang="tr-TR" sz="1800" dirty="0" smtClean="0">
                <a:latin typeface="Calibri" pitchFamily="34" charset="0"/>
              </a:rPr>
              <a:t>Çalışanlara</a:t>
            </a:r>
            <a:r>
              <a:rPr lang="tr-TR" sz="1800" dirty="0">
                <a:latin typeface="Calibri" pitchFamily="34" charset="0"/>
              </a:rPr>
              <a:t>, müşterilere, tedarikçilere video, veri, ses bağlantısı sağlayan </a:t>
            </a:r>
            <a:r>
              <a:rPr lang="tr-TR" sz="1800" b="1" dirty="0">
                <a:solidFill>
                  <a:srgbClr val="C00000"/>
                </a:solidFill>
                <a:latin typeface="Calibri" pitchFamily="34" charset="0"/>
              </a:rPr>
              <a:t>iletişim hizmetleri</a:t>
            </a:r>
            <a:r>
              <a:rPr lang="tr-TR" sz="1800" dirty="0">
                <a:latin typeface="Calibri" pitchFamily="34" charset="0"/>
              </a:rPr>
              <a:t>,</a:t>
            </a:r>
          </a:p>
          <a:p>
            <a:pPr marL="425196" indent="-342900" algn="just">
              <a:buFont typeface="+mj-lt"/>
              <a:buAutoNum type="arabicPeriod"/>
            </a:pPr>
            <a:r>
              <a:rPr lang="tr-TR" sz="1800" dirty="0" smtClean="0">
                <a:latin typeface="Calibri" pitchFamily="34" charset="0"/>
              </a:rPr>
              <a:t>Kurumsal </a:t>
            </a:r>
            <a:r>
              <a:rPr lang="tr-TR" sz="1800" dirty="0">
                <a:latin typeface="Calibri" pitchFamily="34" charset="0"/>
              </a:rPr>
              <a:t>verileri saklayan ve yöneten, veri analizine imkan sağlayan, </a:t>
            </a:r>
            <a:r>
              <a:rPr lang="tr-TR" sz="1800" b="1" dirty="0">
                <a:solidFill>
                  <a:srgbClr val="C00000"/>
                </a:solidFill>
                <a:latin typeface="Calibri" pitchFamily="34" charset="0"/>
              </a:rPr>
              <a:t>veri yönetim </a:t>
            </a:r>
            <a:r>
              <a:rPr lang="tr-TR" sz="1800" b="1" dirty="0" smtClean="0">
                <a:solidFill>
                  <a:srgbClr val="C00000"/>
                </a:solidFill>
                <a:latin typeface="Calibri" pitchFamily="34" charset="0"/>
              </a:rPr>
              <a:t>hizmetleri.</a:t>
            </a:r>
          </a:p>
          <a:p>
            <a:pPr marL="425196" indent="-342900" algn="just">
              <a:buFont typeface="+mj-lt"/>
              <a:buAutoNum type="arabicPeriod"/>
            </a:pPr>
            <a:r>
              <a:rPr lang="tr-TR" sz="1800" dirty="0">
                <a:latin typeface="Calibri" pitchFamily="34" charset="0"/>
              </a:rPr>
              <a:t>Kurumsal kaynak planlama, müşteri ilişkileri yönetim sistemi, tedarik zinciri yönetim sistemi, bilgi yönetim sistemi gibi işletme becerileri sağlayan </a:t>
            </a:r>
            <a:r>
              <a:rPr lang="tr-TR" sz="1800" b="1" dirty="0">
                <a:solidFill>
                  <a:srgbClr val="C00000"/>
                </a:solidFill>
                <a:latin typeface="Calibri" pitchFamily="34" charset="0"/>
              </a:rPr>
              <a:t>kurumsal uygulama yazılım </a:t>
            </a:r>
            <a:r>
              <a:rPr lang="tr-TR" sz="1800" b="1" dirty="0" smtClean="0">
                <a:solidFill>
                  <a:srgbClr val="C00000"/>
                </a:solidFill>
                <a:latin typeface="Calibri" pitchFamily="34" charset="0"/>
              </a:rPr>
              <a:t>hizmetleri</a:t>
            </a:r>
            <a:r>
              <a:rPr lang="tr-TR" sz="1800" b="1" dirty="0" smtClean="0">
                <a:latin typeface="Calibri" pitchFamily="34" charset="0"/>
              </a:rPr>
              <a:t>.</a:t>
            </a:r>
            <a:endParaRPr lang="tr-TR" sz="1800" b="1" dirty="0">
              <a:latin typeface="Calibri" pitchFamily="34" charset="0"/>
            </a:endParaRPr>
          </a:p>
          <a:p>
            <a:pPr marL="425196" indent="-342900" algn="just">
              <a:buFont typeface="+mj-lt"/>
              <a:buAutoNum type="arabicPeriod"/>
            </a:pPr>
            <a:r>
              <a:rPr lang="tr-TR" sz="1800" dirty="0" smtClean="0">
                <a:latin typeface="Calibri" pitchFamily="34" charset="0"/>
              </a:rPr>
              <a:t>Bilgi </a:t>
            </a:r>
            <a:r>
              <a:rPr lang="tr-TR" sz="1800" dirty="0">
                <a:latin typeface="Calibri" pitchFamily="34" charset="0"/>
              </a:rPr>
              <a:t>işleme, veri yönetimi ve telekomünikasyon için zorunlu fiziksel kurumların geliştirilmesi ve yönetilmesini sağlayan </a:t>
            </a:r>
            <a:r>
              <a:rPr lang="tr-TR" sz="1800" b="1" dirty="0">
                <a:solidFill>
                  <a:srgbClr val="C00000"/>
                </a:solidFill>
                <a:latin typeface="Calibri" pitchFamily="34" charset="0"/>
              </a:rPr>
              <a:t>fiziksel tesislerin yönetim </a:t>
            </a:r>
            <a:r>
              <a:rPr lang="tr-TR" sz="1800" b="1" dirty="0" smtClean="0">
                <a:solidFill>
                  <a:srgbClr val="C00000"/>
                </a:solidFill>
                <a:latin typeface="Calibri" pitchFamily="34" charset="0"/>
              </a:rPr>
              <a:t>hizmetleri</a:t>
            </a:r>
            <a:r>
              <a:rPr lang="tr-TR" sz="1800" dirty="0" smtClean="0">
                <a:latin typeface="Calibri" pitchFamily="34" charset="0"/>
              </a:rPr>
              <a:t>.</a:t>
            </a:r>
            <a:endParaRPr lang="tr-TR" sz="1800" dirty="0">
              <a:latin typeface="Calibri" pitchFamily="34" charset="0"/>
            </a:endParaRPr>
          </a:p>
          <a:p>
            <a:pPr marL="425196" indent="-342900" algn="just">
              <a:buFont typeface="+mj-lt"/>
              <a:buAutoNum type="arabicPeriod"/>
            </a:pPr>
            <a:r>
              <a:rPr lang="tr-TR" sz="1800" dirty="0" smtClean="0">
                <a:latin typeface="Calibri" pitchFamily="34" charset="0"/>
              </a:rPr>
              <a:t>Alt </a:t>
            </a:r>
            <a:r>
              <a:rPr lang="tr-TR" sz="1800" dirty="0">
                <a:latin typeface="Calibri" pitchFamily="34" charset="0"/>
              </a:rPr>
              <a:t>yapıların planlanması ve geliştirilmesi, ET hizmetlerinin iş birimleriyle koordinasyonu, ET giderlerinin hesaplamalarının yönetilmesi ve proje yönetim hizmetlerini sağlayan </a:t>
            </a:r>
            <a:r>
              <a:rPr lang="tr-TR" sz="1800" b="1" dirty="0">
                <a:solidFill>
                  <a:srgbClr val="C00000"/>
                </a:solidFill>
                <a:latin typeface="Calibri" pitchFamily="34" charset="0"/>
              </a:rPr>
              <a:t>ET yönetim </a:t>
            </a:r>
            <a:r>
              <a:rPr lang="tr-TR" sz="1800" b="1" dirty="0" smtClean="0">
                <a:solidFill>
                  <a:srgbClr val="C00000"/>
                </a:solidFill>
                <a:latin typeface="Calibri" pitchFamily="34" charset="0"/>
              </a:rPr>
              <a:t>hizmetleri.</a:t>
            </a:r>
            <a:endParaRPr lang="tr-TR" sz="1800" b="1" dirty="0">
              <a:solidFill>
                <a:srgbClr val="C00000"/>
              </a:solidFill>
              <a:latin typeface="Calibri" pitchFamily="34" charset="0"/>
            </a:endParaRPr>
          </a:p>
          <a:p>
            <a:pPr marL="425196" indent="-342900" algn="just">
              <a:buFont typeface="+mj-lt"/>
              <a:buAutoNum type="arabicPeriod"/>
            </a:pPr>
            <a:r>
              <a:rPr lang="tr-TR" sz="1800" dirty="0" smtClean="0">
                <a:latin typeface="Calibri" pitchFamily="34" charset="0"/>
              </a:rPr>
              <a:t>Hangi </a:t>
            </a:r>
            <a:r>
              <a:rPr lang="tr-TR" sz="1800" dirty="0" err="1">
                <a:latin typeface="Calibri" pitchFamily="34" charset="0"/>
              </a:rPr>
              <a:t>ET’nin</a:t>
            </a:r>
            <a:r>
              <a:rPr lang="tr-TR" sz="1800" dirty="0">
                <a:latin typeface="Calibri" pitchFamily="34" charset="0"/>
              </a:rPr>
              <a:t>  ne zaman ve nasıl kullanılacağını belirleyen işletme standartları ve politikalarını sağlayan </a:t>
            </a:r>
            <a:r>
              <a:rPr lang="tr-TR" sz="1800" b="1" dirty="0">
                <a:solidFill>
                  <a:srgbClr val="C00000"/>
                </a:solidFill>
                <a:latin typeface="Calibri" pitchFamily="34" charset="0"/>
              </a:rPr>
              <a:t>ET standartları </a:t>
            </a:r>
            <a:r>
              <a:rPr lang="tr-TR" sz="1800" b="1" dirty="0" smtClean="0">
                <a:solidFill>
                  <a:srgbClr val="C00000"/>
                </a:solidFill>
                <a:latin typeface="Calibri" pitchFamily="34" charset="0"/>
              </a:rPr>
              <a:t>hizmetleri</a:t>
            </a:r>
            <a:r>
              <a:rPr lang="tr-TR" sz="1800" dirty="0" smtClean="0">
                <a:latin typeface="Calibri" pitchFamily="34" charset="0"/>
              </a:rPr>
              <a:t>.</a:t>
            </a:r>
            <a:endParaRPr lang="tr-TR" sz="1800" dirty="0">
              <a:latin typeface="Calibri" pitchFamily="34" charset="0"/>
            </a:endParaRPr>
          </a:p>
          <a:p>
            <a:pPr marL="425196" indent="-342900" algn="just">
              <a:buFont typeface="+mj-lt"/>
              <a:buAutoNum type="arabicPeriod"/>
            </a:pPr>
            <a:r>
              <a:rPr lang="tr-TR" sz="1800" dirty="0" smtClean="0">
                <a:latin typeface="Calibri" pitchFamily="34" charset="0"/>
              </a:rPr>
              <a:t>Bilgi </a:t>
            </a:r>
            <a:r>
              <a:rPr lang="tr-TR" sz="1800" dirty="0">
                <a:latin typeface="Calibri" pitchFamily="34" charset="0"/>
              </a:rPr>
              <a:t>teknolojileri yatırımlarının planlanması ve yönetilmesinde sistemi kullanacak olan çalışan ve yöneticilerin eğitilmesini sağlayan </a:t>
            </a:r>
            <a:r>
              <a:rPr lang="tr-TR" sz="1800" b="1" dirty="0">
                <a:solidFill>
                  <a:srgbClr val="C00000"/>
                </a:solidFill>
                <a:latin typeface="Calibri" pitchFamily="34" charset="0"/>
              </a:rPr>
              <a:t>ET eğitim </a:t>
            </a:r>
            <a:r>
              <a:rPr lang="tr-TR" sz="1800" b="1" dirty="0" smtClean="0">
                <a:solidFill>
                  <a:srgbClr val="C00000"/>
                </a:solidFill>
                <a:latin typeface="Calibri" pitchFamily="34" charset="0"/>
              </a:rPr>
              <a:t>hizmetleri</a:t>
            </a:r>
            <a:r>
              <a:rPr lang="tr-TR" sz="1800" dirty="0" smtClean="0">
                <a:latin typeface="Calibri" pitchFamily="34" charset="0"/>
              </a:rPr>
              <a:t>.</a:t>
            </a:r>
            <a:endParaRPr lang="tr-TR" sz="1800" dirty="0">
              <a:latin typeface="Calibri" pitchFamily="34" charset="0"/>
            </a:endParaRPr>
          </a:p>
          <a:p>
            <a:pPr marL="425196" indent="-342900" algn="just">
              <a:buFont typeface="+mj-lt"/>
              <a:buAutoNum type="arabicPeriod"/>
            </a:pPr>
            <a:r>
              <a:rPr lang="tr-TR" sz="1800" dirty="0">
                <a:latin typeface="Calibri" pitchFamily="34" charset="0"/>
              </a:rPr>
              <a:t>Gelecekte pazarda fark meydana getirecek potansiyel ET projelerinin ve yatırımlarının araştırılmasını sağlayan </a:t>
            </a:r>
            <a:r>
              <a:rPr lang="tr-TR" sz="1800" b="1" dirty="0">
                <a:solidFill>
                  <a:srgbClr val="C00000"/>
                </a:solidFill>
                <a:latin typeface="Calibri" pitchFamily="34" charset="0"/>
              </a:rPr>
              <a:t>ET ARGE </a:t>
            </a:r>
            <a:r>
              <a:rPr lang="tr-TR" sz="1800" b="1" dirty="0" smtClean="0">
                <a:solidFill>
                  <a:srgbClr val="C00000"/>
                </a:solidFill>
                <a:latin typeface="Calibri" pitchFamily="34" charset="0"/>
              </a:rPr>
              <a:t>hizmetleri</a:t>
            </a:r>
            <a:r>
              <a:rPr lang="tr-TR" sz="1800" dirty="0" smtClean="0">
                <a:latin typeface="Calibri" pitchFamily="34" charset="0"/>
              </a:rPr>
              <a:t>.</a:t>
            </a:r>
            <a:endParaRPr lang="tr-TR" sz="1800" dirty="0">
              <a:latin typeface="Calibri" pitchFamily="34" charset="0"/>
            </a:endParaRPr>
          </a:p>
          <a:p>
            <a:pPr marL="425196" indent="-342900" algn="just">
              <a:buFont typeface="+mj-lt"/>
              <a:buAutoNum type="arabicPeriod"/>
            </a:pPr>
            <a:endParaRPr lang="tr-TR" sz="1800" dirty="0" smtClean="0">
              <a:latin typeface="Calibri" pitchFamily="34" charset="0"/>
            </a:endParaRPr>
          </a:p>
          <a:p>
            <a:pPr marL="425196" indent="-342900" algn="just">
              <a:buFont typeface="+mj-lt"/>
              <a:buAutoNum type="arabicPeriod"/>
            </a:pPr>
            <a:endParaRPr lang="tr-TR" sz="1800" dirty="0">
              <a:latin typeface="Calibri" pitchFamily="34" charset="0"/>
            </a:endParaRPr>
          </a:p>
        </p:txBody>
      </p:sp>
    </p:spTree>
    <p:extLst>
      <p:ext uri="{BB962C8B-B14F-4D97-AF65-F5344CB8AC3E}">
        <p14:creationId xmlns:p14="http://schemas.microsoft.com/office/powerpoint/2010/main" val="33363426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0"/>
            <a:ext cx="8172400" cy="620688"/>
          </a:xfrm>
        </p:spPr>
        <p:txBody>
          <a:bodyPr>
            <a:normAutofit/>
          </a:bodyPr>
          <a:lstStyle/>
          <a:p>
            <a:r>
              <a:rPr lang="tr-TR" sz="3600" b="1" dirty="0" smtClean="0">
                <a:solidFill>
                  <a:schemeClr val="tx1"/>
                </a:solidFill>
                <a:effectLst/>
                <a:latin typeface="Calibri" pitchFamily="34" charset="0"/>
              </a:rPr>
              <a:t>ET Altyapısının Gelişimi</a:t>
            </a:r>
            <a:endParaRPr lang="tr-TR" sz="3600" b="1" dirty="0">
              <a:solidFill>
                <a:schemeClr val="tx1"/>
              </a:solidFill>
              <a:effectLst/>
              <a:latin typeface="Calibri" pitchFamily="34" charset="0"/>
            </a:endParaRPr>
          </a:p>
        </p:txBody>
      </p:sp>
      <p:sp>
        <p:nvSpPr>
          <p:cNvPr id="3" name="İçerik Yer Tutucusu 2"/>
          <p:cNvSpPr>
            <a:spLocks noGrp="1"/>
          </p:cNvSpPr>
          <p:nvPr>
            <p:ph idx="1"/>
          </p:nvPr>
        </p:nvSpPr>
        <p:spPr>
          <a:xfrm>
            <a:off x="251520" y="1124744"/>
            <a:ext cx="8682168" cy="3024336"/>
          </a:xfrm>
          <a:solidFill>
            <a:schemeClr val="bg1"/>
          </a:solidFill>
        </p:spPr>
        <p:txBody>
          <a:bodyPr>
            <a:normAutofit/>
          </a:bodyPr>
          <a:lstStyle/>
          <a:p>
            <a:pPr algn="just"/>
            <a:r>
              <a:rPr lang="tr-TR" sz="2000" b="1" dirty="0">
                <a:latin typeface="Calibri" pitchFamily="34" charset="0"/>
              </a:rPr>
              <a:t>Günümüzde  işletmelerde kullanılan ET altyapısı, bilgi işlem platformlarındaki 50 yıllık gelişimin bir sonucudur. </a:t>
            </a:r>
          </a:p>
          <a:p>
            <a:pPr algn="just"/>
            <a:r>
              <a:rPr lang="tr-TR" sz="2000" b="1" dirty="0">
                <a:latin typeface="Calibri" pitchFamily="34" charset="0"/>
              </a:rPr>
              <a:t>Bu gelişmede, her biri farklı hesaplama ve işleme gücüne, özellik ve altyapı elemanlarına sahip olan beş aşama bulunmaktadır.</a:t>
            </a:r>
          </a:p>
          <a:p>
            <a:pPr algn="just"/>
            <a:r>
              <a:rPr lang="tr-TR" sz="2000" b="1" dirty="0">
                <a:latin typeface="Calibri" pitchFamily="34" charset="0"/>
              </a:rPr>
              <a:t>Bir dönemi karakterize eden bir teknoloji bir başka dönemde farklı maksatlarla kullanılabilmektedir.</a:t>
            </a:r>
          </a:p>
          <a:p>
            <a:pPr algn="just"/>
            <a:r>
              <a:rPr lang="tr-TR" sz="2000" dirty="0" err="1">
                <a:latin typeface="Calibri" pitchFamily="34" charset="0"/>
              </a:rPr>
              <a:t>Örn</a:t>
            </a:r>
            <a:r>
              <a:rPr lang="tr-TR" sz="2000" dirty="0">
                <a:latin typeface="Calibri" pitchFamily="34" charset="0"/>
              </a:rPr>
              <a:t>: Ana bilgisayarlar bazı işletmeler tarafından hala kullanılmaktadır.</a:t>
            </a:r>
          </a:p>
          <a:p>
            <a:pPr algn="just"/>
            <a:endParaRPr lang="tr-TR" sz="2000" dirty="0">
              <a:latin typeface="Calibri" pitchFamily="34" charset="0"/>
            </a:endParaRPr>
          </a:p>
        </p:txBody>
      </p:sp>
    </p:spTree>
    <p:extLst>
      <p:ext uri="{BB962C8B-B14F-4D97-AF65-F5344CB8AC3E}">
        <p14:creationId xmlns:p14="http://schemas.microsoft.com/office/powerpoint/2010/main" val="32035268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851920" y="0"/>
            <a:ext cx="4977800" cy="590960"/>
          </a:xfrm>
        </p:spPr>
        <p:txBody>
          <a:bodyPr>
            <a:normAutofit fontScale="90000"/>
          </a:bodyPr>
          <a:lstStyle/>
          <a:p>
            <a:pPr algn="ctr"/>
            <a:r>
              <a:rPr lang="tr-TR" sz="2800" b="1" dirty="0">
                <a:solidFill>
                  <a:schemeClr val="tx1"/>
                </a:solidFill>
                <a:effectLst/>
                <a:latin typeface="Calibri" pitchFamily="34" charset="0"/>
              </a:rPr>
              <a:t>ET Altyapısının Gelişim Dönemleri</a:t>
            </a:r>
            <a:endParaRPr lang="tr-TR" sz="2800" dirty="0">
              <a:solidFill>
                <a:schemeClr val="tx1"/>
              </a:solidFill>
              <a:effectLst/>
            </a:endParaRPr>
          </a:p>
        </p:txBody>
      </p:sp>
      <p:grpSp>
        <p:nvGrpSpPr>
          <p:cNvPr id="4" name="Grup 3"/>
          <p:cNvGrpSpPr/>
          <p:nvPr/>
        </p:nvGrpSpPr>
        <p:grpSpPr>
          <a:xfrm>
            <a:off x="1907704" y="476672"/>
            <a:ext cx="5976664" cy="6368765"/>
            <a:chOff x="1907704" y="476672"/>
            <a:chExt cx="5976664" cy="6368765"/>
          </a:xfrm>
        </p:grpSpPr>
        <p:pic>
          <p:nvPicPr>
            <p:cNvPr id="1026" name="Picture 2"/>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sharpenSoften amount="50000"/>
                      </a14:imgEffect>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6560" t="16937" r="8227" b="7809"/>
            <a:stretch/>
          </p:blipFill>
          <p:spPr bwMode="auto">
            <a:xfrm rot="5400000">
              <a:off x="1768798" y="729867"/>
              <a:ext cx="6254476" cy="5976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Metin kutusu 5"/>
            <p:cNvSpPr txBox="1"/>
            <p:nvPr/>
          </p:nvSpPr>
          <p:spPr>
            <a:xfrm>
              <a:off x="2195736" y="476672"/>
              <a:ext cx="1152128" cy="1200329"/>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tr-TR" sz="1200" dirty="0" smtClean="0">
                  <a:solidFill>
                    <a:schemeClr val="tx1"/>
                  </a:solidFill>
                </a:rPr>
                <a:t>Ana bilgisayarlar/mini bilgisayarlar  (1959-halen)</a:t>
              </a:r>
              <a:endParaRPr lang="tr-TR" sz="1200" dirty="0">
                <a:solidFill>
                  <a:schemeClr val="tx1"/>
                </a:solidFill>
              </a:endParaRPr>
            </a:p>
          </p:txBody>
        </p:sp>
        <p:sp>
          <p:nvSpPr>
            <p:cNvPr id="7" name="Metin kutusu 6"/>
            <p:cNvSpPr txBox="1"/>
            <p:nvPr/>
          </p:nvSpPr>
          <p:spPr>
            <a:xfrm>
              <a:off x="2206055" y="1676708"/>
              <a:ext cx="1152128" cy="600164"/>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tr-TR" sz="1100" dirty="0" smtClean="0">
                  <a:solidFill>
                    <a:schemeClr val="tx1"/>
                  </a:solidFill>
                </a:rPr>
                <a:t>Kişisel bilgisayarlar  (1981-halen)</a:t>
              </a:r>
              <a:endParaRPr lang="tr-TR" sz="1100" dirty="0">
                <a:solidFill>
                  <a:schemeClr val="tx1"/>
                </a:solidFill>
              </a:endParaRPr>
            </a:p>
          </p:txBody>
        </p:sp>
        <p:sp>
          <p:nvSpPr>
            <p:cNvPr id="8" name="Metin kutusu 7"/>
            <p:cNvSpPr txBox="1"/>
            <p:nvPr/>
          </p:nvSpPr>
          <p:spPr>
            <a:xfrm>
              <a:off x="2195736" y="2348880"/>
              <a:ext cx="1152128" cy="830997"/>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tr-TR" sz="1200" dirty="0" smtClean="0">
                  <a:solidFill>
                    <a:schemeClr val="tx1"/>
                  </a:solidFill>
                </a:rPr>
                <a:t>İstemci sunucu (1983-halen)</a:t>
              </a:r>
              <a:endParaRPr lang="tr-TR" sz="1200" dirty="0">
                <a:solidFill>
                  <a:schemeClr val="tx1"/>
                </a:solidFill>
              </a:endParaRPr>
            </a:p>
          </p:txBody>
        </p:sp>
        <p:sp>
          <p:nvSpPr>
            <p:cNvPr id="9" name="Metin kutusu 8"/>
            <p:cNvSpPr txBox="1"/>
            <p:nvPr/>
          </p:nvSpPr>
          <p:spPr>
            <a:xfrm>
              <a:off x="1948880" y="3981053"/>
              <a:ext cx="1440160" cy="646331"/>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tr-TR" sz="1200" dirty="0" smtClean="0">
                  <a:solidFill>
                    <a:schemeClr val="tx1"/>
                  </a:solidFill>
                </a:rPr>
                <a:t>Kurumsal  bilgi işlem (1992-halen)</a:t>
              </a:r>
              <a:endParaRPr lang="tr-TR" sz="1200" dirty="0">
                <a:solidFill>
                  <a:schemeClr val="tx1"/>
                </a:solidFill>
              </a:endParaRPr>
            </a:p>
          </p:txBody>
        </p:sp>
        <p:sp>
          <p:nvSpPr>
            <p:cNvPr id="10" name="Metin kutusu 9"/>
            <p:cNvSpPr txBox="1"/>
            <p:nvPr/>
          </p:nvSpPr>
          <p:spPr>
            <a:xfrm>
              <a:off x="2760465" y="4910588"/>
              <a:ext cx="1440160" cy="261610"/>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tr-TR" sz="1100" dirty="0" smtClean="0">
                  <a:solidFill>
                    <a:schemeClr val="tx1"/>
                  </a:solidFill>
                </a:rPr>
                <a:t>Kurumsal sunucu)</a:t>
              </a:r>
              <a:endParaRPr lang="tr-TR" sz="1100" dirty="0">
                <a:solidFill>
                  <a:schemeClr val="tx1"/>
                </a:solidFill>
              </a:endParaRPr>
            </a:p>
          </p:txBody>
        </p:sp>
        <p:sp>
          <p:nvSpPr>
            <p:cNvPr id="11" name="Metin kutusu 10"/>
            <p:cNvSpPr txBox="1"/>
            <p:nvPr/>
          </p:nvSpPr>
          <p:spPr>
            <a:xfrm>
              <a:off x="2051720" y="5949280"/>
              <a:ext cx="1440160" cy="646331"/>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tr-TR" sz="1200" dirty="0" smtClean="0">
                  <a:solidFill>
                    <a:schemeClr val="tx1"/>
                  </a:solidFill>
                </a:rPr>
                <a:t>Bulut ve Mobil bilgi işlem (2000-halen)</a:t>
              </a:r>
              <a:endParaRPr lang="tr-TR" sz="1200" dirty="0">
                <a:solidFill>
                  <a:schemeClr val="tx1"/>
                </a:solidFill>
              </a:endParaRPr>
            </a:p>
          </p:txBody>
        </p:sp>
      </p:grpSp>
      <p:sp>
        <p:nvSpPr>
          <p:cNvPr id="3" name="Metin kutusu 2"/>
          <p:cNvSpPr txBox="1"/>
          <p:nvPr/>
        </p:nvSpPr>
        <p:spPr>
          <a:xfrm>
            <a:off x="1403648" y="590960"/>
            <a:ext cx="545231" cy="461665"/>
          </a:xfrm>
          <a:prstGeom prst="rect">
            <a:avLst/>
          </a:prstGeom>
          <a:noFill/>
        </p:spPr>
        <p:txBody>
          <a:bodyPr wrap="square" rtlCol="0">
            <a:spAutoFit/>
          </a:bodyPr>
          <a:lstStyle/>
          <a:p>
            <a:r>
              <a:rPr lang="tr-TR" sz="2400" b="1" dirty="0" smtClean="0">
                <a:ln w="12700">
                  <a:solidFill>
                    <a:sysClr val="windowText" lastClr="000000"/>
                  </a:solidFill>
                  <a:prstDash val="solid"/>
                </a:ln>
                <a:solidFill>
                  <a:sysClr val="windowText" lastClr="000000"/>
                </a:solidFill>
                <a:effectLst>
                  <a:outerShdw dist="38100" dir="2640000" algn="bl" rotWithShape="0">
                    <a:schemeClr val="accent1"/>
                  </a:outerShdw>
                </a:effectLst>
              </a:rPr>
              <a:t>1</a:t>
            </a:r>
            <a:endParaRPr lang="tr-TR" sz="2400" b="1" dirty="0">
              <a:ln w="12700">
                <a:solidFill>
                  <a:sysClr val="windowText" lastClr="000000"/>
                </a:solidFill>
                <a:prstDash val="solid"/>
              </a:ln>
              <a:solidFill>
                <a:sysClr val="windowText" lastClr="000000"/>
              </a:solidFill>
              <a:effectLst>
                <a:outerShdw dist="38100" dir="2640000" algn="bl" rotWithShape="0">
                  <a:schemeClr val="accent1"/>
                </a:outerShdw>
              </a:effectLst>
            </a:endParaRPr>
          </a:p>
        </p:txBody>
      </p:sp>
      <p:sp>
        <p:nvSpPr>
          <p:cNvPr id="12" name="Metin kutusu 11"/>
          <p:cNvSpPr txBox="1"/>
          <p:nvPr/>
        </p:nvSpPr>
        <p:spPr>
          <a:xfrm>
            <a:off x="1398477" y="1532167"/>
            <a:ext cx="545231" cy="461665"/>
          </a:xfrm>
          <a:prstGeom prst="rect">
            <a:avLst/>
          </a:prstGeom>
          <a:noFill/>
        </p:spPr>
        <p:txBody>
          <a:bodyPr wrap="square" rtlCol="0">
            <a:spAutoFit/>
          </a:bodyPr>
          <a:lstStyle/>
          <a:p>
            <a:r>
              <a:rPr lang="tr-TR" sz="2400" b="1" dirty="0" smtClean="0">
                <a:ln w="12700">
                  <a:solidFill>
                    <a:sysClr val="windowText" lastClr="000000"/>
                  </a:solidFill>
                  <a:prstDash val="solid"/>
                </a:ln>
                <a:solidFill>
                  <a:sysClr val="windowText" lastClr="000000"/>
                </a:solidFill>
                <a:effectLst>
                  <a:outerShdw dist="38100" dir="2640000" algn="bl" rotWithShape="0">
                    <a:schemeClr val="accent1"/>
                  </a:outerShdw>
                </a:effectLst>
              </a:rPr>
              <a:t>2</a:t>
            </a:r>
            <a:endParaRPr lang="tr-TR" sz="2400" b="1" dirty="0">
              <a:ln w="12700">
                <a:solidFill>
                  <a:sysClr val="windowText" lastClr="000000"/>
                </a:solidFill>
                <a:prstDash val="solid"/>
              </a:ln>
              <a:solidFill>
                <a:sysClr val="windowText" lastClr="000000"/>
              </a:solidFill>
              <a:effectLst>
                <a:outerShdw dist="38100" dir="2640000" algn="bl" rotWithShape="0">
                  <a:schemeClr val="accent1"/>
                </a:outerShdw>
              </a:effectLst>
            </a:endParaRPr>
          </a:p>
        </p:txBody>
      </p:sp>
      <p:sp>
        <p:nvSpPr>
          <p:cNvPr id="13" name="Metin kutusu 12"/>
          <p:cNvSpPr txBox="1"/>
          <p:nvPr/>
        </p:nvSpPr>
        <p:spPr>
          <a:xfrm>
            <a:off x="1380475" y="2473374"/>
            <a:ext cx="545231" cy="461665"/>
          </a:xfrm>
          <a:prstGeom prst="rect">
            <a:avLst/>
          </a:prstGeom>
          <a:noFill/>
        </p:spPr>
        <p:txBody>
          <a:bodyPr wrap="square" rtlCol="0">
            <a:spAutoFit/>
          </a:bodyPr>
          <a:lstStyle/>
          <a:p>
            <a:r>
              <a:rPr lang="tr-TR" sz="2400" b="1" dirty="0" smtClean="0">
                <a:ln w="12700">
                  <a:solidFill>
                    <a:sysClr val="windowText" lastClr="000000"/>
                  </a:solidFill>
                  <a:prstDash val="solid"/>
                </a:ln>
                <a:solidFill>
                  <a:sysClr val="windowText" lastClr="000000"/>
                </a:solidFill>
                <a:effectLst>
                  <a:outerShdw dist="38100" dir="2640000" algn="bl" rotWithShape="0">
                    <a:schemeClr val="accent1"/>
                  </a:outerShdw>
                </a:effectLst>
              </a:rPr>
              <a:t>3</a:t>
            </a:r>
            <a:endParaRPr lang="tr-TR" sz="2400" b="1" dirty="0">
              <a:ln w="12700">
                <a:solidFill>
                  <a:sysClr val="windowText" lastClr="000000"/>
                </a:solidFill>
                <a:prstDash val="solid"/>
              </a:ln>
              <a:solidFill>
                <a:sysClr val="windowText" lastClr="000000"/>
              </a:solidFill>
              <a:effectLst>
                <a:outerShdw dist="38100" dir="2640000" algn="bl" rotWithShape="0">
                  <a:schemeClr val="accent1"/>
                </a:outerShdw>
              </a:effectLst>
            </a:endParaRPr>
          </a:p>
        </p:txBody>
      </p:sp>
      <p:sp>
        <p:nvSpPr>
          <p:cNvPr id="14" name="Metin kutusu 13"/>
          <p:cNvSpPr txBox="1"/>
          <p:nvPr/>
        </p:nvSpPr>
        <p:spPr>
          <a:xfrm>
            <a:off x="1331640" y="4304218"/>
            <a:ext cx="545231" cy="461665"/>
          </a:xfrm>
          <a:prstGeom prst="rect">
            <a:avLst/>
          </a:prstGeom>
          <a:noFill/>
        </p:spPr>
        <p:txBody>
          <a:bodyPr wrap="square" rtlCol="0">
            <a:spAutoFit/>
          </a:bodyPr>
          <a:lstStyle/>
          <a:p>
            <a:r>
              <a:rPr lang="tr-TR" sz="2400" b="1" dirty="0" smtClean="0">
                <a:ln w="12700">
                  <a:solidFill>
                    <a:sysClr val="windowText" lastClr="000000"/>
                  </a:solidFill>
                  <a:prstDash val="solid"/>
                </a:ln>
                <a:solidFill>
                  <a:sysClr val="windowText" lastClr="000000"/>
                </a:solidFill>
                <a:effectLst>
                  <a:outerShdw dist="38100" dir="2640000" algn="bl" rotWithShape="0">
                    <a:schemeClr val="accent1"/>
                  </a:outerShdw>
                </a:effectLst>
              </a:rPr>
              <a:t>4</a:t>
            </a:r>
            <a:endParaRPr lang="tr-TR" sz="2400" b="1" dirty="0">
              <a:ln w="12700">
                <a:solidFill>
                  <a:sysClr val="windowText" lastClr="000000"/>
                </a:solidFill>
                <a:prstDash val="solid"/>
              </a:ln>
              <a:solidFill>
                <a:sysClr val="windowText" lastClr="000000"/>
              </a:solidFill>
              <a:effectLst>
                <a:outerShdw dist="38100" dir="2640000" algn="bl" rotWithShape="0">
                  <a:schemeClr val="accent1"/>
                </a:outerShdw>
              </a:effectLst>
            </a:endParaRPr>
          </a:p>
        </p:txBody>
      </p:sp>
      <p:sp>
        <p:nvSpPr>
          <p:cNvPr id="15" name="Metin kutusu 14"/>
          <p:cNvSpPr txBox="1"/>
          <p:nvPr/>
        </p:nvSpPr>
        <p:spPr>
          <a:xfrm>
            <a:off x="1398476" y="5810780"/>
            <a:ext cx="545231" cy="461665"/>
          </a:xfrm>
          <a:prstGeom prst="rect">
            <a:avLst/>
          </a:prstGeom>
          <a:noFill/>
        </p:spPr>
        <p:txBody>
          <a:bodyPr wrap="square" rtlCol="0">
            <a:spAutoFit/>
          </a:bodyPr>
          <a:lstStyle/>
          <a:p>
            <a:r>
              <a:rPr lang="tr-TR" sz="2400" b="1" dirty="0" smtClean="0">
                <a:ln w="12700">
                  <a:solidFill>
                    <a:sysClr val="windowText" lastClr="000000"/>
                  </a:solidFill>
                  <a:prstDash val="solid"/>
                </a:ln>
                <a:solidFill>
                  <a:sysClr val="windowText" lastClr="000000"/>
                </a:solidFill>
                <a:effectLst>
                  <a:outerShdw dist="38100" dir="2640000" algn="bl" rotWithShape="0">
                    <a:schemeClr val="accent1"/>
                  </a:outerShdw>
                </a:effectLst>
              </a:rPr>
              <a:t>5</a:t>
            </a:r>
            <a:endParaRPr lang="tr-TR" sz="2400" b="1" dirty="0">
              <a:ln w="12700">
                <a:solidFill>
                  <a:sysClr val="windowText" lastClr="000000"/>
                </a:solidFill>
                <a:prstDash val="solid"/>
              </a:ln>
              <a:solidFill>
                <a:sysClr val="windowText" lastClr="000000"/>
              </a:solidFill>
              <a:effectLst>
                <a:outerShdw dist="38100" dir="2640000" algn="bl" rotWithShape="0">
                  <a:schemeClr val="accent1"/>
                </a:outerShdw>
              </a:effectLst>
            </a:endParaRPr>
          </a:p>
        </p:txBody>
      </p:sp>
    </p:spTree>
    <p:extLst>
      <p:ext uri="{BB962C8B-B14F-4D97-AF65-F5344CB8AC3E}">
        <p14:creationId xmlns:p14="http://schemas.microsoft.com/office/powerpoint/2010/main" val="3997169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980728"/>
          </a:xfrm>
        </p:spPr>
        <p:txBody>
          <a:bodyPr>
            <a:noAutofit/>
          </a:bodyPr>
          <a:lstStyle/>
          <a:p>
            <a:pPr algn="ctr"/>
            <a:r>
              <a:rPr lang="tr-TR" sz="2800" b="1" dirty="0" smtClean="0">
                <a:solidFill>
                  <a:schemeClr val="tx1"/>
                </a:solidFill>
                <a:effectLst/>
                <a:latin typeface="Calibri" pitchFamily="34" charset="0"/>
              </a:rPr>
              <a:t>Ana bilgisayar ve Mini bilgisayar dönemi </a:t>
            </a:r>
            <a:br>
              <a:rPr lang="tr-TR" sz="2800" b="1" dirty="0" smtClean="0">
                <a:solidFill>
                  <a:schemeClr val="tx1"/>
                </a:solidFill>
                <a:effectLst/>
                <a:latin typeface="Calibri" pitchFamily="34" charset="0"/>
              </a:rPr>
            </a:br>
            <a:r>
              <a:rPr lang="tr-TR" sz="2800" b="1" dirty="0" smtClean="0">
                <a:solidFill>
                  <a:schemeClr val="tx1"/>
                </a:solidFill>
                <a:effectLst/>
                <a:latin typeface="Calibri" pitchFamily="34" charset="0"/>
              </a:rPr>
              <a:t>(1959-Devam ediyor)</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251520" y="1196752"/>
            <a:ext cx="8640960" cy="2808312"/>
          </a:xfrm>
          <a:solidFill>
            <a:schemeClr val="bg1"/>
          </a:solidFill>
        </p:spPr>
        <p:txBody>
          <a:bodyPr>
            <a:noAutofit/>
          </a:bodyPr>
          <a:lstStyle/>
          <a:p>
            <a:pPr algn="just"/>
            <a:r>
              <a:rPr lang="tr-TR" sz="1600" b="1" dirty="0" smtClean="0">
                <a:latin typeface="Calibri" pitchFamily="34" charset="0"/>
              </a:rPr>
              <a:t>1959 yılında IBM 1401 ve 7090 </a:t>
            </a:r>
            <a:r>
              <a:rPr lang="tr-TR" sz="1600" dirty="0" smtClean="0">
                <a:latin typeface="Calibri" pitchFamily="34" charset="0"/>
              </a:rPr>
              <a:t>transistörlü makineleri </a:t>
            </a:r>
            <a:r>
              <a:rPr lang="tr-TR" sz="1600" b="1" dirty="0" smtClean="0">
                <a:solidFill>
                  <a:srgbClr val="C00000"/>
                </a:solidFill>
                <a:latin typeface="Calibri" pitchFamily="34" charset="0"/>
              </a:rPr>
              <a:t>ana bilgisayarların ticari amaçlı kullanımının başlangıcıdır. </a:t>
            </a:r>
          </a:p>
          <a:p>
            <a:pPr algn="just"/>
            <a:r>
              <a:rPr lang="tr-TR" sz="1600" b="1" dirty="0">
                <a:solidFill>
                  <a:srgbClr val="C00000"/>
                </a:solidFill>
              </a:rPr>
              <a:t>Genellikle diğer bilgisayarlara hizmet vermek amacıyla kullanılan çok güçlü bilgisayarlardır. Bu bilgisayarlar diğer bilgisayarlara hizmet vermelerinden dolayı kapasiteleri ve hızları çok büyük olan bilgisayarlardır.  </a:t>
            </a:r>
          </a:p>
          <a:p>
            <a:pPr algn="just"/>
            <a:r>
              <a:rPr lang="tr-TR" sz="1600" b="1" dirty="0" smtClean="0">
                <a:latin typeface="Calibri" pitchFamily="34" charset="0"/>
              </a:rPr>
              <a:t>Ana bilgisayar </a:t>
            </a:r>
            <a:r>
              <a:rPr lang="tr-TR" sz="1600" b="1" dirty="0">
                <a:latin typeface="Calibri" pitchFamily="34" charset="0"/>
              </a:rPr>
              <a:t>sistemleri</a:t>
            </a:r>
            <a:r>
              <a:rPr lang="tr-TR" sz="1600" dirty="0">
                <a:latin typeface="Calibri" pitchFamily="34" charset="0"/>
              </a:rPr>
              <a:t>, özel iletişim hatları ve </a:t>
            </a:r>
            <a:r>
              <a:rPr lang="tr-TR" sz="1600" dirty="0" smtClean="0">
                <a:latin typeface="Calibri" pitchFamily="34" charset="0"/>
              </a:rPr>
              <a:t>protokolleri </a:t>
            </a:r>
            <a:r>
              <a:rPr lang="tr-TR" sz="1600" dirty="0">
                <a:latin typeface="Calibri" pitchFamily="34" charset="0"/>
              </a:rPr>
              <a:t>kullanarak </a:t>
            </a:r>
            <a:r>
              <a:rPr lang="tr-TR" sz="1600" dirty="0" smtClean="0">
                <a:latin typeface="Calibri" pitchFamily="34" charset="0"/>
              </a:rPr>
              <a:t>ana bilgisayara </a:t>
            </a:r>
            <a:r>
              <a:rPr lang="tr-TR" sz="1600" dirty="0">
                <a:latin typeface="Calibri" pitchFamily="34" charset="0"/>
              </a:rPr>
              <a:t>bağlanan binlerce terminalleri desteklemekteydi. </a:t>
            </a:r>
            <a:endParaRPr lang="tr-TR" sz="1600" dirty="0" smtClean="0">
              <a:latin typeface="Calibri" pitchFamily="34" charset="0"/>
            </a:endParaRPr>
          </a:p>
          <a:p>
            <a:pPr algn="just"/>
            <a:r>
              <a:rPr lang="tr-TR" sz="1600" dirty="0" smtClean="0">
                <a:latin typeface="Calibri" pitchFamily="34" charset="0"/>
              </a:rPr>
              <a:t>İlk </a:t>
            </a:r>
            <a:r>
              <a:rPr lang="tr-TR" sz="1600" dirty="0">
                <a:latin typeface="Calibri" pitchFamily="34" charset="0"/>
              </a:rPr>
              <a:t>olarak 1959 yılında, havayolları rezervasyon sistemi için kullanıldı. </a:t>
            </a:r>
            <a:endParaRPr lang="tr-TR" sz="1600" dirty="0" smtClean="0">
              <a:latin typeface="Calibri" pitchFamily="34" charset="0"/>
            </a:endParaRPr>
          </a:p>
          <a:p>
            <a:pPr algn="just"/>
            <a:r>
              <a:rPr lang="tr-TR" sz="1600" b="1" dirty="0" smtClean="0">
                <a:latin typeface="Calibri" pitchFamily="34" charset="0"/>
              </a:rPr>
              <a:t>Bu </a:t>
            </a:r>
            <a:r>
              <a:rPr lang="tr-TR" sz="1600" b="1" dirty="0">
                <a:latin typeface="Calibri" pitchFamily="34" charset="0"/>
              </a:rPr>
              <a:t>sistem ulusal </a:t>
            </a:r>
            <a:r>
              <a:rPr lang="tr-TR" sz="1600" b="1" dirty="0" smtClean="0">
                <a:latin typeface="Calibri" pitchFamily="34" charset="0"/>
              </a:rPr>
              <a:t>çapta , </a:t>
            </a:r>
            <a:r>
              <a:rPr lang="tr-TR" sz="1600" b="1" dirty="0">
                <a:latin typeface="Calibri" pitchFamily="34" charset="0"/>
              </a:rPr>
              <a:t>gerçek zamanlı, etkileşimli işlem yapan binlerce makinenin bağlanmasından </a:t>
            </a:r>
            <a:r>
              <a:rPr lang="tr-TR" sz="1600" b="1" dirty="0" smtClean="0">
                <a:latin typeface="Calibri" pitchFamily="34" charset="0"/>
              </a:rPr>
              <a:t>oluşmaktaydı.</a:t>
            </a:r>
            <a:endParaRPr lang="tr-TR" sz="1600" b="1" dirty="0">
              <a:latin typeface="Calibri" pitchFamily="34" charset="0"/>
            </a:endParaRPr>
          </a:p>
          <a:p>
            <a:pPr algn="just"/>
            <a:endParaRPr lang="tr-TR" sz="1600" dirty="0" smtClean="0">
              <a:latin typeface="Calibri" pitchFamily="34" charset="0"/>
            </a:endParaRPr>
          </a:p>
          <a:p>
            <a:pPr algn="just"/>
            <a:endParaRPr lang="tr-TR" sz="1600" dirty="0">
              <a:latin typeface="Calibri" pitchFamily="34" charset="0"/>
            </a:endParaRPr>
          </a:p>
        </p:txBody>
      </p:sp>
      <p:pic>
        <p:nvPicPr>
          <p:cNvPr id="5"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355976" y="4437112"/>
            <a:ext cx="768006" cy="1729684"/>
          </a:xfrm>
          <a:prstGeom prst="rect">
            <a:avLst/>
          </a:prstGeom>
        </p:spPr>
      </p:pic>
      <p:pic>
        <p:nvPicPr>
          <p:cNvPr id="6"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9512" y="4424520"/>
            <a:ext cx="3325625" cy="2217083"/>
          </a:xfrm>
          <a:prstGeom prst="rect">
            <a:avLst/>
          </a:prstGeom>
        </p:spPr>
      </p:pic>
      <p:pic>
        <p:nvPicPr>
          <p:cNvPr id="7"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85456" y="4457656"/>
            <a:ext cx="3352800" cy="2235200"/>
          </a:xfrm>
          <a:prstGeom prst="rect">
            <a:avLst/>
          </a:prstGeom>
        </p:spPr>
      </p:pic>
    </p:spTree>
    <p:extLst>
      <p:ext uri="{BB962C8B-B14F-4D97-AF65-F5344CB8AC3E}">
        <p14:creationId xmlns:p14="http://schemas.microsoft.com/office/powerpoint/2010/main" val="31346081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0"/>
            <a:ext cx="7498080" cy="620688"/>
          </a:xfrm>
        </p:spPr>
        <p:txBody>
          <a:bodyPr>
            <a:normAutofit/>
          </a:bodyPr>
          <a:lstStyle/>
          <a:p>
            <a:r>
              <a:rPr lang="tr-TR" sz="2800" b="1" dirty="0" smtClean="0">
                <a:solidFill>
                  <a:schemeClr val="tx1"/>
                </a:solidFill>
                <a:effectLst/>
                <a:latin typeface="Calibri" pitchFamily="34" charset="0"/>
              </a:rPr>
              <a:t>Kişisel bilgisayar dönemi (1981-halen)</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307975" y="692696"/>
            <a:ext cx="8625713" cy="3312368"/>
          </a:xfrm>
          <a:solidFill>
            <a:schemeClr val="bg1"/>
          </a:solidFill>
        </p:spPr>
        <p:txBody>
          <a:bodyPr>
            <a:noAutofit/>
          </a:bodyPr>
          <a:lstStyle/>
          <a:p>
            <a:pPr algn="just"/>
            <a:r>
              <a:rPr lang="tr-TR" sz="2000" dirty="0" smtClean="0">
                <a:latin typeface="Calibri" pitchFamily="34" charset="0"/>
              </a:rPr>
              <a:t>Her ne kadar </a:t>
            </a:r>
            <a:r>
              <a:rPr lang="tr-TR" sz="2000" dirty="0">
                <a:latin typeface="Calibri" pitchFamily="34" charset="0"/>
              </a:rPr>
              <a:t>Xerox, Alto, MIT Altair, </a:t>
            </a:r>
            <a:r>
              <a:rPr lang="tr-TR" sz="2000" dirty="0" smtClean="0">
                <a:latin typeface="Calibri" pitchFamily="34" charset="0"/>
              </a:rPr>
              <a:t>Apple I </a:t>
            </a:r>
            <a:r>
              <a:rPr lang="tr-TR" sz="2000" dirty="0">
                <a:latin typeface="Calibri" pitchFamily="34" charset="0"/>
              </a:rPr>
              <a:t>ve Apple II </a:t>
            </a:r>
            <a:r>
              <a:rPr lang="tr-TR" sz="2000" dirty="0" smtClean="0">
                <a:latin typeface="Calibri" pitchFamily="34" charset="0"/>
              </a:rPr>
              <a:t>gibi ilk </a:t>
            </a:r>
            <a:r>
              <a:rPr lang="tr-TR" sz="2000" dirty="0">
                <a:latin typeface="Calibri" pitchFamily="34" charset="0"/>
              </a:rPr>
              <a:t>kişisel </a:t>
            </a:r>
            <a:r>
              <a:rPr lang="tr-TR" sz="2000" dirty="0" smtClean="0">
                <a:latin typeface="Calibri" pitchFamily="34" charset="0"/>
              </a:rPr>
              <a:t>bilgisayarlar 1970'lerde ortaya çıkmış olsa da  </a:t>
            </a:r>
            <a:r>
              <a:rPr lang="tr-TR" sz="2000" dirty="0">
                <a:latin typeface="Calibri" pitchFamily="34" charset="0"/>
              </a:rPr>
              <a:t>bu </a:t>
            </a:r>
            <a:r>
              <a:rPr lang="tr-TR" sz="2000" dirty="0" smtClean="0">
                <a:latin typeface="Calibri" pitchFamily="34" charset="0"/>
              </a:rPr>
              <a:t>makinelere olan ilgi çok sınırlı kalmaktaydı. </a:t>
            </a:r>
          </a:p>
          <a:p>
            <a:pPr algn="just"/>
            <a:r>
              <a:rPr lang="tr-TR" sz="2000" b="1" dirty="0" smtClean="0">
                <a:solidFill>
                  <a:srgbClr val="C00000"/>
                </a:solidFill>
                <a:latin typeface="Calibri" pitchFamily="34" charset="0"/>
              </a:rPr>
              <a:t>1981'de </a:t>
            </a:r>
            <a:r>
              <a:rPr lang="tr-TR" sz="2000" b="1" dirty="0">
                <a:solidFill>
                  <a:srgbClr val="C00000"/>
                </a:solidFill>
                <a:latin typeface="Calibri" pitchFamily="34" charset="0"/>
              </a:rPr>
              <a:t>IBM'in PC'si ile kişisel bilgisayar devri başlamış oldu</a:t>
            </a:r>
            <a:r>
              <a:rPr lang="tr-TR" sz="2000" b="1" dirty="0" smtClean="0">
                <a:solidFill>
                  <a:srgbClr val="C00000"/>
                </a:solidFill>
                <a:latin typeface="Calibri" pitchFamily="34" charset="0"/>
              </a:rPr>
              <a:t>.</a:t>
            </a:r>
          </a:p>
          <a:p>
            <a:pPr algn="just"/>
            <a:r>
              <a:rPr lang="tr-TR" sz="2000" dirty="0" smtClean="0">
                <a:latin typeface="Calibri" pitchFamily="34" charset="0"/>
              </a:rPr>
              <a:t>İlk kullanılan </a:t>
            </a:r>
            <a:r>
              <a:rPr lang="tr-TR" sz="2000" b="1" dirty="0" smtClean="0">
                <a:latin typeface="Calibri" pitchFamily="34" charset="0"/>
              </a:rPr>
              <a:t>DOS işletim sisteminde, metin tabanlı komut dili </a:t>
            </a:r>
            <a:r>
              <a:rPr lang="tr-TR" sz="2000" dirty="0" smtClean="0">
                <a:latin typeface="Calibri" pitchFamily="34" charset="0"/>
              </a:rPr>
              <a:t>ve sonra Microsoft Windows işletim sistemi standart masaüstü bilgisayarları haline geldi.</a:t>
            </a:r>
          </a:p>
          <a:p>
            <a:pPr algn="just"/>
            <a:r>
              <a:rPr lang="tr-TR" sz="2000" b="1" dirty="0" smtClean="0">
                <a:latin typeface="Calibri" pitchFamily="34" charset="0"/>
              </a:rPr>
              <a:t>1990’larda  PC işletim sistemleri yazılımları ağ üzerinden bağlantı kurulmasına kadar PC’ler birbirinden bağımsız sistemlerdi.</a:t>
            </a:r>
            <a:endParaRPr lang="tr-TR" sz="2000" b="1" dirty="0">
              <a:latin typeface="Calibri" pitchFamily="34" charset="0"/>
            </a:endParaRPr>
          </a:p>
          <a:p>
            <a:pPr algn="just"/>
            <a:endParaRPr lang="tr-TR" sz="2000" dirty="0">
              <a:latin typeface="Calibri" pitchFamily="34" charset="0"/>
            </a:endParaRPr>
          </a:p>
        </p:txBody>
      </p:sp>
      <p:pic>
        <p:nvPicPr>
          <p:cNvPr id="2050" name="Picture 2" descr="http://also.kottke.org/misc/images/altair-ki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93" y="4748956"/>
            <a:ext cx="3322222" cy="1488356"/>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data:image/jpeg;base64,/9j/4AAQSkZJRgABAQAAAQABAAD/2wCEAAkGBxQTEhUUEhQVFRUVFxQUFBYWFRQUFBUYFRQXFxQVFxUYHCghGBwlHBgUITEkJSkrLi4uGB8zODMsNygtLisBCgoKDg0OGBAQGzQkHyQsLCwsLCwsLCwsLCwsLCwsLCwsLCwsLCwsLCwsLCwsLCwsLCwsLCwsLCwsLCwsLCwsLP/AABEIALwBDAMBIgACEQEDEQH/xAAcAAABBQEBAQAAAAAAAAAAAAABAAIEBQYDBwj/xABHEAACAQIEAggCBgYHBwUAAAABAgADEQQSITEFQQYTIlFhcYGRMqEHI5Kx0fAUQlJiweEkY3KCorPxFSUzQ3OywjRTg6PD/8QAGQEBAAMBAQAAAAAAAAAAAAAAAAECAwQF/8QAJhEAAgICAgICAgIDAAAAAAAAAAECEQMxEiEEQRNRMmEicRQjgf/aAAwDAQACEQMRAD8A3wihtHWlgIRwgEcBACI4CACOEAcI4CNEeIA4RwgEdACIRAJkukX0h4XCVupIeq40fq8uWmb7MzEa94F7fKRQNfaOmWw/Tii3/Lf0fDn5GqD8pPp9KaB360f/AA1H+dMMJAouxDKql0kwhbL+k0g37LuKb/ZqWPylrTIIupuO8aj3EAUIihgCnLE4qnTANR0QE5QXZUBJBIALEXOh08J2Ewv0w1lGCVSQGNZHS63XsXDZtCNm5ix2glK3Rd1ellJblgcoNgyEPmGbKGUDe+lrb3kzB8aRzZlen2st3R1XNYHKWKgK1iLA730vPDGxGINKmtNalZUUBOqTKosLDXLd2FzbLqOVpAbjFU5icRUzFOrcO7VDbIoKt1indgCfQcgZDddm0cV9H0qRKTi3SNaGIoYcqWNd1TMD8BckJpbW9j3TzrgnSXqsJ1lHGsavaZqLrTKFi5FghS403yMOem0pOPcSqVKgrVznvUNxR7KsKIAbJe4F2sBe+g56wUUOz2Wr0kwa1epbFUBVJsENVA1zsLX3loD8p4dg+muWlTwtZOspJuiqivVBYdWtZlNr6i+WxbcmW/B+k1DqKb4dAMRh3Cuy5rVEIqXSq+UdboF1OY7NprJTK8T1kwGZvor0pOLq1qRpqppBGDI5ZagfuDKCLbTSESWioIoojIA2KGC0AUUUNoBVWjgIBHCWAhHCCOEAIjhGrHCAER8aIbwB8IjLx14By4hieqo1Kn/to7/ZUn+E8u6P9EqVailfEZ6lWteszZiB2ySOzz0N9e+brp3WycOxR/qmX7Vl/wDKQOE0stGkv7NOmPZBIYKR+gmEOuVgfT8JzqdB0/5deondYm3te01kUrbB5vxT6O8Q7FlxCObAdu4NhtqBH8H4BisICOozXNy9GrUR/wDCy/fPRYg0mwZih0lrU962Ip+FamtdB62BH2jL7h3TRj8VNKw/aw72fzNGpY+xMkOAfiAPmLysx/RvDVdWphW/aS6sPUQTZquF9IMPXuKb2YaMjqadRSdgVaU3HKNPE1bVkuKPWIFzaMC4zMRaxN6a2HK/jM10o4kuHw4pdW5xChmpVgQ2amNaqsbA5ClwV1OnO0q+D8YFPr3qXdRTFRKoLOwpZlDC29hnpEm2gYA6LJroI13G8ThaGHK0+ycosf1l5DU7MDPI6+AxdZ8pL5QdXrKrWuTmYMVJHLsg7nSdMbiqnEMUKNHNZyLXNgE3eox5ADX+ek9ENCl+9l/VtlAI78pHnz2le5M0hwV8jzninDjQQCmqlVAvUbKapsbgAbKL91ye+PoVmemMqNmRMiIBdWFyWqi/xWFtPPvnXpviCayU6IzqNzbKc+uhsSAANb379pyocZFVVp0VK1mZUy3FmLEKtmAA1JtffXWS0lot8jl0RHwi0LtW1Z81lzWJudQWHwryJFy37o37njeVaeVQq5HBUDKv1hYWHoo31vqb3lt0ropTomkwWpVQdW1QrqGTQlT3XBmS6xTRpqxGYXuDvZXYi+mmjczrNOPEwkyTT4z9YHa5UfqXFPMtraOvaBuRpr6gGe1fRbxBnwVNXJZvrDmJuSVK3B7vjS3r3TwmhgWbM+RzTTVmynIo5AsNPTeetfRBclirXp5KgtZhZ89Ik3IHIgenhM3stFOmenRRQXklQwQRGQAwiNhvAKsQiAGGWA4RwjRHQA2jhBCBADFeCNaAPLQZ5yLQZ4BQfSVU/wB24jx6oe9ZJIoLYAdwA9hK36TG/wB3VvOj/nJLSmZVgfGmOgtKgQgMRjYA6DNBATJQM1044HVxaU0oKC6h31YL2VHasT5yg6O418F1b5Mzo9TDso7V1q5CVJ5jsCelcI/9TTHfTrD5LPP+JYXNRrgHKeuSzDQi+HXn7y60THZNx1PD0aT1MPh+qp1QyOR2G6ot9Y99Cqm4trsL6TGdHuIMqHNUbITYXFsqjQMO6437te6X+P6Q4frKYFQWpDIihHqFSi2ZmA0YFr77gzJcT4iHq1aiCyFuyFGW5O5Cn4QTdrcrgTNSdmriiVxXFAulxamGOYbXCDOU7yTYX8wPORwfCinURiq3V8JUVra6Mofy5SPwTguJxpzUaDVaVA5SFamCC3asc7AsTztc285OxDsLHK2iqNiRdCMwzDQkWBNtrjvliqp2XfTqkueqLgMXca/2jMXwnoxWxDDq8pBNmOrZBe5LFR2SRsNzfzmp6f8AFMP11TtGozHMFTS2YZhmYiy735kgjzkThvHqlCohQ/VCwWmB9Xl5AAaeu/PeXyO2uxjSaars2PBvo0R1yNXVqSksKRornBNt6p7S35ka20FtJ1+j6lQXiGLXDfAlJEa2YJ1gf60oG1C3yj0MdxHjv6O3WuzBWGXKis5CkXGbKNx2T+dYn0UVab4rHPTc1A60alyuQ3qPVLrbwIX7pVpLRVN9nppgiiJklRQGEwSoEI4RkN4BWwiCEGWA4RwjRDeAPhvG3ivACTGGOJjCYAx5xczq04vAM90+XNw/ED91T9mop/hLDDNdVPeFPuBI3SunmweJH9U59hf+EbwOvnw9Fv2qVI+6CQwWV4rxt4LygCTGkxExpMAN4DGkwZpIO/C3AxNInYJX+Siee4zitNqNd1uyLXw2bYZhZwbHxW2vjNNx9j1VUKLk4fFADzQCeYcIqKMJXD/D12GJ/wDsHKWukTHY+rwqo9A4gJUyHN2l7aWzXu+X4bXIN+8SJ1ZSmB2c2zEsGCE5b6j18te6WH6FUpBaauoNRqge1QFKaoE1d1JXKAWN8wGnpGYvDUKeU/pD1XbtVGVCU0fKhBqWLXIP5Mzs3Ua0QuG8Tq0FPUVKiGoWUlGK3HZ1YA+W/fLjhHGcRhu3hmy9UgpXZVOQOq56i30Unqwdb/Da0qcZQLF6qNnLHMzFRTY3/ZykqTfuPzkLB4+qiVqSnsVQq1RbfIWZRflYg/PxhpkclVUaninDauN63F1HojYM/b6x2CoqOyhMoUheR56Th0XoijUpM6JiaRbKyMzIE7QzPfS4GumoN9pW8FPWKEVMwVGasXIdcva7SjQgKpXQHfXYzSUHZXo5RSSl1RFRhTTqy4zHNkuBc6Dex7pWTlZpjjFRvdp/8PU+F1MFVqZ6IQVFJK9oKxuLlxTDa+ZFxblG8Bwa08TjCoHbem2YWN8wZiNNrMSLeExPDeIBSwsEVshuwqBAQCpJ6tWzE307KjlebHofhqgD1amgfKKa5Or7CkkNYkntXv5TS02ZcHFOzR3ijSYpcxDeK8aTFeRQDDGgwwCrDQhpGDxweSCTmhDSMHjg8AkZ4s04B44PAOxaNLRmaLNAETObQkyl4p0ow1EHNUDEcks3oT8I9TIJSb0WOLoh0dDsysp/vAj+MyHQzG2oCg5tVw5ajUQ7jIxym3MFbayq4p9JLNcYdLfvHtH3Iyj2M49I+H4rE4fBYihSdqpp1HqvSKioWbq+rznQtoH0Ei0+iXBpWb8VYc88wwfS3GYey4qiWG3bBo1R6Edr2l/w/pxhqmjMaR7qgy/4hp85BU15eDPINLEhhdWDDvBBHuI41ZBNEovGZ5HNaN66SKJ3CyDiUB1+rrb/AN0TyfHVUp0LEXBqU2sLC9quJIB8LC09N4LX/plIf1Vb71mF4LhFrtVVkVkQ2F9RfraxHkbEyy+iUV/C+N0ts1VSGqOAUR/itlF2J2tYeElcc4R1dR6OSipphUJvUI0IcWUDvMvV4HRFvqxYfqk3XTwltxXtuzBV7Vje2p0A1POSoKy3NnlqdH6g7SFGIHw5u0Ta1wRYab6kbbco1cTiqYKshe9vjprVFgDfUC5956L/ALGN7nKgPNtL+SgXPoJMw1CmnMufEZR9kG/ufSOKW2RTekYbo5w93zHqgrKhyqMxzEn4db5T56W58pqsF0frOLVnVFOXsqFZha/6xvrry25W1l2mKHIADwAA9hJdGsDKUmy/OUVRFw3AaFK2VASP1muxm0wItTT+yv3TO3vNHhR2F/sj7pYybZ1igiggEUUUAUN4IQJIM4Gjg8ZaEQB4eODTmBHAQB4aODTnaV/GeN0cKuaq2p+BF1dz4DkP3jYDvkWSk2Wr1goJYgAC5JIAA5kk7TD8e+kinTOXDL1nLrGuFJ/cXdvMkDzmT6RdJa2LNvhpg6U1vlHcWP65/NpU4fBa3vczKeVI6YYH7LHifSTF4n4mIXu5fZFh7gyBRwWY3ck+evtJD07DQ295HNcjeY82zo4KJY0sOo2nofBeKUqdDDo9SmpZCFDOqk2J2BM8uXF+f8Jr61KjieG0qaLS6+9s9RfgAc9rNYk6C1rczsNZpiVMx8iVxRoMX0spk9X2Ko5g2ZT5A6GR6/R7h2IXM9BaR3vSZqPyHZPqJWcF6BU+rNTr2zUUBzFcyg3LEhL6LYWtr6TMYOnjsUMwHZDWViQiFeYAsCw2Oa3fzM3OQvX+j0DXA41kI1s4Op8alIj/ALDI9fh3GsOPh/SFH6yZK3+EZan+GWGH4uuErU6LKzMwBdxpTp3F9SdxtroBfzteYnpfh1U5Ki1SDqFYHKT3n0P5BsFGBPTivTOWtQUNzDB6TfZaW/AulLYqr1VOh28rNrUAFltfUjxmp4fx1cSMlakjodCHC1FHvcQYXBcOoVw9FadOsAVIQkr2txkuV5crQKZnP9p1GrsoV6NamGp6mmyDMAT20c30IOgMn9FOD9X11NCXs6XIH9Up9u1LzGiiuZ1QF3LkvtmNiCCeYsALXG0r8PXYtXA0U1Roui9mjSX4R5SumaRi2qLGpRRPia57ksx9W+Eel/KcXxgHwAL4/E32jt6ASE4Jj8sq5m0cK9jHJJud/mfWMbedhGZhe25/ZGp9e71tM3M3UfoQXQQPUtz/AB9O+dCrHfQdw1Pvy9owUAL20Peb39zMnm+i6x/YqeIq7o1v7Wv+H8T6S+w3SeooAemrAADskqdPO4+6ULEjxHjOZr27xKfNP7Dwwe0bLD9K6B+LOh8VzL7pf7pZ4biNGp8FVGPcGF/beebPW8pDr4he6/3e53msc8vaMn4sXo9ebQXOg7zoIhPFa/EmK5MzMv7JZsmn7s3P0YuTRq35VFt9jlNo5bdUY5PGcI8rNjaOEFo4CaHKZzJCFkp0nK0sDnaELOPEMfToIalVgqjS53J7lG5PgJ5r0i6XVMSTTogpSO4v23H75Gw/dGnfeUlJR2aQxuWjRdJumyUb08PZ6mxfemvl+2fkPHaefV3qVWNSqWZm3J1Y/gJ0pYK2p1bv0sPKTKdO249tZyzy2d+PCoESjS8PQSx4dg+ubKrIDzLMFA9e/wAoVpFyFRczHYAdr23l9WpJQQU62FIBYAugLNqp1JzXv3SMePm7eiM2Xh0tlb/sJqdT62m9RNdabAgWI+LS99tBvrItTh+HqM9qopZMwyMGzaczm25aby8wtBTdcLjCCRqKrC12NybH9ffTX7p2xHX2yVcOlanrmZMouNrEEA5vci3t1LHFdHG8sm7syGL6O1VTrMoyXsNVzHusoJv5CV7dfSAsXQbgMpAPlmFvabKn+jM6rTqVcM6kaXc9oqAUIY3zagZiBbXxk4piGbN9TiaQy6tlDAg22uQW3N9v4vjrRPy31JGLw/SeumjqGB3IJUkeI1BEt8H0ypn4iUPcw0+0Lj5znWwtJs74hKtE9rshQtK4NgAQLE3I2uD5SHX6Nrkz06quSbKiAsxJ1C997eEfzRFQeujXcG6VKrsaiBqTLZGRlZg1ye0GsLEZdQTYiVPAuieGeoWqsD1r3CqctOmGYnKBz3tc2HgJksRwGvSuSjptci4OugvaGjxDE0zve3JhY+4tHNex8T2uzWdIeGV6GMShhHd6SqmemcqU0A0KtUW1uzbftE33El8M4NUBLVmW/IKO7Q5jzudfWUOD6ZFdKiMPEdofwPyl/geklGpoHHobMP7p1+UsmvRRxa2WnEw4pjqmylcxBOouFNr+595E4LjXqI4qUgGLuxqKVALZrEZRraw7pYvVVqJOYWBNyTYC67nukKiwAIp6hmdsx0ALsSbcza+mlvGZZMnHZ0YcdqyYVF7CcjWB+EZvEfD6vt7XPhODUL/Ec3h8K/Z2PreFiRsfz5zllmv8Tsjj+zqaNx2mI8F0Hq259x5TmRl0W1u7acXxLcwD984Pi/AiYtyZoklo7PiCN7jynP8ASu4/eJzOIHfINfFrewGY/d6ybJonNiYxsf3a+PL3lZkJ+I+k6M2lgNpJPENatc/m3tzkVjfeFj7zmfGT2SlRyZu6elfRUPqK3/VH+Ws83YT036Kk/o9X/rf/AJpOjD+RzeW/9bNlaOCx2WOAnUeUUDtM50k6VUsLdB9ZW/YB0Xxc8tOW/kNZowJ4b0yqFMZiQCQeuYjv7RzfcZE266NMaTfZ14rjquIfPWYnu0sqjuROQ/JvOdFQNvXvPnK6jWY8/nJdOuZzTTZ3xaRaUXFtROy0wfzaV1Crr+RLFDpOdxo1UjtwzBLUrqvWLTBvdql8qje9x5Wt48pt8Vwh6CZ6OIWs3ZHVOaZLKSBdWB7Atc66767TAMD4jfUfnwE5hnVsyPYn+4e7cb7d06MOaKVM5s+GUpWjQYnGUxc4vCstSyjrQDbfYMNBYkm976Q4agAhGDxZJfNlp1D2L3BC2bUWuBmIO/MyBh+k9eno4Dj94f8AkunvO/6fga3/ABaPVMf1k09bpv6idaaemccouOyfjq9ZVVMRhkrAkqTRF917stwfi7VgNuciLQwrPko1Xwr2UENnvY/qWPPbW49dZOwmDqA58Jiw40ulQ3BAAGUsmwsNss5VsTUUN+mYNXNgBVRRUGjfDe5yr2ieUkg6PSxgWw6vE0xmDM1kJGi9URfXdtb+Gmxq8W2Fc5atCphshQFkUKFa3wZtiLEa+OnfJGCpYUqWw2JqUXcstiyhVLD4Qpv2R33uO/aT2qY2lSW4pYkdkWp3zAE2YAZBnF7a8tTBBFoUqhqf0bGIwQMuSrZzcMdF7PbGpBO4yi14cRnZ2GJwpZASFqU7uApGmlrubDXax0nHGnCiy1aT4Ko2btBXBU82zAdu9+47+Un0sFWXsYPFCqtkIWqw7AOuZWF9CNPhGhkNXslNrRTYTguBxObq6r02C36sgHLb4iSfMXsdJDxvQSqLnqw6g6EWBI5NlvfWaDGY9wvU4nBhr57miikFP1mzKDY5jzt3znhxhXFNMNiquF1VyKjs4XKxU3ubBiA1u0BfU90o8af6NY5pLfZSYDhHU261KmXRlD58gJ2YA6X8Zerikblb1mg4+eqw5HXnEB7qrm11Vh2CStlY6bjwmP0/ItOPNCns7sE+UdUWGbub3/GMZzzHqDINrbaRpcjnMOJsSqlTx95ErYm2wufDWMeoz9wH53isBt798so0WOHUltWNvATuiBdhEI0v3QSExrGAe8JH+vIQScyIyou/5M7Dw9/wgcDfXw/jrJRBF+X3z0/6K1/o1X/rH/LpzBcL4TUrsAim37XL+fpPW+i3BxhqORb3JLsWIuWIAOg2FgNJ04Yu7OLy8kePH2W4EeBEBHTpPOMy7gTwz6Qx/Ta/i6HzvSQz2viGBqG+UzzvpR0Taoxcq2Y2Js1gbLYXuPLbuhovF7MCk6rVIkjEcPqU9HQi3O1x8tpGmD/Z3xaa6ZMFcGdaeMtsZXq8dmEzaNOi1pcR7/wncYwH+Y/jKImBSeV5DxxY5NGjSoOV/Q3Ea1NTyHmOyflvKSniD/poZLp47v8Aw+cz+KUfxZbmntE39GIN0fXx7J9GEn4fpHi6O5Lr++Mw+0NfeV9PEqRv7/iJ1F9x8jp8pdZskdlJePjlrouB0gwdfTE4ex5umv8AiWzD5yT+gJZXwWNKkhgiO+htqVvoV1bmDvM8aKN8Q9xY+41jVwdich9D2h76H75vHyY++jmn4kvRrMdjK+HIqYqlQrUgyjOt3NPN2bgMB32vbW/KROG0cDiqmZOtpVrAqiAIgym+YWut9vQbQU+IXw6UWVbZcrg3IYXNhqNrWkPDYZaVQVKYyGxGh7NmFjp+EPyYWVXizaH4jjeLweIqJmarT+IEjRgwuAxA7JB0sLbeMueA8YoYkslfCUHcpc1uZybXvqNzswlLUAJvmPjz+/WcioBzAC9rXFgbdx/1lP8AK/Rp/ifsn8U4hdurT/hU7LTFybgKBck6nmL9wvzkQVBzuPukR6h8vTT5xyk/h+TMJScnZ1QgoKkSah00PtOOS5Fz/L+ccg01B8/wjgZGjRIaRbbaImJz6RgPt3yEWF5+0B/IhA9Pv/lAT6ffAEPyB/GOf8iCghJAUEk7AbzZ8A6Cs9mxByLvkHxHzPL75eONyZnkzRguzKcP4fVrvlpIWPhsPEsdAPEzc8J6AAWbENnO+RfgHmec2OAwFOioSmoVRyH3nvku06oYorZ5+XyZS6XSIeDwCUwAihR4CSwIYrTU5RR0ENoBWzjUoBtxO5EVoBR43o/TfkJk+LdAEa5UAHvHZM9ItFlgsmeF4/oVWp6r2vBhY+4/CUGKwtSn/wARGXxtdfcaT6OqYVW3Eq8d0dpuDoJR40zaPkSiqPnvrI0Mbz1LjX0fIblFynvXsn22MxfEuiVekdBmHj2T+B+Uj460arOnspi0BaGupQ2dWU+ItOcz/s25J6YlqW751o4xl2Nvl904RplqTKtsvMPxY27dm9LH3El08fTPMqfHb3mdpnSOFSZPGmXUmaYVue47xB+k22P58pnUqkHQkesk08edm1/PeJm8X0XU/suFxN51Wt+bSrTFqedvPUSR12l/uIIlXFlk7LHrgJyUhu0dB3cz4+AkeixJBI8gdfUzuzE6k3hqi6VnVmvt/KOU905KP9J2BH8vxlCwivr9384vzeJjp+dJL4ZwmrXNqam3edvMS0YuTpFZTUVbICmXvA+i1bEG9sicyZseAdDKdKzVO2/ymrSmALAWnXDCts4MvlN9RKngXRyjhwMq3bmx39O6XIEMU3ONtvtihghggMUUMAQhtBHQCuiAhigCiihEAEUMMAYRItfAI24k20NoBkuK9EKdQaAeXKYTjP0eFbmndfAaj7JntFo16AO8f2WUqPmrHcHr0iQyZh3re/tK0vy2Pdz+c+lMfwGnUGqiY7jf0fI9yAPz4yvBGqzP2ePKxizTTcV6EVqV8l/I6j3mdxWGqU/jQjxGokOLRrHKmc80N5yDdxjgZSqNFKxM3OX3Cq4qISRbK1gNxsDf5ygJl50bS6N/a/gJXL1Etif86LMH0j1H55+kdl/1nWhQJNgLmcnbOxutjFXTTSScLg2qELTUsdtNh5n8maXgnQ96lmq9le7mR+e73M3nDOEU6IARQPGwvOjH4/uRx5fLS6iZLgXQjZq5v+7y/PnNvhcGtMWVQB4TuFhnUoqPSOCc5SdsAhiiklBWhAhigAhiiAgCtDFFAFHRsdAK+KKKAKEQCOgAtHCIQwBRRQ2gChgjhABAUhhgEWvg1YagTO8W6J06l7KLzWRSQeNcZ+ju9yq+0x2P6MV6R0BI8Z9KlRIuJwiMO0oPmAY6ZZSa0fLlWkymzKR900nRWndH/tD/ALZ7BxHorhanxUh6Er9078C6J4WgPq6fPmc1/O+8zyY+So1hn4uzG8I6MVaxBIyr3nSbrg/R2lRGgu3eZdLTA2EeBEIKOiuTNKexoWOEUMuZChgEMAUIghEAMUUUAQhghgCiiigBEMAhgH//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5" name="AutoShape 6" descr="data:image/jpeg;base64,/9j/4AAQSkZJRgABAQAAAQABAAD/2wCEAAkGBxQTEhUUEhQVFRUVFxQUFBYWFRQUFBUYFRQXFxQVFxUYHCghGBwlHBgUITEkJSkrLi4uGB8zODMsNygtLisBCgoKDg0OGBAQGzQkHyQsLCwsLCwsLCwsLCwsLCwsLCwsLCwsLCwsLCwsLCwsLCwsLCwsLCwsLCwsLCwsLCwsLP/AABEIALwBDAMBIgACEQEDEQH/xAAcAAABBQEBAQAAAAAAAAAAAAABAAIEBQYDBwj/xABHEAACAQIEAggCBgYHBwUAAAABAgADEQQSITEFQQYTIlFhcYGRMqEHI5Kx0fAUQlJiweEkY3KCorPxFSUzQ3OywjRTg6PD/8QAGQEBAAMBAQAAAAAAAAAAAAAAAAECAwQF/8QAJhEAAgICAgICAgIDAAAAAAAAAAECEQMxEiEEQRNRMmEicRQjgf/aAAwDAQACEQMRAD8A3wihtHWlgIRwgEcBACI4CACOEAcI4CNEeIA4RwgEdACIRAJkukX0h4XCVupIeq40fq8uWmb7MzEa94F7fKRQNfaOmWw/Tii3/Lf0fDn5GqD8pPp9KaB360f/AA1H+dMMJAouxDKql0kwhbL+k0g37LuKb/ZqWPylrTIIupuO8aj3EAUIihgCnLE4qnTANR0QE5QXZUBJBIALEXOh08J2Ewv0w1lGCVSQGNZHS63XsXDZtCNm5ix2glK3Rd1ellJblgcoNgyEPmGbKGUDe+lrb3kzB8aRzZlen2st3R1XNYHKWKgK1iLA730vPDGxGINKmtNalZUUBOqTKosLDXLd2FzbLqOVpAbjFU5icRUzFOrcO7VDbIoKt1indgCfQcgZDddm0cV9H0qRKTi3SNaGIoYcqWNd1TMD8BckJpbW9j3TzrgnSXqsJ1lHGsavaZqLrTKFi5FghS403yMOem0pOPcSqVKgrVznvUNxR7KsKIAbJe4F2sBe+g56wUUOz2Wr0kwa1epbFUBVJsENVA1zsLX3loD8p4dg+muWlTwtZOspJuiqivVBYdWtZlNr6i+WxbcmW/B+k1DqKb4dAMRh3Cuy5rVEIqXSq+UdboF1OY7NprJTK8T1kwGZvor0pOLq1qRpqppBGDI5ZagfuDKCLbTSESWioIoojIA2KGC0AUUUNoBVWjgIBHCWAhHCCOEAIjhGrHCAER8aIbwB8IjLx14By4hieqo1Kn/to7/ZUn+E8u6P9EqVailfEZ6lWteszZiB2ySOzz0N9e+brp3WycOxR/qmX7Vl/wDKQOE0stGkv7NOmPZBIYKR+gmEOuVgfT8JzqdB0/5deondYm3te01kUrbB5vxT6O8Q7FlxCObAdu4NhtqBH8H4BisICOozXNy9GrUR/wDCy/fPRYg0mwZih0lrU962Ip+FamtdB62BH2jL7h3TRj8VNKw/aw72fzNGpY+xMkOAfiAPmLysx/RvDVdWphW/aS6sPUQTZquF9IMPXuKb2YaMjqadRSdgVaU3HKNPE1bVkuKPWIFzaMC4zMRaxN6a2HK/jM10o4kuHw4pdW5xChmpVgQ2amNaqsbA5ClwV1OnO0q+D8YFPr3qXdRTFRKoLOwpZlDC29hnpEm2gYA6LJroI13G8ThaGHK0+ycosf1l5DU7MDPI6+AxdZ8pL5QdXrKrWuTmYMVJHLsg7nSdMbiqnEMUKNHNZyLXNgE3eox5ADX+ek9ENCl+9l/VtlAI78pHnz2le5M0hwV8jzninDjQQCmqlVAvUbKapsbgAbKL91ye+PoVmemMqNmRMiIBdWFyWqi/xWFtPPvnXpviCayU6IzqNzbKc+uhsSAANb379pyocZFVVp0VK1mZUy3FmLEKtmAA1JtffXWS0lot8jl0RHwi0LtW1Z81lzWJudQWHwryJFy37o37njeVaeVQq5HBUDKv1hYWHoo31vqb3lt0ropTomkwWpVQdW1QrqGTQlT3XBmS6xTRpqxGYXuDvZXYi+mmjczrNOPEwkyTT4z9YHa5UfqXFPMtraOvaBuRpr6gGe1fRbxBnwVNXJZvrDmJuSVK3B7vjS3r3TwmhgWbM+RzTTVmynIo5AsNPTeetfRBclirXp5KgtZhZ89Ik3IHIgenhM3stFOmenRRQXklQwQRGQAwiNhvAKsQiAGGWA4RwjRHQA2jhBCBADFeCNaAPLQZ5yLQZ4BQfSVU/wB24jx6oe9ZJIoLYAdwA9hK36TG/wB3VvOj/nJLSmZVgfGmOgtKgQgMRjYA6DNBATJQM1044HVxaU0oKC6h31YL2VHasT5yg6O418F1b5Mzo9TDso7V1q5CVJ5jsCelcI/9TTHfTrD5LPP+JYXNRrgHKeuSzDQi+HXn7y60THZNx1PD0aT1MPh+qp1QyOR2G6ot9Y99Cqm4trsL6TGdHuIMqHNUbITYXFsqjQMO6437te6X+P6Q4frKYFQWpDIihHqFSi2ZmA0YFr77gzJcT4iHq1aiCyFuyFGW5O5Cn4QTdrcrgTNSdmriiVxXFAulxamGOYbXCDOU7yTYX8wPORwfCinURiq3V8JUVra6Mofy5SPwTguJxpzUaDVaVA5SFamCC3asc7AsTztc285OxDsLHK2iqNiRdCMwzDQkWBNtrjvliqp2XfTqkueqLgMXca/2jMXwnoxWxDDq8pBNmOrZBe5LFR2SRsNzfzmp6f8AFMP11TtGozHMFTS2YZhmYiy735kgjzkThvHqlCohQ/VCwWmB9Xl5AAaeu/PeXyO2uxjSaars2PBvo0R1yNXVqSksKRornBNt6p7S35ka20FtJ1+j6lQXiGLXDfAlJEa2YJ1gf60oG1C3yj0MdxHjv6O3WuzBWGXKis5CkXGbKNx2T+dYn0UVab4rHPTc1A60alyuQ3qPVLrbwIX7pVpLRVN9nppgiiJklRQGEwSoEI4RkN4BWwiCEGWA4RwjRDeAPhvG3ivACTGGOJjCYAx5xczq04vAM90+XNw/ED91T9mop/hLDDNdVPeFPuBI3SunmweJH9U59hf+EbwOvnw9Fv2qVI+6CQwWV4rxt4LygCTGkxExpMAN4DGkwZpIO/C3AxNInYJX+Siee4zitNqNd1uyLXw2bYZhZwbHxW2vjNNx9j1VUKLk4fFADzQCeYcIqKMJXD/D12GJ/wDsHKWukTHY+rwqo9A4gJUyHN2l7aWzXu+X4bXIN+8SJ1ZSmB2c2zEsGCE5b6j18te6WH6FUpBaauoNRqge1QFKaoE1d1JXKAWN8wGnpGYvDUKeU/pD1XbtVGVCU0fKhBqWLXIP5Mzs3Ua0QuG8Tq0FPUVKiGoWUlGK3HZ1YA+W/fLjhHGcRhu3hmy9UgpXZVOQOq56i30Unqwdb/Da0qcZQLF6qNnLHMzFRTY3/ZykqTfuPzkLB4+qiVqSnsVQq1RbfIWZRflYg/PxhpkclVUaninDauN63F1HojYM/b6x2CoqOyhMoUheR56Th0XoijUpM6JiaRbKyMzIE7QzPfS4GumoN9pW8FPWKEVMwVGasXIdcva7SjQgKpXQHfXYzSUHZXo5RSSl1RFRhTTqy4zHNkuBc6Dex7pWTlZpjjFRvdp/8PU+F1MFVqZ6IQVFJK9oKxuLlxTDa+ZFxblG8Bwa08TjCoHbem2YWN8wZiNNrMSLeExPDeIBSwsEVshuwqBAQCpJ6tWzE307KjlebHofhqgD1amgfKKa5Or7CkkNYkntXv5TS02ZcHFOzR3ijSYpcxDeK8aTFeRQDDGgwwCrDQhpGDxweSCTmhDSMHjg8AkZ4s04B44PAOxaNLRmaLNAETObQkyl4p0ow1EHNUDEcks3oT8I9TIJSb0WOLoh0dDsysp/vAj+MyHQzG2oCg5tVw5ajUQ7jIxym3MFbayq4p9JLNcYdLfvHtH3Iyj2M49I+H4rE4fBYihSdqpp1HqvSKioWbq+rznQtoH0Ei0+iXBpWb8VYc88wwfS3GYey4qiWG3bBo1R6Edr2l/w/pxhqmjMaR7qgy/4hp85BU15eDPINLEhhdWDDvBBHuI41ZBNEovGZ5HNaN66SKJ3CyDiUB1+rrb/AN0TyfHVUp0LEXBqU2sLC9quJIB8LC09N4LX/plIf1Vb71mF4LhFrtVVkVkQ2F9RfraxHkbEyy+iUV/C+N0ts1VSGqOAUR/itlF2J2tYeElcc4R1dR6OSipphUJvUI0IcWUDvMvV4HRFvqxYfqk3XTwltxXtuzBV7Vje2p0A1POSoKy3NnlqdH6g7SFGIHw5u0Ta1wRYab6kbbco1cTiqYKshe9vjprVFgDfUC5956L/ALGN7nKgPNtL+SgXPoJMw1CmnMufEZR9kG/ufSOKW2RTekYbo5w93zHqgrKhyqMxzEn4db5T56W58pqsF0frOLVnVFOXsqFZha/6xvrry25W1l2mKHIADwAA9hJdGsDKUmy/OUVRFw3AaFK2VASP1muxm0wItTT+yv3TO3vNHhR2F/sj7pYybZ1igiggEUUUAUN4IQJIM4Gjg8ZaEQB4eODTmBHAQB4aODTnaV/GeN0cKuaq2p+BF1dz4DkP3jYDvkWSk2Wr1goJYgAC5JIAA5kk7TD8e+kinTOXDL1nLrGuFJ/cXdvMkDzmT6RdJa2LNvhpg6U1vlHcWP65/NpU4fBa3vczKeVI6YYH7LHifSTF4n4mIXu5fZFh7gyBRwWY3ck+evtJD07DQ295HNcjeY82zo4KJY0sOo2nofBeKUqdDDo9SmpZCFDOqk2J2BM8uXF+f8Jr61KjieG0qaLS6+9s9RfgAc9rNYk6C1rczsNZpiVMx8iVxRoMX0spk9X2Ko5g2ZT5A6GR6/R7h2IXM9BaR3vSZqPyHZPqJWcF6BU+rNTr2zUUBzFcyg3LEhL6LYWtr6TMYOnjsUMwHZDWViQiFeYAsCw2Oa3fzM3OQvX+j0DXA41kI1s4Op8alIj/ALDI9fh3GsOPh/SFH6yZK3+EZan+GWGH4uuErU6LKzMwBdxpTp3F9SdxtroBfzteYnpfh1U5Ki1SDqFYHKT3n0P5BsFGBPTivTOWtQUNzDB6TfZaW/AulLYqr1VOh28rNrUAFltfUjxmp4fx1cSMlakjodCHC1FHvcQYXBcOoVw9FadOsAVIQkr2txkuV5crQKZnP9p1GrsoV6NamGp6mmyDMAT20c30IOgMn9FOD9X11NCXs6XIH9Up9u1LzGiiuZ1QF3LkvtmNiCCeYsALXG0r8PXYtXA0U1Roui9mjSX4R5SumaRi2qLGpRRPia57ksx9W+Eel/KcXxgHwAL4/E32jt6ASE4Jj8sq5m0cK9jHJJud/mfWMbedhGZhe25/ZGp9e71tM3M3UfoQXQQPUtz/AB9O+dCrHfQdw1Pvy9owUAL20Peb39zMnm+i6x/YqeIq7o1v7Wv+H8T6S+w3SeooAemrAADskqdPO4+6ULEjxHjOZr27xKfNP7Dwwe0bLD9K6B+LOh8VzL7pf7pZ4biNGp8FVGPcGF/beebPW8pDr4he6/3e53msc8vaMn4sXo9ebQXOg7zoIhPFa/EmK5MzMv7JZsmn7s3P0YuTRq35VFt9jlNo5bdUY5PGcI8rNjaOEFo4CaHKZzJCFkp0nK0sDnaELOPEMfToIalVgqjS53J7lG5PgJ5r0i6XVMSTTogpSO4v23H75Gw/dGnfeUlJR2aQxuWjRdJumyUb08PZ6mxfemvl+2fkPHaefV3qVWNSqWZm3J1Y/gJ0pYK2p1bv0sPKTKdO249tZyzy2d+PCoESjS8PQSx4dg+ubKrIDzLMFA9e/wAoVpFyFRczHYAdr23l9WpJQQU62FIBYAugLNqp1JzXv3SMePm7eiM2Xh0tlb/sJqdT62m9RNdabAgWI+LS99tBvrItTh+HqM9qopZMwyMGzaczm25aby8wtBTdcLjCCRqKrC12NybH9ffTX7p2xHX2yVcOlanrmZMouNrEEA5vci3t1LHFdHG8sm7syGL6O1VTrMoyXsNVzHusoJv5CV7dfSAsXQbgMpAPlmFvabKn+jM6rTqVcM6kaXc9oqAUIY3zagZiBbXxk4piGbN9TiaQy6tlDAg22uQW3N9v4vjrRPy31JGLw/SeumjqGB3IJUkeI1BEt8H0ypn4iUPcw0+0Lj5znWwtJs74hKtE9rshQtK4NgAQLE3I2uD5SHX6Nrkz06quSbKiAsxJ1C997eEfzRFQeujXcG6VKrsaiBqTLZGRlZg1ye0GsLEZdQTYiVPAuieGeoWqsD1r3CqctOmGYnKBz3tc2HgJksRwGvSuSjptci4OugvaGjxDE0zve3JhY+4tHNex8T2uzWdIeGV6GMShhHd6SqmemcqU0A0KtUW1uzbftE33El8M4NUBLVmW/IKO7Q5jzudfWUOD6ZFdKiMPEdofwPyl/geklGpoHHobMP7p1+UsmvRRxa2WnEw4pjqmylcxBOouFNr+595E4LjXqI4qUgGLuxqKVALZrEZRraw7pYvVVqJOYWBNyTYC67nukKiwAIp6hmdsx0ALsSbcza+mlvGZZMnHZ0YcdqyYVF7CcjWB+EZvEfD6vt7XPhODUL/Ec3h8K/Z2PreFiRsfz5zllmv8Tsjj+zqaNx2mI8F0Hq259x5TmRl0W1u7acXxLcwD984Pi/AiYtyZoklo7PiCN7jynP8ASu4/eJzOIHfINfFrewGY/d6ybJonNiYxsf3a+PL3lZkJ+I+k6M2lgNpJPENatc/m3tzkVjfeFj7zmfGT2SlRyZu6elfRUPqK3/VH+Ws83YT036Kk/o9X/rf/AJpOjD+RzeW/9bNlaOCx2WOAnUeUUDtM50k6VUsLdB9ZW/YB0Xxc8tOW/kNZowJ4b0yqFMZiQCQeuYjv7RzfcZE266NMaTfZ14rjquIfPWYnu0sqjuROQ/JvOdFQNvXvPnK6jWY8/nJdOuZzTTZ3xaRaUXFtROy0wfzaV1Crr+RLFDpOdxo1UjtwzBLUrqvWLTBvdql8qje9x5Wt48pt8Vwh6CZ6OIWs3ZHVOaZLKSBdWB7Atc66767TAMD4jfUfnwE5hnVsyPYn+4e7cb7d06MOaKVM5s+GUpWjQYnGUxc4vCstSyjrQDbfYMNBYkm976Q4agAhGDxZJfNlp1D2L3BC2bUWuBmIO/MyBh+k9eno4Dj94f8AkunvO/6fga3/ABaPVMf1k09bpv6idaaemccouOyfjq9ZVVMRhkrAkqTRF917stwfi7VgNuciLQwrPko1Xwr2UENnvY/qWPPbW49dZOwmDqA58Jiw40ulQ3BAAGUsmwsNss5VsTUUN+mYNXNgBVRRUGjfDe5yr2ieUkg6PSxgWw6vE0xmDM1kJGi9URfXdtb+Gmxq8W2Fc5atCphshQFkUKFa3wZtiLEa+OnfJGCpYUqWw2JqUXcstiyhVLD4Qpv2R33uO/aT2qY2lSW4pYkdkWp3zAE2YAZBnF7a8tTBBFoUqhqf0bGIwQMuSrZzcMdF7PbGpBO4yi14cRnZ2GJwpZASFqU7uApGmlrubDXax0nHGnCiy1aT4Ko2btBXBU82zAdu9+47+Un0sFWXsYPFCqtkIWqw7AOuZWF9CNPhGhkNXslNrRTYTguBxObq6r02C36sgHLb4iSfMXsdJDxvQSqLnqw6g6EWBI5NlvfWaDGY9wvU4nBhr57miikFP1mzKDY5jzt3znhxhXFNMNiquF1VyKjs4XKxU3ubBiA1u0BfU90o8af6NY5pLfZSYDhHU261KmXRlD58gJ2YA6X8Zerikblb1mg4+eqw5HXnEB7qrm11Vh2CStlY6bjwmP0/ItOPNCns7sE+UdUWGbub3/GMZzzHqDINrbaRpcjnMOJsSqlTx95ErYm2wufDWMeoz9wH53isBt798so0WOHUltWNvATuiBdhEI0v3QSExrGAe8JH+vIQScyIyou/5M7Dw9/wgcDfXw/jrJRBF+X3z0/6K1/o1X/rH/LpzBcL4TUrsAim37XL+fpPW+i3BxhqORb3JLsWIuWIAOg2FgNJ04Yu7OLy8kePH2W4EeBEBHTpPOMy7gTwz6Qx/Ta/i6HzvSQz2viGBqG+UzzvpR0Taoxcq2Y2Js1gbLYXuPLbuhovF7MCk6rVIkjEcPqU9HQi3O1x8tpGmD/Z3xaa6ZMFcGdaeMtsZXq8dmEzaNOi1pcR7/wncYwH+Y/jKImBSeV5DxxY5NGjSoOV/Q3Ea1NTyHmOyflvKSniD/poZLp47v8Aw+cz+KUfxZbmntE39GIN0fXx7J9GEn4fpHi6O5Lr++Mw+0NfeV9PEqRv7/iJ1F9x8jp8pdZskdlJePjlrouB0gwdfTE4ex5umv8AiWzD5yT+gJZXwWNKkhgiO+htqVvoV1bmDvM8aKN8Q9xY+41jVwdich9D2h76H75vHyY++jmn4kvRrMdjK+HIqYqlQrUgyjOt3NPN2bgMB32vbW/KROG0cDiqmZOtpVrAqiAIgym+YWut9vQbQU+IXw6UWVbZcrg3IYXNhqNrWkPDYZaVQVKYyGxGh7NmFjp+EPyYWVXizaH4jjeLweIqJmarT+IEjRgwuAxA7JB0sLbeMueA8YoYkslfCUHcpc1uZybXvqNzswlLUAJvmPjz+/WcioBzAC9rXFgbdx/1lP8AK/Rp/ifsn8U4hdurT/hU7LTFybgKBck6nmL9wvzkQVBzuPukR6h8vTT5xyk/h+TMJScnZ1QgoKkSah00PtOOS5Fz/L+ccg01B8/wjgZGjRIaRbbaImJz6RgPt3yEWF5+0B/IhA9Pv/lAT6ffAEPyB/GOf8iCghJAUEk7AbzZ8A6Cs9mxByLvkHxHzPL75eONyZnkzRguzKcP4fVrvlpIWPhsPEsdAPEzc8J6AAWbENnO+RfgHmec2OAwFOioSmoVRyH3nvku06oYorZ5+XyZS6XSIeDwCUwAihR4CSwIYrTU5RR0ENoBWzjUoBtxO5EVoBR43o/TfkJk+LdAEa5UAHvHZM9ItFlgsmeF4/oVWp6r2vBhY+4/CUGKwtSn/wARGXxtdfcaT6OqYVW3Eq8d0dpuDoJR40zaPkSiqPnvrI0Mbz1LjX0fIblFynvXsn22MxfEuiVekdBmHj2T+B+Uj460arOnspi0BaGupQ2dWU+ItOcz/s25J6YlqW751o4xl2Nvl904RplqTKtsvMPxY27dm9LH3El08fTPMqfHb3mdpnSOFSZPGmXUmaYVue47xB+k22P58pnUqkHQkesk08edm1/PeJm8X0XU/suFxN51Wt+bSrTFqedvPUSR12l/uIIlXFlk7LHrgJyUhu0dB3cz4+AkeixJBI8gdfUzuzE6k3hqi6VnVmvt/KOU905KP9J2BH8vxlCwivr9384vzeJjp+dJL4ZwmrXNqam3edvMS0YuTpFZTUVbICmXvA+i1bEG9sicyZseAdDKdKzVO2/ymrSmALAWnXDCts4MvlN9RKngXRyjhwMq3bmx39O6XIEMU3ONtvtihghggMUUMAQhtBHQCuiAhigCiihEAEUMMAYRItfAI24k20NoBkuK9EKdQaAeXKYTjP0eFbmndfAaj7JntFo16AO8f2WUqPmrHcHr0iQyZh3re/tK0vy2Pdz+c+lMfwGnUGqiY7jf0fI9yAPz4yvBGqzP2ePKxizTTcV6EVqV8l/I6j3mdxWGqU/jQjxGokOLRrHKmc80N5yDdxjgZSqNFKxM3OX3Cq4qISRbK1gNxsDf5ygJl50bS6N/a/gJXL1Etif86LMH0j1H55+kdl/1nWhQJNgLmcnbOxutjFXTTSScLg2qELTUsdtNh5n8maXgnQ96lmq9le7mR+e73M3nDOEU6IARQPGwvOjH4/uRx5fLS6iZLgXQjZq5v+7y/PnNvhcGtMWVQB4TuFhnUoqPSOCc5SdsAhiiklBWhAhigAhiiAgCtDFFAFHRsdAK+KKKAKEQCOgAtHCIQwBRRQ2gChgjhABAUhhgEWvg1YagTO8W6J06l7KLzWRSQeNcZ+ju9yq+0x2P6MV6R0BI8Z9KlRIuJwiMO0oPmAY6ZZSa0fLlWkymzKR900nRWndH/tD/ALZ7BxHorhanxUh6Er9078C6J4WgPq6fPmc1/O+8zyY+So1hn4uzG8I6MVaxBIyr3nSbrg/R2lRGgu3eZdLTA2EeBEIKOiuTNKexoWOEUMuZChgEMAUIghEAMUUUAQhghgCiiigBEMAhgH//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2056" name="Picture 8" descr="http://i.telegraph.co.uk/multimedia/archive/01244/apple1_1244596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80" y="4365104"/>
            <a:ext cx="2679561" cy="1877100"/>
          </a:xfrm>
          <a:prstGeom prst="rect">
            <a:avLst/>
          </a:prstGeom>
          <a:noFill/>
          <a:extLst>
            <a:ext uri="{909E8E84-426E-40DD-AFC4-6F175D3DCCD1}">
              <a14:hiddenFill xmlns:a14="http://schemas.microsoft.com/office/drawing/2010/main">
                <a:solidFill>
                  <a:srgbClr val="FFFFFF"/>
                </a:solidFill>
              </a14:hiddenFill>
            </a:ext>
          </a:extLst>
        </p:spPr>
      </p:pic>
      <p:sp>
        <p:nvSpPr>
          <p:cNvPr id="6" name="Metin kutusu 5"/>
          <p:cNvSpPr txBox="1"/>
          <p:nvPr/>
        </p:nvSpPr>
        <p:spPr>
          <a:xfrm>
            <a:off x="683568" y="3717032"/>
            <a:ext cx="1656184" cy="369332"/>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tr-TR" b="1" dirty="0">
                <a:latin typeface="Calibri" pitchFamily="34" charset="0"/>
              </a:rPr>
              <a:t>MIT </a:t>
            </a:r>
            <a:r>
              <a:rPr lang="tr-TR" b="1" dirty="0" smtClean="0">
                <a:latin typeface="Calibri" pitchFamily="34" charset="0"/>
              </a:rPr>
              <a:t>Altair 8800</a:t>
            </a:r>
            <a:endParaRPr lang="tr-TR" b="1" dirty="0"/>
          </a:p>
        </p:txBody>
      </p:sp>
      <p:sp>
        <p:nvSpPr>
          <p:cNvPr id="9" name="Metin kutusu 8"/>
          <p:cNvSpPr txBox="1"/>
          <p:nvPr/>
        </p:nvSpPr>
        <p:spPr>
          <a:xfrm>
            <a:off x="3995936" y="3717032"/>
            <a:ext cx="1656184" cy="369332"/>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tr-TR" b="1" dirty="0">
                <a:latin typeface="Calibri" pitchFamily="34" charset="0"/>
              </a:rPr>
              <a:t>Apple I</a:t>
            </a:r>
            <a:endParaRPr lang="tr-TR" b="1" dirty="0"/>
          </a:p>
        </p:txBody>
      </p:sp>
      <p:pic>
        <p:nvPicPr>
          <p:cNvPr id="2058" name="Picture 10" descr="http://www.radiomuseum.org/museum/d/haus-zur-geschichte-der-ibm-datenverarbeitung-sindelfingen/images/d_sifi_ibm_3279.jpg"/>
          <p:cNvPicPr>
            <a:picLocks noChangeAspect="1" noChangeArrowheads="1"/>
          </p:cNvPicPr>
          <p:nvPr/>
        </p:nvPicPr>
        <p:blipFill rotWithShape="1">
          <a:blip r:embed="rId4">
            <a:extLst>
              <a:ext uri="{28A0092B-C50C-407E-A947-70E740481C1C}">
                <a14:useLocalDpi xmlns:a14="http://schemas.microsoft.com/office/drawing/2010/main" val="0"/>
              </a:ext>
            </a:extLst>
          </a:blip>
          <a:srcRect l="23578" t="20291" r="20615" b="19708"/>
          <a:stretch/>
        </p:blipFill>
        <p:spPr bwMode="auto">
          <a:xfrm>
            <a:off x="6516216" y="4227609"/>
            <a:ext cx="2475971" cy="1997222"/>
          </a:xfrm>
          <a:prstGeom prst="rect">
            <a:avLst/>
          </a:prstGeom>
          <a:noFill/>
          <a:extLst>
            <a:ext uri="{909E8E84-426E-40DD-AFC4-6F175D3DCCD1}">
              <a14:hiddenFill xmlns:a14="http://schemas.microsoft.com/office/drawing/2010/main">
                <a:solidFill>
                  <a:srgbClr val="FFFFFF"/>
                </a:solidFill>
              </a14:hiddenFill>
            </a:ext>
          </a:extLst>
        </p:spPr>
      </p:pic>
      <p:sp>
        <p:nvSpPr>
          <p:cNvPr id="11" name="Metin kutusu 10"/>
          <p:cNvSpPr txBox="1"/>
          <p:nvPr/>
        </p:nvSpPr>
        <p:spPr>
          <a:xfrm>
            <a:off x="6926109" y="3748390"/>
            <a:ext cx="1656184" cy="369332"/>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tr-TR" b="1" dirty="0" smtClean="0">
                <a:latin typeface="Calibri" pitchFamily="34" charset="0"/>
              </a:rPr>
              <a:t>IBM  PC</a:t>
            </a:r>
            <a:endParaRPr lang="tr-TR" b="1" dirty="0"/>
          </a:p>
        </p:txBody>
      </p:sp>
    </p:spTree>
    <p:extLst>
      <p:ext uri="{BB962C8B-B14F-4D97-AF65-F5344CB8AC3E}">
        <p14:creationId xmlns:p14="http://schemas.microsoft.com/office/powerpoint/2010/main" val="17413781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13905"/>
            <a:ext cx="8100392" cy="678791"/>
          </a:xfrm>
        </p:spPr>
        <p:txBody>
          <a:bodyPr>
            <a:normAutofit/>
          </a:bodyPr>
          <a:lstStyle/>
          <a:p>
            <a:r>
              <a:rPr lang="tr-TR" sz="3200" b="1" dirty="0" smtClean="0">
                <a:solidFill>
                  <a:schemeClr val="tx1"/>
                </a:solidFill>
                <a:effectLst/>
                <a:latin typeface="Calibri" pitchFamily="34" charset="0"/>
              </a:rPr>
              <a:t>İstemci /Sunucu Dönemi (1983-halen)</a:t>
            </a:r>
            <a:endParaRPr lang="tr-TR" sz="3200" b="1" dirty="0">
              <a:solidFill>
                <a:schemeClr val="tx1"/>
              </a:solidFill>
              <a:effectLst/>
              <a:latin typeface="Calibri" pitchFamily="34" charset="0"/>
            </a:endParaRPr>
          </a:p>
        </p:txBody>
      </p:sp>
      <p:sp>
        <p:nvSpPr>
          <p:cNvPr id="3" name="İçerik Yer Tutucusu 2"/>
          <p:cNvSpPr>
            <a:spLocks noGrp="1"/>
          </p:cNvSpPr>
          <p:nvPr>
            <p:ph idx="1"/>
          </p:nvPr>
        </p:nvSpPr>
        <p:spPr>
          <a:xfrm>
            <a:off x="179512" y="692695"/>
            <a:ext cx="8964488" cy="3744417"/>
          </a:xfrm>
          <a:solidFill>
            <a:schemeClr val="bg1"/>
          </a:solidFill>
        </p:spPr>
        <p:txBody>
          <a:bodyPr>
            <a:noAutofit/>
          </a:bodyPr>
          <a:lstStyle/>
          <a:p>
            <a:pPr algn="just"/>
            <a:r>
              <a:rPr lang="tr-TR" sz="1600" b="1" dirty="0">
                <a:solidFill>
                  <a:srgbClr val="C00000"/>
                </a:solidFill>
                <a:latin typeface="Calibri" pitchFamily="34" charset="0"/>
              </a:rPr>
              <a:t>İstemci/sunucu </a:t>
            </a:r>
            <a:r>
              <a:rPr lang="tr-TR" sz="1600" b="1" dirty="0" smtClean="0">
                <a:solidFill>
                  <a:srgbClr val="C00000"/>
                </a:solidFill>
                <a:latin typeface="Calibri" pitchFamily="34" charset="0"/>
              </a:rPr>
              <a:t>bilgi-işlemde, </a:t>
            </a:r>
            <a:r>
              <a:rPr lang="tr-TR" sz="1600" b="1" dirty="0">
                <a:solidFill>
                  <a:srgbClr val="C00000"/>
                </a:solidFill>
                <a:latin typeface="Calibri" pitchFamily="34" charset="0"/>
              </a:rPr>
              <a:t>masaüstü veya dizüstü bilgisayar olarak ifade edilen istemciler, çeşitli hizmet ve kabiliyetler sağlayan güçlü sunucu bilgisayarlara bağlanmaktadır.</a:t>
            </a:r>
          </a:p>
          <a:p>
            <a:pPr algn="just"/>
            <a:r>
              <a:rPr lang="tr-TR" sz="1600" dirty="0">
                <a:latin typeface="Calibri" pitchFamily="34" charset="0"/>
              </a:rPr>
              <a:t>Bilgisayar işleme süreci bu iki makine arasında bölüşülmektedir.</a:t>
            </a:r>
          </a:p>
          <a:p>
            <a:pPr algn="just"/>
            <a:r>
              <a:rPr lang="tr-TR" sz="1600" b="1" dirty="0">
                <a:solidFill>
                  <a:srgbClr val="C00000"/>
                </a:solidFill>
                <a:latin typeface="Calibri" pitchFamily="34" charset="0"/>
              </a:rPr>
              <a:t>Sunucu kelimesi ağ yazılımlarının çalıştığı, yazılım uygulamalarının ve fiziksel bilgisayarların bulunduğu yeri belirtir.</a:t>
            </a:r>
          </a:p>
          <a:p>
            <a:pPr algn="just"/>
            <a:r>
              <a:rPr lang="tr-TR" sz="1600" b="1" dirty="0" smtClean="0">
                <a:solidFill>
                  <a:srgbClr val="C00000"/>
                </a:solidFill>
                <a:latin typeface="Calibri" pitchFamily="34" charset="0"/>
              </a:rPr>
              <a:t>Sunucular</a:t>
            </a:r>
            <a:r>
              <a:rPr lang="tr-TR" sz="1600" dirty="0">
                <a:solidFill>
                  <a:srgbClr val="C00000"/>
                </a:solidFill>
                <a:latin typeface="Calibri" pitchFamily="34" charset="0"/>
              </a:rPr>
              <a:t>, </a:t>
            </a:r>
            <a:r>
              <a:rPr lang="tr-TR" sz="1600" b="1" dirty="0">
                <a:solidFill>
                  <a:srgbClr val="C00000"/>
                </a:solidFill>
                <a:latin typeface="Calibri" pitchFamily="34" charset="0"/>
              </a:rPr>
              <a:t>paylaşılan </a:t>
            </a:r>
            <a:r>
              <a:rPr lang="tr-TR" sz="1600" b="1" dirty="0" smtClean="0">
                <a:solidFill>
                  <a:srgbClr val="C00000"/>
                </a:solidFill>
                <a:latin typeface="Calibri" pitchFamily="34" charset="0"/>
              </a:rPr>
              <a:t>verileri işleyen </a:t>
            </a:r>
            <a:r>
              <a:rPr lang="tr-TR" sz="1600" b="1" dirty="0">
                <a:solidFill>
                  <a:srgbClr val="C00000"/>
                </a:solidFill>
                <a:latin typeface="Calibri" pitchFamily="34" charset="0"/>
              </a:rPr>
              <a:t>ve </a:t>
            </a:r>
            <a:r>
              <a:rPr lang="tr-TR" sz="1600" b="1" dirty="0" smtClean="0">
                <a:solidFill>
                  <a:srgbClr val="C00000"/>
                </a:solidFill>
                <a:latin typeface="Calibri" pitchFamily="34" charset="0"/>
              </a:rPr>
              <a:t>depolayan, </a:t>
            </a:r>
            <a:r>
              <a:rPr lang="tr-TR" sz="1600" b="1" dirty="0">
                <a:solidFill>
                  <a:srgbClr val="C00000"/>
                </a:solidFill>
                <a:latin typeface="Calibri" pitchFamily="34" charset="0"/>
              </a:rPr>
              <a:t>web sayfalarına hizmet </a:t>
            </a:r>
            <a:r>
              <a:rPr lang="tr-TR" sz="1600" b="1" dirty="0" smtClean="0">
                <a:solidFill>
                  <a:srgbClr val="C00000"/>
                </a:solidFill>
                <a:latin typeface="Calibri" pitchFamily="34" charset="0"/>
              </a:rPr>
              <a:t>eden veya </a:t>
            </a:r>
            <a:r>
              <a:rPr lang="tr-TR" sz="1600" b="1" dirty="0">
                <a:solidFill>
                  <a:srgbClr val="C00000"/>
                </a:solidFill>
                <a:latin typeface="Calibri" pitchFamily="34" charset="0"/>
              </a:rPr>
              <a:t>ağ </a:t>
            </a:r>
            <a:r>
              <a:rPr lang="tr-TR" sz="1600" b="1" dirty="0" smtClean="0">
                <a:solidFill>
                  <a:srgbClr val="C00000"/>
                </a:solidFill>
                <a:latin typeface="Calibri" pitchFamily="34" charset="0"/>
              </a:rPr>
              <a:t>faaliyetlerini yöneten bilgisayarlardır</a:t>
            </a:r>
            <a:r>
              <a:rPr lang="tr-TR" sz="1600" b="1" dirty="0">
                <a:solidFill>
                  <a:srgbClr val="C00000"/>
                </a:solidFill>
                <a:latin typeface="Calibri" pitchFamily="34" charset="0"/>
              </a:rPr>
              <a:t>.</a:t>
            </a:r>
          </a:p>
          <a:p>
            <a:pPr algn="just"/>
            <a:r>
              <a:rPr lang="tr-TR" sz="1600" b="1" dirty="0" smtClean="0">
                <a:latin typeface="Calibri" pitchFamily="34" charset="0"/>
              </a:rPr>
              <a:t>En </a:t>
            </a:r>
            <a:r>
              <a:rPr lang="tr-TR" sz="1600" b="1" dirty="0">
                <a:latin typeface="Calibri" pitchFamily="34" charset="0"/>
              </a:rPr>
              <a:t>basit istemci/sunucu ağı iki bilgisayar arasında işlem </a:t>
            </a:r>
            <a:r>
              <a:rPr lang="tr-TR" sz="1600" b="1" dirty="0" smtClean="0">
                <a:latin typeface="Calibri" pitchFamily="34" charset="0"/>
              </a:rPr>
              <a:t>paylaşılan, </a:t>
            </a:r>
            <a:r>
              <a:rPr lang="tr-TR" sz="1600" b="1" dirty="0">
                <a:latin typeface="Calibri" pitchFamily="34" charset="0"/>
              </a:rPr>
              <a:t>bir sunucu bilgisayarına bağlanan bir </a:t>
            </a:r>
            <a:r>
              <a:rPr lang="tr-TR" sz="1600" b="1" dirty="0" smtClean="0">
                <a:latin typeface="Calibri" pitchFamily="34" charset="0"/>
              </a:rPr>
              <a:t>istemci </a:t>
            </a:r>
            <a:r>
              <a:rPr lang="tr-TR" sz="1600" b="1" dirty="0">
                <a:latin typeface="Calibri" pitchFamily="34" charset="0"/>
              </a:rPr>
              <a:t>bilgisayarından </a:t>
            </a:r>
            <a:r>
              <a:rPr lang="tr-TR" sz="1600" b="1" dirty="0" smtClean="0">
                <a:latin typeface="Calibri" pitchFamily="34" charset="0"/>
              </a:rPr>
              <a:t>oluşmaktadır. Buna </a:t>
            </a:r>
            <a:r>
              <a:rPr lang="tr-TR" sz="1600" b="1" dirty="0">
                <a:latin typeface="Calibri" pitchFamily="34" charset="0"/>
              </a:rPr>
              <a:t>iki katmanlı istemci/sunucu mimarisi denilmektedir.</a:t>
            </a:r>
          </a:p>
          <a:p>
            <a:pPr algn="just"/>
            <a:r>
              <a:rPr lang="tr-TR" sz="1600" dirty="0">
                <a:latin typeface="Calibri" pitchFamily="34" charset="0"/>
              </a:rPr>
              <a:t>İşletmelerde istemciler farklı uygulamalar için farklı seviyedeki sunuculardan talepte bulunduğundan </a:t>
            </a:r>
            <a:r>
              <a:rPr lang="tr-TR" sz="1600" b="1" dirty="0">
                <a:latin typeface="Calibri" pitchFamily="34" charset="0"/>
              </a:rPr>
              <a:t>çok katmanlı </a:t>
            </a:r>
            <a:r>
              <a:rPr lang="tr-TR" sz="1600" dirty="0">
                <a:latin typeface="Calibri" pitchFamily="34" charset="0"/>
              </a:rPr>
              <a:t>yapılar kullanılır.</a:t>
            </a:r>
          </a:p>
          <a:p>
            <a:endParaRPr lang="tr-TR" sz="1600" dirty="0">
              <a:latin typeface="Calibri" pitchFamily="34" charset="0"/>
            </a:endParaRPr>
          </a:p>
        </p:txBody>
      </p:sp>
      <p:pic>
        <p:nvPicPr>
          <p:cNvPr id="3076" name="Picture 4" descr="http://www.verivizyon.com/dynimg/kaantez.ProcessBar_clip_image00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25145"/>
            <a:ext cx="3347864" cy="165618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78" name="Picture 6" descr="http://www.geosys.com.tr/tr/portals/0/cokKatmanliMimari.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6377" y="4632288"/>
            <a:ext cx="4997623" cy="2253096"/>
          </a:xfrm>
          <a:prstGeom prst="rect">
            <a:avLst/>
          </a:prstGeom>
          <a:noFill/>
          <a:extLst>
            <a:ext uri="{909E8E84-426E-40DD-AFC4-6F175D3DCCD1}">
              <a14:hiddenFill xmlns:a14="http://schemas.microsoft.com/office/drawing/2010/main">
                <a:solidFill>
                  <a:srgbClr val="FFFFFF"/>
                </a:solidFill>
              </a14:hiddenFill>
            </a:ext>
          </a:extLst>
        </p:spPr>
      </p:pic>
      <p:sp>
        <p:nvSpPr>
          <p:cNvPr id="5" name="Metin kutusu 4"/>
          <p:cNvSpPr txBox="1"/>
          <p:nvPr/>
        </p:nvSpPr>
        <p:spPr>
          <a:xfrm>
            <a:off x="0" y="4293096"/>
            <a:ext cx="3347864" cy="338554"/>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tr-TR" sz="1600" b="1" dirty="0">
                <a:latin typeface="Calibri" pitchFamily="34" charset="0"/>
              </a:rPr>
              <a:t>iki katmanlı istemci/sunucu mimarisi </a:t>
            </a:r>
            <a:endParaRPr lang="tr-TR" sz="1600" b="1" dirty="0"/>
          </a:p>
        </p:txBody>
      </p:sp>
      <p:sp>
        <p:nvSpPr>
          <p:cNvPr id="9" name="Metin kutusu 8"/>
          <p:cNvSpPr txBox="1"/>
          <p:nvPr/>
        </p:nvSpPr>
        <p:spPr>
          <a:xfrm>
            <a:off x="4932040" y="4293096"/>
            <a:ext cx="3851920" cy="338554"/>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tr-TR" sz="1600" b="1" dirty="0" smtClean="0">
                <a:latin typeface="Calibri" pitchFamily="34" charset="0"/>
              </a:rPr>
              <a:t>Çok katmanlı </a:t>
            </a:r>
            <a:r>
              <a:rPr lang="tr-TR" sz="1600" b="1" dirty="0">
                <a:latin typeface="Calibri" pitchFamily="34" charset="0"/>
              </a:rPr>
              <a:t>istemci/sunucu mimarisi </a:t>
            </a:r>
            <a:endParaRPr lang="tr-TR" sz="1600" b="1" dirty="0"/>
          </a:p>
        </p:txBody>
      </p:sp>
    </p:spTree>
    <p:extLst>
      <p:ext uri="{BB962C8B-B14F-4D97-AF65-F5344CB8AC3E}">
        <p14:creationId xmlns:p14="http://schemas.microsoft.com/office/powerpoint/2010/main" val="2151827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0"/>
            <a:ext cx="8172400" cy="692696"/>
          </a:xfrm>
        </p:spPr>
        <p:txBody>
          <a:bodyPr>
            <a:noAutofit/>
          </a:bodyPr>
          <a:lstStyle/>
          <a:p>
            <a:r>
              <a:rPr lang="tr-TR" sz="2800" b="1" dirty="0" smtClean="0">
                <a:solidFill>
                  <a:schemeClr val="tx1"/>
                </a:solidFill>
                <a:effectLst/>
                <a:latin typeface="Calibri" pitchFamily="34" charset="0"/>
              </a:rPr>
              <a:t>Kurumsal bilgi işlem dönemi (1992-halen)</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179512" y="836712"/>
            <a:ext cx="8712968" cy="4320480"/>
          </a:xfrm>
          <a:solidFill>
            <a:schemeClr val="bg1"/>
          </a:solidFill>
        </p:spPr>
        <p:txBody>
          <a:bodyPr>
            <a:normAutofit/>
          </a:bodyPr>
          <a:lstStyle/>
          <a:p>
            <a:pPr algn="just"/>
            <a:r>
              <a:rPr lang="tr-TR" sz="1800" b="1" dirty="0" smtClean="0">
                <a:latin typeface="Calibri" pitchFamily="34" charset="0"/>
              </a:rPr>
              <a:t>1990’ların başında işletmeler, işletme genelini kapsayan, altyapısı birbirinden farklı ağları birbirine bağlayan ağ standartları ve yazılım araçlarını kullanmaya başladılar.</a:t>
            </a:r>
          </a:p>
          <a:p>
            <a:pPr algn="just"/>
            <a:r>
              <a:rPr lang="tr-TR" sz="1800" dirty="0" smtClean="0">
                <a:latin typeface="Calibri" pitchFamily="34" charset="0"/>
              </a:rPr>
              <a:t>1995’te internetin güvenilir iletişim ortamı olarak gelişmesiyle işletmeler </a:t>
            </a:r>
            <a:r>
              <a:rPr lang="tr-TR" sz="1800" b="1" dirty="0" smtClean="0">
                <a:latin typeface="Calibri" pitchFamily="34" charset="0"/>
              </a:rPr>
              <a:t>iletim denetimi protokolü/internet protokolü (TCP/IP) </a:t>
            </a:r>
            <a:r>
              <a:rPr lang="tr-TR" sz="1800" dirty="0" smtClean="0">
                <a:latin typeface="Calibri" pitchFamily="34" charset="0"/>
              </a:rPr>
              <a:t>ağ standardını birbirinden </a:t>
            </a:r>
            <a:r>
              <a:rPr lang="tr-TR" sz="1800" b="1" dirty="0" smtClean="0">
                <a:latin typeface="Calibri" pitchFamily="34" charset="0"/>
              </a:rPr>
              <a:t>bağımsız ağlarını bağlamak </a:t>
            </a:r>
            <a:r>
              <a:rPr lang="tr-TR" sz="1800" dirty="0" smtClean="0">
                <a:latin typeface="Calibri" pitchFamily="34" charset="0"/>
              </a:rPr>
              <a:t>için kullanmaya başladılar. </a:t>
            </a:r>
          </a:p>
          <a:p>
            <a:pPr algn="just"/>
            <a:r>
              <a:rPr lang="tr-TR" sz="1800" dirty="0" smtClean="0">
                <a:latin typeface="Calibri" pitchFamily="34" charset="0"/>
              </a:rPr>
              <a:t>Bu dönemde ET altyapısı ile işletme genelindeki ağ içerisinde farklı bilgisayarlar birbirine bağlanarak, aralarında veri ve enformasyon akışları rahatlıkla yapılabilir hale gelmiştir. </a:t>
            </a:r>
            <a:endParaRPr lang="tr-TR" sz="1800" dirty="0">
              <a:latin typeface="Calibri" pitchFamily="34" charset="0"/>
            </a:endParaRPr>
          </a:p>
          <a:p>
            <a:pPr algn="just"/>
            <a:r>
              <a:rPr lang="tr-TR" sz="1800" dirty="0" smtClean="0">
                <a:latin typeface="Calibri" pitchFamily="34" charset="0"/>
              </a:rPr>
              <a:t>Ana bilgisayar, sunucu, PC, mobil telefonlar ve diğer taşınabilir cihazlar dahil farklı bilgisayar donanımlarını birbirine bağlayabilmekte ve telefon sistemi, internet ve yerel ağ hizmetleri gibi yerel altyapıyı içine almaktadırlar.</a:t>
            </a:r>
            <a:endParaRPr lang="tr-TR" sz="1800" dirty="0">
              <a:latin typeface="Calibri" pitchFamily="34" charset="0"/>
            </a:endParaRPr>
          </a:p>
        </p:txBody>
      </p:sp>
      <p:sp>
        <p:nvSpPr>
          <p:cNvPr id="4" name="Metin kutusu 3"/>
          <p:cNvSpPr txBox="1"/>
          <p:nvPr/>
        </p:nvSpPr>
        <p:spPr>
          <a:xfrm>
            <a:off x="179512" y="4307612"/>
            <a:ext cx="8712968" cy="156966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tr-TR" sz="1600" dirty="0">
                <a:solidFill>
                  <a:srgbClr val="C00000"/>
                </a:solidFill>
                <a:latin typeface="Calibri" pitchFamily="34" charset="0"/>
              </a:rPr>
              <a:t>"Bilgi Ağı" üzerindeki bilgi iletimi ve paylaşımı bazı kurallar dahilinde yapılmaktadır. Bu kurallara kısaca "internet protokolleri", ya da TCP/IP protokoller ailesi denir. </a:t>
            </a:r>
            <a:r>
              <a:rPr lang="tr-TR" sz="1600" b="1" dirty="0">
                <a:solidFill>
                  <a:srgbClr val="FF0000"/>
                </a:solidFill>
                <a:latin typeface="Calibri" pitchFamily="34" charset="0"/>
              </a:rPr>
              <a:t>TCP/IP</a:t>
            </a:r>
            <a:r>
              <a:rPr lang="tr-TR" sz="1600" b="1" dirty="0">
                <a:latin typeface="Calibri" pitchFamily="34" charset="0"/>
              </a:rPr>
              <a:t> (</a:t>
            </a:r>
            <a:r>
              <a:rPr lang="tr-TR" sz="1600" b="1" dirty="0" err="1">
                <a:latin typeface="Calibri" pitchFamily="34" charset="0"/>
              </a:rPr>
              <a:t>Transmission</a:t>
            </a:r>
            <a:r>
              <a:rPr lang="tr-TR" sz="1600" b="1" dirty="0">
                <a:latin typeface="Calibri" pitchFamily="34" charset="0"/>
              </a:rPr>
              <a:t> Control Protocol/Internet Protocol), bilgisayarlar ile veri iletme/alma birimleri arasında organizasyonu sağlayan, böylece bir yerden diğerine veri iletişimini olanaklı kılan pek çok veri iletişim protokolüne verilen genel addır. Bir başka değişle, </a:t>
            </a:r>
            <a:r>
              <a:rPr lang="tr-TR" sz="1600" b="1" dirty="0">
                <a:solidFill>
                  <a:srgbClr val="C00000"/>
                </a:solidFill>
                <a:latin typeface="Calibri" pitchFamily="34" charset="0"/>
              </a:rPr>
              <a:t>TCP/IP protokolleri bilgisayarlar arası veri iletişiminin kurallarını </a:t>
            </a:r>
            <a:r>
              <a:rPr lang="tr-TR" sz="1600" b="1" dirty="0" smtClean="0">
                <a:solidFill>
                  <a:srgbClr val="C00000"/>
                </a:solidFill>
                <a:latin typeface="Calibri" pitchFamily="34" charset="0"/>
              </a:rPr>
              <a:t>belirler.</a:t>
            </a:r>
            <a:r>
              <a:rPr lang="tr-TR" sz="1600" b="1" dirty="0">
                <a:solidFill>
                  <a:srgbClr val="C00000"/>
                </a:solidFill>
                <a:latin typeface="Calibri" pitchFamily="34" charset="0"/>
              </a:rPr>
              <a:t> </a:t>
            </a:r>
          </a:p>
        </p:txBody>
      </p:sp>
    </p:spTree>
    <p:extLst>
      <p:ext uri="{BB962C8B-B14F-4D97-AF65-F5344CB8AC3E}">
        <p14:creationId xmlns:p14="http://schemas.microsoft.com/office/powerpoint/2010/main" val="34919880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55576" y="0"/>
            <a:ext cx="8388424" cy="548680"/>
          </a:xfrm>
        </p:spPr>
        <p:txBody>
          <a:bodyPr>
            <a:noAutofit/>
          </a:bodyPr>
          <a:lstStyle/>
          <a:p>
            <a:r>
              <a:rPr lang="tr-TR" sz="2800" b="1" dirty="0" smtClean="0">
                <a:solidFill>
                  <a:schemeClr val="tx1"/>
                </a:solidFill>
                <a:effectLst/>
                <a:latin typeface="Calibri" pitchFamily="34" charset="0"/>
              </a:rPr>
              <a:t>Bulut ve mobil bilgi işlem dönemi (2000 ve Sonrası)</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107504" y="692696"/>
            <a:ext cx="8856984" cy="3024336"/>
          </a:xfrm>
          <a:solidFill>
            <a:schemeClr val="bg1"/>
          </a:solidFill>
        </p:spPr>
        <p:txBody>
          <a:bodyPr>
            <a:normAutofit/>
          </a:bodyPr>
          <a:lstStyle/>
          <a:p>
            <a:pPr algn="just"/>
            <a:r>
              <a:rPr lang="tr-TR" sz="1800" b="1" dirty="0" smtClean="0">
                <a:latin typeface="Calibri" pitchFamily="34" charset="0"/>
              </a:rPr>
              <a:t>Bulut </a:t>
            </a:r>
            <a:r>
              <a:rPr lang="tr-TR" sz="1800" b="1" dirty="0">
                <a:latin typeface="Calibri" pitchFamily="34" charset="0"/>
              </a:rPr>
              <a:t>bilgi </a:t>
            </a:r>
            <a:r>
              <a:rPr lang="tr-TR" sz="1800" b="1" dirty="0" smtClean="0">
                <a:latin typeface="Calibri" pitchFamily="34" charset="0"/>
              </a:rPr>
              <a:t>işlem, bilgi işlem kaynakları (depolama, uygulamalar ve hizmetler vs.) havuzuna ağ üzerinden ulaşılmasını sağlayan bir bilgi işlem modelini ifade etmektedir.</a:t>
            </a:r>
          </a:p>
          <a:p>
            <a:pPr algn="just"/>
            <a:r>
              <a:rPr lang="tr-TR" sz="1800" dirty="0" smtClean="0">
                <a:solidFill>
                  <a:srgbClr val="C00000"/>
                </a:solidFill>
                <a:latin typeface="Calibri" pitchFamily="34" charset="0"/>
              </a:rPr>
              <a:t>Buluta herhangi bir cihazla ulaşılabilir.</a:t>
            </a:r>
          </a:p>
          <a:p>
            <a:pPr algn="just"/>
            <a:r>
              <a:rPr lang="tr-TR" sz="1800" dirty="0" smtClean="0">
                <a:solidFill>
                  <a:srgbClr val="C00000"/>
                </a:solidFill>
                <a:latin typeface="Calibri" pitchFamily="34" charset="0"/>
              </a:rPr>
              <a:t>Şu an Dünya’da bilgi işlemin en hızlı gelişen şeklidir.</a:t>
            </a:r>
          </a:p>
          <a:p>
            <a:pPr algn="just"/>
            <a:r>
              <a:rPr lang="tr-TR" sz="1800" dirty="0" smtClean="0">
                <a:latin typeface="Calibri" pitchFamily="34" charset="0"/>
              </a:rPr>
              <a:t>Binlerce bilgisayar (masaüstü- dizüstü bilgisayar, </a:t>
            </a:r>
            <a:r>
              <a:rPr lang="tr-TR" sz="1800" dirty="0" err="1" smtClean="0">
                <a:latin typeface="Calibri" pitchFamily="34" charset="0"/>
              </a:rPr>
              <a:t>netbooklar</a:t>
            </a:r>
            <a:r>
              <a:rPr lang="tr-TR" sz="1800" dirty="0" smtClean="0">
                <a:latin typeface="Calibri" pitchFamily="34" charset="0"/>
              </a:rPr>
              <a:t>, mobil cihazlar ve internete bağlantısı olan diğer istemci makinelerle bağlanarak) bulut veri merkezlerinde gerek kişisel ve gerekse kurumsal bilgi işlem amaçlı mobil platforma taşınarak yer almaktadır.</a:t>
            </a:r>
          </a:p>
        </p:txBody>
      </p:sp>
      <p:pic>
        <p:nvPicPr>
          <p:cNvPr id="4098" name="Picture 2" descr="http://t0.gstatic.com/images?q=tbn:ANd9GcQ_A1Uqhgib-X5LA5LLT-xaooNQbnIt_xu6gI6Fqgi-X5F68YlY"/>
          <p:cNvPicPr>
            <a:picLocks noChangeAspect="1" noChangeArrowheads="1"/>
          </p:cNvPicPr>
          <p:nvPr/>
        </p:nvPicPr>
        <p:blipFill rotWithShape="1">
          <a:blip r:embed="rId2">
            <a:extLst>
              <a:ext uri="{28A0092B-C50C-407E-A947-70E740481C1C}">
                <a14:useLocalDpi xmlns:a14="http://schemas.microsoft.com/office/drawing/2010/main" val="0"/>
              </a:ext>
            </a:extLst>
          </a:blip>
          <a:srcRect t="5354" b="5486"/>
          <a:stretch/>
        </p:blipFill>
        <p:spPr bwMode="auto">
          <a:xfrm>
            <a:off x="107504" y="3284984"/>
            <a:ext cx="3384376" cy="2952328"/>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p:cNvSpPr txBox="1"/>
          <p:nvPr/>
        </p:nvSpPr>
        <p:spPr>
          <a:xfrm>
            <a:off x="3779912" y="3501008"/>
            <a:ext cx="5184576" cy="2308324"/>
          </a:xfrm>
          <a:prstGeom prst="rect">
            <a:avLst/>
          </a:prstGeom>
          <a:noFill/>
        </p:spPr>
        <p:txBody>
          <a:bodyPr wrap="square" rtlCol="0">
            <a:spAutoFit/>
          </a:bodyPr>
          <a:lstStyle/>
          <a:p>
            <a:pPr algn="just"/>
            <a:r>
              <a:rPr lang="tr-TR" b="1" dirty="0">
                <a:latin typeface="Calibri" pitchFamily="34" charset="0"/>
              </a:rPr>
              <a:t>IBM, HP, </a:t>
            </a:r>
            <a:r>
              <a:rPr lang="tr-TR" b="1" dirty="0" err="1">
                <a:latin typeface="Calibri" pitchFamily="34" charset="0"/>
              </a:rPr>
              <a:t>Dell</a:t>
            </a:r>
            <a:r>
              <a:rPr lang="tr-TR" b="1" dirty="0">
                <a:latin typeface="Calibri" pitchFamily="34" charset="0"/>
              </a:rPr>
              <a:t>, Amazon </a:t>
            </a:r>
            <a:r>
              <a:rPr lang="tr-TR" dirty="0">
                <a:latin typeface="Calibri" pitchFamily="34" charset="0"/>
              </a:rPr>
              <a:t>güçlü işleme, veri depolama ve yüksek hızlı internet bağlantısıyla sürdürdükleri ET altyapılarının olduğu </a:t>
            </a:r>
            <a:r>
              <a:rPr lang="tr-TR" b="1" dirty="0">
                <a:latin typeface="Calibri" pitchFamily="34" charset="0"/>
              </a:rPr>
              <a:t>büyük bulut sistemleri yönetmektedirler.</a:t>
            </a:r>
          </a:p>
          <a:p>
            <a:pPr algn="just"/>
            <a:r>
              <a:rPr lang="tr-TR" dirty="0">
                <a:latin typeface="Calibri" pitchFamily="34" charset="0"/>
              </a:rPr>
              <a:t>Google, Microsoft, SAP, </a:t>
            </a:r>
            <a:r>
              <a:rPr lang="tr-TR" dirty="0" err="1">
                <a:latin typeface="Calibri" pitchFamily="34" charset="0"/>
              </a:rPr>
              <a:t>Oracle</a:t>
            </a:r>
            <a:r>
              <a:rPr lang="tr-TR" dirty="0">
                <a:latin typeface="Calibri" pitchFamily="34" charset="0"/>
              </a:rPr>
              <a:t> ve Salesforce.com gibi yazılım işletmeleri internet üzerinden yazılım uygulamaları satışı hizmeti vermektedir.</a:t>
            </a:r>
          </a:p>
          <a:p>
            <a:endParaRPr lang="tr-TR" dirty="0"/>
          </a:p>
        </p:txBody>
      </p:sp>
    </p:spTree>
    <p:extLst>
      <p:ext uri="{BB962C8B-B14F-4D97-AF65-F5344CB8AC3E}">
        <p14:creationId xmlns:p14="http://schemas.microsoft.com/office/powerpoint/2010/main" val="22849693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0"/>
            <a:ext cx="8712968" cy="836712"/>
          </a:xfrm>
        </p:spPr>
        <p:txBody>
          <a:bodyPr>
            <a:noAutofit/>
          </a:bodyPr>
          <a:lstStyle/>
          <a:p>
            <a:pPr algn="ctr"/>
            <a:r>
              <a:rPr lang="tr-TR" sz="2800" b="1" dirty="0" smtClean="0">
                <a:solidFill>
                  <a:schemeClr val="tx1"/>
                </a:solidFill>
                <a:effectLst/>
                <a:latin typeface="Calibri" pitchFamily="34" charset="0"/>
              </a:rPr>
              <a:t>Altyapı Gelişiminde Teknoloji Desteği Sağlayanlar</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251520" y="1484784"/>
            <a:ext cx="8682168" cy="4763616"/>
          </a:xfrm>
          <a:solidFill>
            <a:schemeClr val="bg1"/>
          </a:solidFill>
        </p:spPr>
        <p:txBody>
          <a:bodyPr>
            <a:normAutofit/>
          </a:bodyPr>
          <a:lstStyle/>
          <a:p>
            <a:pPr marL="596646" indent="-514350">
              <a:buFont typeface="+mj-lt"/>
              <a:buAutoNum type="arabicPeriod"/>
            </a:pPr>
            <a:r>
              <a:rPr lang="tr-TR" sz="2000" b="1" dirty="0" err="1">
                <a:solidFill>
                  <a:schemeClr val="tx1"/>
                </a:solidFill>
                <a:latin typeface="Calibri" pitchFamily="34" charset="0"/>
              </a:rPr>
              <a:t>Moore</a:t>
            </a:r>
            <a:r>
              <a:rPr lang="tr-TR" sz="2000" b="1" dirty="0">
                <a:solidFill>
                  <a:schemeClr val="tx1"/>
                </a:solidFill>
                <a:latin typeface="Calibri" pitchFamily="34" charset="0"/>
              </a:rPr>
              <a:t> Kuralı ve İşlemci Gücü</a:t>
            </a:r>
          </a:p>
          <a:p>
            <a:pPr marL="596646" indent="-514350">
              <a:buFont typeface="+mj-lt"/>
              <a:buAutoNum type="arabicPeriod"/>
            </a:pPr>
            <a:r>
              <a:rPr lang="tr-TR" sz="2000" b="1" dirty="0">
                <a:solidFill>
                  <a:schemeClr val="tx1"/>
                </a:solidFill>
                <a:latin typeface="Calibri" pitchFamily="34" charset="0"/>
              </a:rPr>
              <a:t>Yığın Depolama Yasası</a:t>
            </a:r>
          </a:p>
          <a:p>
            <a:pPr marL="596646" indent="-514350">
              <a:buFont typeface="+mj-lt"/>
              <a:buAutoNum type="arabicPeriod"/>
            </a:pPr>
            <a:r>
              <a:rPr lang="tr-TR" sz="2000" b="1" dirty="0" err="1">
                <a:solidFill>
                  <a:schemeClr val="tx1"/>
                </a:solidFill>
                <a:latin typeface="Calibri" pitchFamily="34" charset="0"/>
              </a:rPr>
              <a:t>Metcalfe'nin</a:t>
            </a:r>
            <a:r>
              <a:rPr lang="tr-TR" sz="2000" b="1" dirty="0">
                <a:solidFill>
                  <a:schemeClr val="tx1"/>
                </a:solidFill>
                <a:latin typeface="Calibri" pitchFamily="34" charset="0"/>
              </a:rPr>
              <a:t> Kuralı ve Ağ Ekonomisi</a:t>
            </a:r>
          </a:p>
          <a:p>
            <a:pPr marL="596646" indent="-514350">
              <a:buFont typeface="+mj-lt"/>
              <a:buAutoNum type="arabicPeriod"/>
            </a:pPr>
            <a:r>
              <a:rPr lang="tr-TR" sz="2000" b="1" dirty="0">
                <a:solidFill>
                  <a:schemeClr val="tx1"/>
                </a:solidFill>
                <a:latin typeface="Calibri" pitchFamily="34" charset="0"/>
              </a:rPr>
              <a:t>Azalan İletişim Maliyeti ve Internet</a:t>
            </a:r>
          </a:p>
          <a:p>
            <a:pPr marL="596646" indent="-514350">
              <a:buFont typeface="+mj-lt"/>
              <a:buAutoNum type="arabicPeriod"/>
            </a:pPr>
            <a:r>
              <a:rPr lang="tr-TR" sz="2000" b="1" dirty="0">
                <a:solidFill>
                  <a:schemeClr val="tx1"/>
                </a:solidFill>
                <a:latin typeface="Calibri" pitchFamily="34" charset="0"/>
              </a:rPr>
              <a:t>Standartlar ve Ağ Etkileri</a:t>
            </a:r>
          </a:p>
          <a:p>
            <a:pPr marL="596646" indent="-514350">
              <a:buFont typeface="+mj-lt"/>
              <a:buAutoNum type="arabicPeriod"/>
            </a:pPr>
            <a:endParaRPr lang="tr-TR" sz="2000" b="1" dirty="0">
              <a:solidFill>
                <a:schemeClr val="tx1"/>
              </a:solidFill>
              <a:latin typeface="Calibri" pitchFamily="34" charset="0"/>
            </a:endParaRPr>
          </a:p>
        </p:txBody>
      </p:sp>
    </p:spTree>
    <p:extLst>
      <p:ext uri="{BB962C8B-B14F-4D97-AF65-F5344CB8AC3E}">
        <p14:creationId xmlns:p14="http://schemas.microsoft.com/office/powerpoint/2010/main" val="36827962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0"/>
            <a:ext cx="8172400" cy="692696"/>
          </a:xfrm>
        </p:spPr>
        <p:txBody>
          <a:bodyPr>
            <a:normAutofit/>
          </a:bodyPr>
          <a:lstStyle/>
          <a:p>
            <a:pPr marL="596646" indent="-514350"/>
            <a:r>
              <a:rPr lang="tr-TR" sz="2800" b="1" dirty="0" smtClean="0">
                <a:solidFill>
                  <a:schemeClr val="tx1"/>
                </a:solidFill>
                <a:effectLst/>
                <a:latin typeface="Calibri" pitchFamily="34" charset="0"/>
              </a:rPr>
              <a:t>1. </a:t>
            </a:r>
            <a:r>
              <a:rPr lang="tr-TR" sz="2800" b="1" dirty="0" err="1" smtClean="0">
                <a:solidFill>
                  <a:schemeClr val="tx1"/>
                </a:solidFill>
                <a:effectLst/>
                <a:latin typeface="Calibri" pitchFamily="34" charset="0"/>
              </a:rPr>
              <a:t>Moore</a:t>
            </a:r>
            <a:r>
              <a:rPr lang="tr-TR" sz="2800" b="1" dirty="0" smtClean="0">
                <a:solidFill>
                  <a:schemeClr val="tx1"/>
                </a:solidFill>
                <a:effectLst/>
                <a:latin typeface="Calibri" pitchFamily="34" charset="0"/>
              </a:rPr>
              <a:t> </a:t>
            </a:r>
            <a:r>
              <a:rPr lang="tr-TR" sz="2800" b="1" dirty="0">
                <a:solidFill>
                  <a:schemeClr val="tx1"/>
                </a:solidFill>
                <a:effectLst/>
                <a:latin typeface="Calibri" pitchFamily="34" charset="0"/>
              </a:rPr>
              <a:t>Kuralı ve İşlemci Gücü</a:t>
            </a:r>
          </a:p>
        </p:txBody>
      </p:sp>
      <p:sp>
        <p:nvSpPr>
          <p:cNvPr id="3" name="İçerik Yer Tutucusu 2"/>
          <p:cNvSpPr>
            <a:spLocks noGrp="1"/>
          </p:cNvSpPr>
          <p:nvPr>
            <p:ph idx="1"/>
          </p:nvPr>
        </p:nvSpPr>
        <p:spPr>
          <a:xfrm>
            <a:off x="3995936" y="836712"/>
            <a:ext cx="4937752" cy="5112568"/>
          </a:xfrm>
          <a:solidFill>
            <a:schemeClr val="bg1"/>
          </a:solidFill>
        </p:spPr>
        <p:txBody>
          <a:bodyPr>
            <a:normAutofit/>
          </a:bodyPr>
          <a:lstStyle/>
          <a:p>
            <a:pPr algn="just"/>
            <a:r>
              <a:rPr lang="tr-TR" sz="2000" dirty="0" smtClean="0">
                <a:latin typeface="Calibri" pitchFamily="34" charset="0"/>
              </a:rPr>
              <a:t>Gordon </a:t>
            </a:r>
            <a:r>
              <a:rPr lang="tr-TR" sz="2000" dirty="0" err="1" smtClean="0">
                <a:latin typeface="Calibri" pitchFamily="34" charset="0"/>
              </a:rPr>
              <a:t>Moore</a:t>
            </a:r>
            <a:r>
              <a:rPr lang="tr-TR" sz="2000" dirty="0" smtClean="0">
                <a:latin typeface="Calibri" pitchFamily="34" charset="0"/>
              </a:rPr>
              <a:t>, </a:t>
            </a:r>
            <a:r>
              <a:rPr lang="tr-TR" sz="2000" dirty="0" err="1" smtClean="0">
                <a:latin typeface="Calibri" pitchFamily="34" charset="0"/>
              </a:rPr>
              <a:t>Elektronics</a:t>
            </a:r>
            <a:r>
              <a:rPr lang="tr-TR" sz="2000" dirty="0" smtClean="0">
                <a:latin typeface="Calibri" pitchFamily="34" charset="0"/>
              </a:rPr>
              <a:t> dergisinde ilk mikroişlemci çiplerinin sunulduğu 1959 yılından beri </a:t>
            </a:r>
            <a:r>
              <a:rPr lang="tr-TR" sz="2000" b="1" dirty="0" smtClean="0">
                <a:solidFill>
                  <a:srgbClr val="C00000"/>
                </a:solidFill>
                <a:latin typeface="Calibri" pitchFamily="34" charset="0"/>
              </a:rPr>
              <a:t>her bileşen için en küçük üretim maliyetleriyle çiplerin bileşen sayısının her sene iki ile çarpılmakta olduğunu yazmıştır.</a:t>
            </a:r>
          </a:p>
          <a:p>
            <a:pPr algn="just"/>
            <a:r>
              <a:rPr lang="tr-TR" sz="2000" dirty="0" smtClean="0">
                <a:latin typeface="Calibri" pitchFamily="34" charset="0"/>
              </a:rPr>
              <a:t>Bu iddia </a:t>
            </a:r>
            <a:r>
              <a:rPr lang="tr-TR" sz="2000" dirty="0" err="1" smtClean="0">
                <a:latin typeface="Calibri" pitchFamily="34" charset="0"/>
              </a:rPr>
              <a:t>Moore</a:t>
            </a:r>
            <a:r>
              <a:rPr lang="tr-TR" sz="2000" dirty="0" smtClean="0">
                <a:latin typeface="Calibri" pitchFamily="34" charset="0"/>
              </a:rPr>
              <a:t> kanunu haline gelmiştir.</a:t>
            </a:r>
            <a:r>
              <a:rPr lang="tr-TR" sz="2000" dirty="0">
                <a:latin typeface="Calibri" pitchFamily="34" charset="0"/>
              </a:rPr>
              <a:t> </a:t>
            </a:r>
            <a:r>
              <a:rPr lang="tr-TR" sz="2000" dirty="0" err="1">
                <a:latin typeface="Calibri" pitchFamily="34" charset="0"/>
              </a:rPr>
              <a:t>Moore</a:t>
            </a:r>
            <a:r>
              <a:rPr lang="tr-TR" sz="2000" dirty="0">
                <a:latin typeface="Calibri" pitchFamily="34" charset="0"/>
              </a:rPr>
              <a:t> </a:t>
            </a:r>
            <a:r>
              <a:rPr lang="tr-TR" sz="2000" dirty="0" smtClean="0">
                <a:latin typeface="Calibri" pitchFamily="34" charset="0"/>
              </a:rPr>
              <a:t> daha sonra büyüme oranını düşürerek her iki ayda bir iki ile çarpıldığını söylemiştir.</a:t>
            </a:r>
          </a:p>
          <a:p>
            <a:pPr algn="just"/>
            <a:r>
              <a:rPr lang="tr-TR" sz="2000" dirty="0" err="1">
                <a:latin typeface="Calibri" pitchFamily="34" charset="0"/>
              </a:rPr>
              <a:t>Moore</a:t>
            </a:r>
            <a:r>
              <a:rPr lang="tr-TR" sz="2000" dirty="0">
                <a:latin typeface="Calibri" pitchFamily="34" charset="0"/>
              </a:rPr>
              <a:t> </a:t>
            </a:r>
            <a:r>
              <a:rPr lang="tr-TR" sz="2000" dirty="0" smtClean="0">
                <a:latin typeface="Calibri" pitchFamily="34" charset="0"/>
              </a:rPr>
              <a:t>kanunu farklı versiyonları şu şekildedir:</a:t>
            </a:r>
          </a:p>
          <a:p>
            <a:pPr lvl="1" algn="just"/>
            <a:r>
              <a:rPr lang="tr-TR" sz="1800" b="1" dirty="0" smtClean="0">
                <a:solidFill>
                  <a:srgbClr val="C00000"/>
                </a:solidFill>
                <a:latin typeface="Calibri" pitchFamily="34" charset="0"/>
              </a:rPr>
              <a:t>Mikroişlemcilerin gücü her 18 ayda iki katına çıkar.</a:t>
            </a:r>
          </a:p>
          <a:p>
            <a:pPr lvl="1" algn="just"/>
            <a:r>
              <a:rPr lang="tr-TR" sz="1800" b="1" dirty="0" smtClean="0">
                <a:solidFill>
                  <a:srgbClr val="C00000"/>
                </a:solidFill>
                <a:latin typeface="Calibri" pitchFamily="34" charset="0"/>
              </a:rPr>
              <a:t>İşleme gücü </a:t>
            </a:r>
            <a:r>
              <a:rPr lang="tr-TR" sz="1800" b="1" dirty="0">
                <a:solidFill>
                  <a:srgbClr val="C00000"/>
                </a:solidFill>
                <a:latin typeface="Calibri" pitchFamily="34" charset="0"/>
              </a:rPr>
              <a:t>her 18 ayda iki katına </a:t>
            </a:r>
            <a:r>
              <a:rPr lang="tr-TR" sz="1800" b="1" dirty="0" smtClean="0">
                <a:solidFill>
                  <a:srgbClr val="C00000"/>
                </a:solidFill>
                <a:latin typeface="Calibri" pitchFamily="34" charset="0"/>
              </a:rPr>
              <a:t>çıkar.</a:t>
            </a:r>
            <a:endParaRPr lang="tr-TR" sz="1800" b="1" dirty="0">
              <a:solidFill>
                <a:srgbClr val="C00000"/>
              </a:solidFill>
              <a:latin typeface="Calibri" pitchFamily="34" charset="0"/>
            </a:endParaRPr>
          </a:p>
          <a:p>
            <a:pPr lvl="1" algn="just"/>
            <a:r>
              <a:rPr lang="tr-TR" sz="1800" b="1" dirty="0" smtClean="0">
                <a:solidFill>
                  <a:srgbClr val="C00000"/>
                </a:solidFill>
                <a:latin typeface="Calibri" pitchFamily="34" charset="0"/>
              </a:rPr>
              <a:t>İşleme ücretleri </a:t>
            </a:r>
            <a:r>
              <a:rPr lang="tr-TR" sz="1800" b="1" dirty="0">
                <a:solidFill>
                  <a:srgbClr val="C00000"/>
                </a:solidFill>
                <a:latin typeface="Calibri" pitchFamily="34" charset="0"/>
              </a:rPr>
              <a:t>her 18 ayda </a:t>
            </a:r>
            <a:r>
              <a:rPr lang="tr-TR" sz="1800" b="1" dirty="0" smtClean="0">
                <a:solidFill>
                  <a:srgbClr val="C00000"/>
                </a:solidFill>
                <a:latin typeface="Calibri" pitchFamily="34" charset="0"/>
              </a:rPr>
              <a:t>yarıya düşer.</a:t>
            </a:r>
            <a:endParaRPr lang="tr-TR" sz="1800" b="1" dirty="0">
              <a:solidFill>
                <a:srgbClr val="C00000"/>
              </a:solidFill>
              <a:latin typeface="Calibri" pitchFamily="34" charset="0"/>
            </a:endParaRPr>
          </a:p>
        </p:txBody>
      </p:sp>
      <p:pic>
        <p:nvPicPr>
          <p:cNvPr id="4098"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0" y="3095436"/>
            <a:ext cx="4081626" cy="37625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2" name="Picture 6" descr="Bilgisayarın Kalbi: İşlemciler - Hiç durmadan gelişen ve her geçen gün biraz daha hızlanan işlemcileri yakından tanıyalı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836711"/>
            <a:ext cx="3510681" cy="2258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6461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0"/>
            <a:ext cx="7498080" cy="692696"/>
          </a:xfrm>
        </p:spPr>
        <p:txBody>
          <a:bodyPr>
            <a:normAutofit/>
          </a:bodyPr>
          <a:lstStyle/>
          <a:p>
            <a:r>
              <a:rPr lang="tr-TR" sz="2800" b="1" dirty="0" smtClean="0">
                <a:solidFill>
                  <a:schemeClr val="tx1"/>
                </a:solidFill>
                <a:effectLst/>
                <a:latin typeface="Calibri" pitchFamily="34" charset="0"/>
              </a:rPr>
              <a:t>2. Yığın </a:t>
            </a:r>
            <a:r>
              <a:rPr lang="tr-TR" sz="2800" b="1" dirty="0">
                <a:solidFill>
                  <a:schemeClr val="tx1"/>
                </a:solidFill>
                <a:effectLst/>
                <a:latin typeface="Calibri" pitchFamily="34" charset="0"/>
              </a:rPr>
              <a:t>Depolama </a:t>
            </a:r>
            <a:r>
              <a:rPr lang="tr-TR" sz="2800" b="1" dirty="0" smtClean="0">
                <a:solidFill>
                  <a:schemeClr val="tx1"/>
                </a:solidFill>
                <a:effectLst/>
                <a:latin typeface="Calibri" pitchFamily="34" charset="0"/>
              </a:rPr>
              <a:t>Yasası</a:t>
            </a:r>
            <a:endParaRPr lang="tr-TR" sz="2800" b="1" dirty="0">
              <a:solidFill>
                <a:schemeClr val="tx1"/>
              </a:solidFill>
              <a:effectLst/>
              <a:latin typeface="Calibri" pitchFamily="34"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692696"/>
            <a:ext cx="5922599" cy="23808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331456"/>
            <a:ext cx="4355976" cy="35135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İçerik Yer Tutucusu 2"/>
          <p:cNvSpPr txBox="1">
            <a:spLocks/>
          </p:cNvSpPr>
          <p:nvPr/>
        </p:nvSpPr>
        <p:spPr>
          <a:xfrm>
            <a:off x="0" y="3429000"/>
            <a:ext cx="4239501" cy="3421922"/>
          </a:xfrm>
          <a:prstGeom prst="rect">
            <a:avLst/>
          </a:prstGeom>
          <a:solidFill>
            <a:schemeClr val="bg1"/>
          </a:solidFill>
        </p:spPr>
        <p:txBody>
          <a:bodyPr>
            <a:no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just"/>
            <a:r>
              <a:rPr lang="tr-TR" sz="2000" b="1" dirty="0" smtClean="0">
                <a:solidFill>
                  <a:srgbClr val="C00000"/>
                </a:solidFill>
              </a:rPr>
              <a:t>Dünyada yılda 5 </a:t>
            </a:r>
            <a:r>
              <a:rPr lang="tr-TR" sz="2000" b="1" dirty="0" err="1" smtClean="0">
                <a:solidFill>
                  <a:srgbClr val="C00000"/>
                </a:solidFill>
              </a:rPr>
              <a:t>exabit</a:t>
            </a:r>
            <a:r>
              <a:rPr lang="tr-TR" sz="2000" b="1" dirty="0" smtClean="0">
                <a:solidFill>
                  <a:srgbClr val="C00000"/>
                </a:solidFill>
              </a:rPr>
              <a:t> veri üretilmektedir. (1 </a:t>
            </a:r>
            <a:r>
              <a:rPr lang="tr-TR" sz="2000" b="1" dirty="0" err="1" smtClean="0">
                <a:solidFill>
                  <a:srgbClr val="C00000"/>
                </a:solidFill>
              </a:rPr>
              <a:t>exabit</a:t>
            </a:r>
            <a:r>
              <a:rPr lang="tr-TR" sz="2000" b="1" dirty="0" smtClean="0">
                <a:solidFill>
                  <a:srgbClr val="C00000"/>
                </a:solidFill>
              </a:rPr>
              <a:t>: 1 milyar </a:t>
            </a:r>
            <a:r>
              <a:rPr lang="tr-TR" sz="2000" b="1" dirty="0" err="1" smtClean="0">
                <a:solidFill>
                  <a:srgbClr val="C00000"/>
                </a:solidFill>
              </a:rPr>
              <a:t>giga</a:t>
            </a:r>
            <a:r>
              <a:rPr lang="tr-TR" sz="2000" b="1" dirty="0" smtClean="0">
                <a:solidFill>
                  <a:srgbClr val="C00000"/>
                </a:solidFill>
              </a:rPr>
              <a:t> bite)</a:t>
            </a:r>
          </a:p>
          <a:p>
            <a:pPr algn="just"/>
            <a:r>
              <a:rPr lang="tr-TR" sz="2000" dirty="0" smtClean="0"/>
              <a:t>Depolama cihaz kapasiteleri hızla artmaktadır.</a:t>
            </a:r>
          </a:p>
          <a:p>
            <a:pPr algn="just"/>
            <a:r>
              <a:rPr lang="tr-TR" sz="2000" b="1" dirty="0" smtClean="0">
                <a:solidFill>
                  <a:srgbClr val="C00000"/>
                </a:solidFill>
              </a:rPr>
              <a:t>Enformasyon depolama maliyetleri </a:t>
            </a:r>
            <a:r>
              <a:rPr lang="tr-TR" sz="2000" b="1" dirty="0" err="1" smtClean="0">
                <a:solidFill>
                  <a:srgbClr val="C00000"/>
                </a:solidFill>
              </a:rPr>
              <a:t>üstsel</a:t>
            </a:r>
            <a:r>
              <a:rPr lang="tr-TR" sz="2000" b="1" dirty="0" smtClean="0">
                <a:solidFill>
                  <a:srgbClr val="C00000"/>
                </a:solidFill>
              </a:rPr>
              <a:t> olarak  azalmaktadır.</a:t>
            </a:r>
          </a:p>
          <a:p>
            <a:pPr algn="just"/>
            <a:endParaRPr lang="tr-TR" sz="2000" dirty="0"/>
          </a:p>
        </p:txBody>
      </p:sp>
    </p:spTree>
    <p:extLst>
      <p:ext uri="{BB962C8B-B14F-4D97-AF65-F5344CB8AC3E}">
        <p14:creationId xmlns:p14="http://schemas.microsoft.com/office/powerpoint/2010/main" val="23577321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13905"/>
            <a:ext cx="8172400" cy="678791"/>
          </a:xfrm>
        </p:spPr>
        <p:txBody>
          <a:bodyPr>
            <a:normAutofit/>
          </a:bodyPr>
          <a:lstStyle/>
          <a:p>
            <a:r>
              <a:rPr lang="tr-TR" sz="2800" b="1" dirty="0" smtClean="0">
                <a:solidFill>
                  <a:schemeClr val="tx1"/>
                </a:solidFill>
                <a:effectLst/>
                <a:latin typeface="Calibri" pitchFamily="34" charset="0"/>
              </a:rPr>
              <a:t>3. </a:t>
            </a:r>
            <a:r>
              <a:rPr lang="tr-TR" sz="2800" b="1" dirty="0" err="1" smtClean="0">
                <a:solidFill>
                  <a:schemeClr val="tx1"/>
                </a:solidFill>
                <a:effectLst/>
                <a:latin typeface="Calibri" pitchFamily="34" charset="0"/>
              </a:rPr>
              <a:t>Metcalfe'nin</a:t>
            </a:r>
            <a:r>
              <a:rPr lang="tr-TR" sz="2800" b="1" dirty="0" smtClean="0">
                <a:solidFill>
                  <a:schemeClr val="tx1"/>
                </a:solidFill>
                <a:effectLst/>
                <a:latin typeface="Calibri" pitchFamily="34" charset="0"/>
              </a:rPr>
              <a:t> </a:t>
            </a:r>
            <a:r>
              <a:rPr lang="tr-TR" sz="2800" b="1" dirty="0">
                <a:solidFill>
                  <a:schemeClr val="tx1"/>
                </a:solidFill>
                <a:effectLst/>
                <a:latin typeface="Calibri" pitchFamily="34" charset="0"/>
              </a:rPr>
              <a:t>Kuralı ve Ağ </a:t>
            </a:r>
            <a:r>
              <a:rPr lang="tr-TR" sz="2800" b="1" dirty="0" smtClean="0">
                <a:solidFill>
                  <a:schemeClr val="tx1"/>
                </a:solidFill>
                <a:effectLst/>
                <a:latin typeface="Calibri" pitchFamily="34" charset="0"/>
              </a:rPr>
              <a:t>Ekonomisi</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179512" y="1484784"/>
            <a:ext cx="8754176" cy="4763616"/>
          </a:xfrm>
          <a:solidFill>
            <a:schemeClr val="bg1"/>
          </a:solidFill>
        </p:spPr>
        <p:txBody>
          <a:bodyPr>
            <a:noAutofit/>
          </a:bodyPr>
          <a:lstStyle/>
          <a:p>
            <a:pPr algn="just"/>
            <a:r>
              <a:rPr lang="tr-TR" sz="2000" dirty="0" smtClean="0">
                <a:latin typeface="Calibri" pitchFamily="34" charset="0"/>
              </a:rPr>
              <a:t>Robert </a:t>
            </a:r>
            <a:r>
              <a:rPr lang="tr-TR" sz="2000" dirty="0" err="1" smtClean="0">
                <a:latin typeface="Calibri" pitchFamily="34" charset="0"/>
              </a:rPr>
              <a:t>Metcalfe</a:t>
            </a:r>
            <a:r>
              <a:rPr lang="tr-TR" sz="2000" dirty="0" smtClean="0">
                <a:latin typeface="Calibri" pitchFamily="34" charset="0"/>
              </a:rPr>
              <a:t>, </a:t>
            </a:r>
            <a:r>
              <a:rPr lang="tr-TR" sz="2000" dirty="0" err="1" smtClean="0">
                <a:latin typeface="Calibri" pitchFamily="34" charset="0"/>
              </a:rPr>
              <a:t>ethernet</a:t>
            </a:r>
            <a:r>
              <a:rPr lang="tr-TR" sz="2000" dirty="0" smtClean="0">
                <a:latin typeface="Calibri" pitchFamily="34" charset="0"/>
              </a:rPr>
              <a:t> yerel ağ teknolojisini ortaya çıkaran kişi, 1970’de </a:t>
            </a:r>
            <a:r>
              <a:rPr lang="tr-TR" sz="2000" b="1" dirty="0" smtClean="0">
                <a:solidFill>
                  <a:srgbClr val="C00000"/>
                </a:solidFill>
                <a:latin typeface="Calibri" pitchFamily="34" charset="0"/>
              </a:rPr>
              <a:t>ağın değeri ve gücünün ağ üyelerinin sayısının </a:t>
            </a:r>
            <a:r>
              <a:rPr lang="tr-TR" sz="2000" b="1" dirty="0" err="1" smtClean="0">
                <a:solidFill>
                  <a:srgbClr val="C00000"/>
                </a:solidFill>
                <a:latin typeface="Calibri" pitchFamily="34" charset="0"/>
              </a:rPr>
              <a:t>üstsel</a:t>
            </a:r>
            <a:r>
              <a:rPr lang="tr-TR" sz="2000" b="1" dirty="0" smtClean="0">
                <a:solidFill>
                  <a:srgbClr val="C00000"/>
                </a:solidFill>
                <a:latin typeface="Calibri" pitchFamily="34" charset="0"/>
              </a:rPr>
              <a:t> bir fonksiyonu olduğunu iddia etmiştir</a:t>
            </a:r>
            <a:r>
              <a:rPr lang="tr-TR" sz="2000" dirty="0" smtClean="0">
                <a:solidFill>
                  <a:srgbClr val="C00000"/>
                </a:solidFill>
                <a:latin typeface="Calibri" pitchFamily="34" charset="0"/>
              </a:rPr>
              <a:t>. </a:t>
            </a:r>
          </a:p>
          <a:p>
            <a:pPr algn="just"/>
            <a:r>
              <a:rPr lang="tr-TR" sz="2000" dirty="0" err="1" smtClean="0">
                <a:latin typeface="Calibri" pitchFamily="34" charset="0"/>
              </a:rPr>
              <a:t>Metcalfe</a:t>
            </a:r>
            <a:r>
              <a:rPr lang="tr-TR" sz="2000" dirty="0" smtClean="0">
                <a:latin typeface="Calibri" pitchFamily="34" charset="0"/>
              </a:rPr>
              <a:t> ve diğerleri ölçek ekonomisine dikkat çekerek ağ üyelerinin ağa çok fazla kişiyi dahil ettiğini ifade etmişlerdir.</a:t>
            </a:r>
          </a:p>
          <a:p>
            <a:pPr algn="just"/>
            <a:r>
              <a:rPr lang="tr-TR" sz="2000" b="1" dirty="0" smtClean="0">
                <a:latin typeface="Calibri" pitchFamily="34" charset="0"/>
              </a:rPr>
              <a:t>Ağdaki üye sayısının büyümesiyle orantılı olarak tüm sistemin değeri üstel ve üye sayısı artışına bağlı olarak sürekli büyümektedir.</a:t>
            </a:r>
          </a:p>
        </p:txBody>
      </p:sp>
    </p:spTree>
    <p:extLst>
      <p:ext uri="{BB962C8B-B14F-4D97-AF65-F5344CB8AC3E}">
        <p14:creationId xmlns:p14="http://schemas.microsoft.com/office/powerpoint/2010/main" val="7838533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67656" y="0"/>
            <a:ext cx="8172400" cy="620688"/>
          </a:xfrm>
        </p:spPr>
        <p:txBody>
          <a:bodyPr>
            <a:normAutofit/>
          </a:bodyPr>
          <a:lstStyle/>
          <a:p>
            <a:r>
              <a:rPr lang="tr-TR" sz="2800" b="1" dirty="0" smtClean="0">
                <a:solidFill>
                  <a:schemeClr val="tx1"/>
                </a:solidFill>
                <a:effectLst/>
                <a:latin typeface="Calibri" pitchFamily="34" charset="0"/>
              </a:rPr>
              <a:t>4. Azalan </a:t>
            </a:r>
            <a:r>
              <a:rPr lang="tr-TR" sz="2800" b="1" dirty="0">
                <a:solidFill>
                  <a:schemeClr val="tx1"/>
                </a:solidFill>
                <a:effectLst/>
                <a:latin typeface="Calibri" pitchFamily="34" charset="0"/>
              </a:rPr>
              <a:t>İletişim Maliyeti ve Internet</a:t>
            </a:r>
          </a:p>
        </p:txBody>
      </p:sp>
      <p:sp>
        <p:nvSpPr>
          <p:cNvPr id="3" name="İçerik Yer Tutucusu 2"/>
          <p:cNvSpPr>
            <a:spLocks noGrp="1"/>
          </p:cNvSpPr>
          <p:nvPr>
            <p:ph idx="1"/>
          </p:nvPr>
        </p:nvSpPr>
        <p:spPr>
          <a:xfrm>
            <a:off x="251520" y="836712"/>
            <a:ext cx="8682168" cy="2160240"/>
          </a:xfrm>
          <a:solidFill>
            <a:schemeClr val="bg1"/>
          </a:solidFill>
        </p:spPr>
        <p:txBody>
          <a:bodyPr>
            <a:noAutofit/>
          </a:bodyPr>
          <a:lstStyle/>
          <a:p>
            <a:pPr algn="just"/>
            <a:r>
              <a:rPr lang="tr-TR" sz="2000" dirty="0" smtClean="0">
                <a:latin typeface="Calibri" pitchFamily="34" charset="0"/>
              </a:rPr>
              <a:t>ET altyapısındaki dönüşüme 4.destek </a:t>
            </a:r>
            <a:r>
              <a:rPr lang="tr-TR" sz="2000" b="1" dirty="0" smtClean="0">
                <a:solidFill>
                  <a:srgbClr val="C00000"/>
                </a:solidFill>
                <a:latin typeface="Calibri" pitchFamily="34" charset="0"/>
              </a:rPr>
              <a:t>iletişim maliyetlerinde hızlı azalış ve internetin boyutunda katlanarak büyüme</a:t>
            </a:r>
            <a:r>
              <a:rPr lang="tr-TR" sz="2000" dirty="0" smtClean="0">
                <a:solidFill>
                  <a:srgbClr val="C00000"/>
                </a:solidFill>
                <a:latin typeface="Calibri" pitchFamily="34" charset="0"/>
              </a:rPr>
              <a:t> gelmektedir.</a:t>
            </a:r>
          </a:p>
          <a:p>
            <a:pPr algn="just"/>
            <a:r>
              <a:rPr lang="tr-TR" sz="2000" dirty="0" smtClean="0">
                <a:solidFill>
                  <a:srgbClr val="C00000"/>
                </a:solidFill>
                <a:latin typeface="Calibri" pitchFamily="34" charset="0"/>
              </a:rPr>
              <a:t>İletişim maliyetlerinde üstel bir azalış söz konusudur.</a:t>
            </a:r>
          </a:p>
          <a:p>
            <a:pPr algn="just"/>
            <a:r>
              <a:rPr lang="tr-TR" sz="2000" dirty="0" smtClean="0">
                <a:latin typeface="Calibri" pitchFamily="34" charset="0"/>
              </a:rPr>
              <a:t>İşletmeler işletme değerlerini artırmak için internet bağlantılarını genişletmek zorundadırlar. </a:t>
            </a:r>
            <a:endParaRPr lang="tr-TR" sz="2000" dirty="0">
              <a:latin typeface="Calibri" pitchFamily="34" charset="0"/>
            </a:endParaRPr>
          </a:p>
        </p:txBody>
      </p:sp>
      <p:pic>
        <p:nvPicPr>
          <p:cNvPr id="6146"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043608" y="2708920"/>
            <a:ext cx="6912768" cy="3466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765924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0"/>
            <a:ext cx="8100392" cy="692696"/>
          </a:xfrm>
        </p:spPr>
        <p:txBody>
          <a:bodyPr>
            <a:normAutofit/>
          </a:bodyPr>
          <a:lstStyle/>
          <a:p>
            <a:r>
              <a:rPr lang="tr-TR" sz="2800" b="1" dirty="0" smtClean="0">
                <a:solidFill>
                  <a:schemeClr val="tx1"/>
                </a:solidFill>
                <a:effectLst/>
                <a:latin typeface="Calibri" pitchFamily="34" charset="0"/>
              </a:rPr>
              <a:t>5. Standartlar </a:t>
            </a:r>
            <a:r>
              <a:rPr lang="tr-TR" sz="2800" b="1" dirty="0">
                <a:solidFill>
                  <a:schemeClr val="tx1"/>
                </a:solidFill>
                <a:effectLst/>
                <a:latin typeface="Calibri" pitchFamily="34" charset="0"/>
              </a:rPr>
              <a:t>ve Ağ </a:t>
            </a:r>
            <a:r>
              <a:rPr lang="tr-TR" sz="2800" b="1" dirty="0" smtClean="0">
                <a:solidFill>
                  <a:schemeClr val="tx1"/>
                </a:solidFill>
                <a:effectLst/>
                <a:latin typeface="Calibri" pitchFamily="34" charset="0"/>
              </a:rPr>
              <a:t>İletişimi </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6258983" y="1340768"/>
            <a:ext cx="2885017" cy="4536504"/>
          </a:xfrm>
          <a:solidFill>
            <a:schemeClr val="bg1"/>
          </a:solidFill>
        </p:spPr>
        <p:txBody>
          <a:bodyPr>
            <a:noAutofit/>
          </a:bodyPr>
          <a:lstStyle/>
          <a:p>
            <a:pPr algn="just"/>
            <a:r>
              <a:rPr lang="tr-TR" sz="1800" b="1" dirty="0" smtClean="0">
                <a:latin typeface="Calibri" pitchFamily="34" charset="0"/>
              </a:rPr>
              <a:t>Teknoloji standartları, ürünlerin uygunluğunu ve ağla iletişim sağlama becerilerini belirleyen özelliklerdir.</a:t>
            </a:r>
          </a:p>
          <a:p>
            <a:pPr algn="just"/>
            <a:r>
              <a:rPr lang="tr-TR" sz="1800" dirty="0" smtClean="0">
                <a:solidFill>
                  <a:srgbClr val="C00000"/>
                </a:solidFill>
                <a:latin typeface="Calibri" pitchFamily="34" charset="0"/>
              </a:rPr>
              <a:t>Teknoloji standartları güçlü ölçek ekonomileri serbest bırakır ve üreticilerin bir standarda bağlı ürünlere odaklanarak fiyatların düşmesi ile sonuçlanır.</a:t>
            </a:r>
          </a:p>
          <a:p>
            <a:pPr algn="just"/>
            <a:r>
              <a:rPr lang="tr-TR" sz="1800" dirty="0" smtClean="0">
                <a:latin typeface="Calibri" pitchFamily="34" charset="0"/>
              </a:rPr>
              <a:t>Bu ölçek ekonomileri olmadan herhangi bir işlem şimdikinden çok daha pahalı olacaktı.</a:t>
            </a:r>
            <a:endParaRPr lang="tr-TR" sz="1800" dirty="0">
              <a:latin typeface="Calibri" pitchFamily="34" charset="0"/>
            </a:endParaRPr>
          </a:p>
        </p:txBody>
      </p:sp>
      <p:pic>
        <p:nvPicPr>
          <p:cNvPr id="5122" name="Picture 2"/>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rcRect l="16018" r="30719"/>
          <a:stretch/>
        </p:blipFill>
        <p:spPr bwMode="auto">
          <a:xfrm rot="5400000">
            <a:off x="404674" y="602939"/>
            <a:ext cx="5696456" cy="6012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86499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1704" y="0"/>
            <a:ext cx="9122296" cy="620688"/>
          </a:xfrm>
        </p:spPr>
        <p:txBody>
          <a:bodyPr>
            <a:noAutofit/>
          </a:bodyPr>
          <a:lstStyle/>
          <a:p>
            <a:pPr algn="ctr"/>
            <a:r>
              <a:rPr lang="tr-TR" sz="2800" b="1" dirty="0" smtClean="0">
                <a:solidFill>
                  <a:schemeClr val="tx1"/>
                </a:solidFill>
                <a:effectLst/>
                <a:latin typeface="Calibri" pitchFamily="34" charset="0"/>
              </a:rPr>
              <a:t>Altyapı Bileşenleri</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5645639" y="1018027"/>
            <a:ext cx="3362257" cy="4680520"/>
          </a:xfrm>
          <a:solidFill>
            <a:schemeClr val="bg1"/>
          </a:solidFill>
        </p:spPr>
        <p:txBody>
          <a:bodyPr>
            <a:normAutofit/>
          </a:bodyPr>
          <a:lstStyle/>
          <a:p>
            <a:r>
              <a:rPr lang="tr-TR" sz="1800" b="1" dirty="0">
                <a:solidFill>
                  <a:schemeClr val="tx1"/>
                </a:solidFill>
                <a:latin typeface="Calibri" pitchFamily="34" charset="0"/>
              </a:rPr>
              <a:t>ET altyapısı 7 ana bileşenden oluşmaktadır. </a:t>
            </a:r>
            <a:endParaRPr lang="tr-TR" sz="1800" b="1" dirty="0" smtClean="0">
              <a:solidFill>
                <a:schemeClr val="tx1"/>
              </a:solidFill>
              <a:latin typeface="Calibri" pitchFamily="34" charset="0"/>
            </a:endParaRPr>
          </a:p>
          <a:p>
            <a:pPr marL="539496" lvl="0" indent="-457200">
              <a:buFont typeface="+mj-lt"/>
              <a:buAutoNum type="arabicPeriod"/>
            </a:pPr>
            <a:r>
              <a:rPr lang="tr-TR" sz="1800" dirty="0">
                <a:solidFill>
                  <a:schemeClr val="tx1"/>
                </a:solidFill>
                <a:latin typeface="Calibri" pitchFamily="34" charset="0"/>
              </a:rPr>
              <a:t>Bilgisayar Donanım Platformları</a:t>
            </a:r>
          </a:p>
          <a:p>
            <a:pPr marL="539496" lvl="0" indent="-457200">
              <a:buFont typeface="+mj-lt"/>
              <a:buAutoNum type="arabicPeriod"/>
            </a:pPr>
            <a:r>
              <a:rPr lang="tr-TR" sz="1800" dirty="0" smtClean="0">
                <a:solidFill>
                  <a:schemeClr val="tx1"/>
                </a:solidFill>
                <a:latin typeface="Calibri" pitchFamily="34" charset="0"/>
              </a:rPr>
              <a:t>İşletim </a:t>
            </a:r>
            <a:r>
              <a:rPr lang="tr-TR" sz="1800" dirty="0">
                <a:solidFill>
                  <a:schemeClr val="tx1"/>
                </a:solidFill>
                <a:latin typeface="Calibri" pitchFamily="34" charset="0"/>
              </a:rPr>
              <a:t>Sistemi </a:t>
            </a:r>
            <a:r>
              <a:rPr lang="tr-TR" sz="1800" dirty="0" smtClean="0">
                <a:solidFill>
                  <a:schemeClr val="tx1"/>
                </a:solidFill>
                <a:latin typeface="Calibri" pitchFamily="34" charset="0"/>
              </a:rPr>
              <a:t>Platformları</a:t>
            </a:r>
          </a:p>
          <a:p>
            <a:pPr marL="539496" lvl="0" indent="-457200">
              <a:buFont typeface="+mj-lt"/>
              <a:buAutoNum type="arabicPeriod"/>
            </a:pPr>
            <a:r>
              <a:rPr lang="tr-TR" sz="1800" dirty="0">
                <a:solidFill>
                  <a:schemeClr val="tx1"/>
                </a:solidFill>
                <a:latin typeface="Calibri" pitchFamily="34" charset="0"/>
              </a:rPr>
              <a:t>Kurumsal Yazılım Uygulamaları</a:t>
            </a:r>
            <a:endParaRPr lang="tr-TR" sz="1800" dirty="0" smtClean="0">
              <a:solidFill>
                <a:schemeClr val="tx1"/>
              </a:solidFill>
              <a:latin typeface="Calibri" pitchFamily="34" charset="0"/>
            </a:endParaRPr>
          </a:p>
          <a:p>
            <a:pPr marL="539496" lvl="0" indent="-457200">
              <a:buFont typeface="+mj-lt"/>
              <a:buAutoNum type="arabicPeriod"/>
            </a:pPr>
            <a:r>
              <a:rPr lang="tr-TR" sz="1800" dirty="0" smtClean="0">
                <a:solidFill>
                  <a:schemeClr val="tx1"/>
                </a:solidFill>
                <a:latin typeface="Calibri" pitchFamily="34" charset="0"/>
              </a:rPr>
              <a:t>Veri </a:t>
            </a:r>
            <a:r>
              <a:rPr lang="tr-TR" sz="1800" dirty="0">
                <a:solidFill>
                  <a:schemeClr val="tx1"/>
                </a:solidFill>
                <a:latin typeface="Calibri" pitchFamily="34" charset="0"/>
              </a:rPr>
              <a:t>Yönetimi ve Saklama</a:t>
            </a:r>
          </a:p>
          <a:p>
            <a:pPr marL="539496" lvl="0" indent="-457200">
              <a:buFont typeface="+mj-lt"/>
              <a:buAutoNum type="arabicPeriod"/>
            </a:pPr>
            <a:r>
              <a:rPr lang="tr-TR" sz="1800" dirty="0">
                <a:solidFill>
                  <a:schemeClr val="tx1"/>
                </a:solidFill>
                <a:latin typeface="Calibri" pitchFamily="34" charset="0"/>
              </a:rPr>
              <a:t>Ağ/Telekomünikasyon Platformları </a:t>
            </a:r>
            <a:endParaRPr lang="tr-TR" sz="1800" dirty="0" smtClean="0">
              <a:solidFill>
                <a:schemeClr val="tx1"/>
              </a:solidFill>
              <a:latin typeface="Calibri" pitchFamily="34" charset="0"/>
            </a:endParaRPr>
          </a:p>
          <a:p>
            <a:pPr marL="539496" lvl="0" indent="-457200">
              <a:buFont typeface="+mj-lt"/>
              <a:buAutoNum type="arabicPeriod"/>
            </a:pPr>
            <a:r>
              <a:rPr lang="tr-TR" sz="1800" dirty="0" smtClean="0">
                <a:solidFill>
                  <a:schemeClr val="tx1"/>
                </a:solidFill>
                <a:latin typeface="Calibri" pitchFamily="34" charset="0"/>
              </a:rPr>
              <a:t>Internet </a:t>
            </a:r>
            <a:r>
              <a:rPr lang="tr-TR" sz="1800" dirty="0">
                <a:solidFill>
                  <a:schemeClr val="tx1"/>
                </a:solidFill>
                <a:latin typeface="Calibri" pitchFamily="34" charset="0"/>
              </a:rPr>
              <a:t>Platformları</a:t>
            </a:r>
          </a:p>
          <a:p>
            <a:pPr marL="539496" lvl="0" indent="-457200">
              <a:buFont typeface="+mj-lt"/>
              <a:buAutoNum type="arabicPeriod"/>
            </a:pPr>
            <a:r>
              <a:rPr lang="tr-TR" sz="1800" dirty="0">
                <a:solidFill>
                  <a:schemeClr val="tx1"/>
                </a:solidFill>
                <a:latin typeface="Calibri" pitchFamily="34" charset="0"/>
              </a:rPr>
              <a:t>Sistem Entegrasyonu</a:t>
            </a:r>
          </a:p>
        </p:txBody>
      </p:sp>
      <p:pic>
        <p:nvPicPr>
          <p:cNvPr id="7170"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21704" y="1152128"/>
            <a:ext cx="5594049" cy="4149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271280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29638"/>
            <a:ext cx="8172400" cy="722334"/>
          </a:xfrm>
        </p:spPr>
        <p:txBody>
          <a:bodyPr>
            <a:normAutofit/>
          </a:bodyPr>
          <a:lstStyle/>
          <a:p>
            <a:r>
              <a:rPr lang="tr-TR" sz="2800" b="1" dirty="0" smtClean="0">
                <a:solidFill>
                  <a:schemeClr val="tx1"/>
                </a:solidFill>
                <a:effectLst/>
                <a:latin typeface="Calibri" pitchFamily="34" charset="0"/>
              </a:rPr>
              <a:t>1. Bilgisayar Donanım Platformları</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107504" y="1124744"/>
            <a:ext cx="8826184" cy="5123656"/>
          </a:xfrm>
          <a:solidFill>
            <a:schemeClr val="bg1"/>
          </a:solidFill>
        </p:spPr>
        <p:txBody>
          <a:bodyPr>
            <a:normAutofit/>
          </a:bodyPr>
          <a:lstStyle/>
          <a:p>
            <a:pPr algn="just"/>
            <a:r>
              <a:rPr lang="tr-TR" sz="2000" b="1" dirty="0" smtClean="0">
                <a:latin typeface="Calibri" pitchFamily="34" charset="0"/>
              </a:rPr>
              <a:t>İstemci ve sunucu makineleri kapsamaktadır</a:t>
            </a:r>
            <a:r>
              <a:rPr lang="tr-TR" sz="2000" dirty="0" smtClean="0">
                <a:latin typeface="Calibri" pitchFamily="34" charset="0"/>
              </a:rPr>
              <a:t>. (masaüstü-dizüstü bilgisayarlar, mobil cihazlar vs.)</a:t>
            </a:r>
          </a:p>
          <a:p>
            <a:pPr algn="just"/>
            <a:r>
              <a:rPr lang="tr-TR" sz="2000" dirty="0" smtClean="0">
                <a:latin typeface="Calibri" pitchFamily="34" charset="0"/>
              </a:rPr>
              <a:t>Kullanıcı bilgisayarları (</a:t>
            </a:r>
            <a:r>
              <a:rPr lang="tr-TR" sz="2000" b="1" dirty="0" smtClean="0">
                <a:latin typeface="Calibri" pitchFamily="34" charset="0"/>
              </a:rPr>
              <a:t>İstemci</a:t>
            </a:r>
            <a:r>
              <a:rPr lang="tr-TR" sz="2000" dirty="0" smtClean="0">
                <a:latin typeface="Calibri" pitchFamily="34" charset="0"/>
              </a:rPr>
              <a:t>) genellikle AMD ya da İntel mikroişlemci kullanırlar.</a:t>
            </a:r>
          </a:p>
          <a:p>
            <a:pPr algn="just"/>
            <a:r>
              <a:rPr lang="tr-TR" sz="2000" b="1" dirty="0">
                <a:latin typeface="Calibri" pitchFamily="34" charset="0"/>
              </a:rPr>
              <a:t>Sunucularda</a:t>
            </a:r>
            <a:r>
              <a:rPr lang="tr-TR" sz="2000" dirty="0">
                <a:latin typeface="Calibri" pitchFamily="34" charset="0"/>
              </a:rPr>
              <a:t> ise genellikle AMD ve Intel işlemciler ile Sun SPARC işlemci, IBM </a:t>
            </a:r>
            <a:r>
              <a:rPr lang="tr-TR" sz="2000" dirty="0" err="1">
                <a:latin typeface="Calibri" pitchFamily="34" charset="0"/>
              </a:rPr>
              <a:t>PovverPC</a:t>
            </a:r>
            <a:r>
              <a:rPr lang="tr-TR" sz="2000" dirty="0">
                <a:latin typeface="Calibri" pitchFamily="34" charset="0"/>
              </a:rPr>
              <a:t> mikroişlemcileri de kullanılmaktadır</a:t>
            </a:r>
            <a:r>
              <a:rPr lang="tr-TR" sz="2000" dirty="0" smtClean="0">
                <a:latin typeface="Calibri" pitchFamily="34" charset="0"/>
              </a:rPr>
              <a:t>.</a:t>
            </a:r>
          </a:p>
          <a:p>
            <a:pPr algn="just"/>
            <a:r>
              <a:rPr lang="tr-TR" sz="2000" b="1" dirty="0" smtClean="0">
                <a:latin typeface="Calibri" pitchFamily="34" charset="0"/>
              </a:rPr>
              <a:t>Donanım pazarında IBM, HP, </a:t>
            </a:r>
            <a:r>
              <a:rPr lang="tr-TR" sz="2000" b="1" dirty="0" err="1" smtClean="0">
                <a:latin typeface="Calibri" pitchFamily="34" charset="0"/>
              </a:rPr>
              <a:t>Dell</a:t>
            </a:r>
            <a:r>
              <a:rPr lang="tr-TR" sz="2000" b="1" dirty="0" smtClean="0">
                <a:latin typeface="Calibri" pitchFamily="34" charset="0"/>
              </a:rPr>
              <a:t>, Sun </a:t>
            </a:r>
            <a:r>
              <a:rPr lang="tr-TR" sz="2000" b="1" dirty="0" err="1" smtClean="0">
                <a:latin typeface="Calibri" pitchFamily="34" charset="0"/>
              </a:rPr>
              <a:t>Microsystems</a:t>
            </a:r>
            <a:r>
              <a:rPr lang="tr-TR" sz="2000" b="1" dirty="0" smtClean="0">
                <a:latin typeface="Calibri" pitchFamily="34" charset="0"/>
              </a:rPr>
              <a:t> (</a:t>
            </a:r>
            <a:r>
              <a:rPr lang="tr-TR" sz="2000" b="1" dirty="0" err="1" smtClean="0">
                <a:latin typeface="Calibri" pitchFamily="34" charset="0"/>
              </a:rPr>
              <a:t>Oracle</a:t>
            </a:r>
            <a:r>
              <a:rPr lang="tr-TR" sz="2000" b="1" dirty="0" smtClean="0">
                <a:latin typeface="Calibri" pitchFamily="34" charset="0"/>
              </a:rPr>
              <a:t>) gibi üst seviyedeki işletmeler ile 3 çip üretici işletme İntel, AMD ve IBM  bulunmaktadır.</a:t>
            </a:r>
            <a:endParaRPr lang="tr-TR" sz="2000" b="1" dirty="0">
              <a:latin typeface="Calibri" pitchFamily="34" charset="0"/>
            </a:endParaRPr>
          </a:p>
        </p:txBody>
      </p:sp>
    </p:spTree>
    <p:extLst>
      <p:ext uri="{BB962C8B-B14F-4D97-AF65-F5344CB8AC3E}">
        <p14:creationId xmlns:p14="http://schemas.microsoft.com/office/powerpoint/2010/main" val="21542557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http://www.teknolojioku.com/application/static/data/news/1/1334270578_mobilisletimsistem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5528" y="4012615"/>
            <a:ext cx="4248472" cy="2845385"/>
          </a:xfrm>
          <a:prstGeom prst="rect">
            <a:avLst/>
          </a:prstGeom>
          <a:noFill/>
          <a:extLst>
            <a:ext uri="{909E8E84-426E-40DD-AFC4-6F175D3DCCD1}">
              <a14:hiddenFill xmlns:a14="http://schemas.microsoft.com/office/drawing/2010/main">
                <a:solidFill>
                  <a:srgbClr val="FFFFFF"/>
                </a:solidFill>
              </a14:hiddenFill>
            </a:ext>
          </a:extLst>
        </p:spPr>
      </p:pic>
      <p:sp>
        <p:nvSpPr>
          <p:cNvPr id="2" name="Başlık 1"/>
          <p:cNvSpPr>
            <a:spLocks noGrp="1"/>
          </p:cNvSpPr>
          <p:nvPr>
            <p:ph type="title"/>
          </p:nvPr>
        </p:nvSpPr>
        <p:spPr>
          <a:xfrm>
            <a:off x="971600" y="-2863"/>
            <a:ext cx="8172400" cy="623551"/>
          </a:xfrm>
        </p:spPr>
        <p:txBody>
          <a:bodyPr>
            <a:noAutofit/>
          </a:bodyPr>
          <a:lstStyle/>
          <a:p>
            <a:r>
              <a:rPr lang="tr-TR" sz="2800" b="1" dirty="0" smtClean="0">
                <a:solidFill>
                  <a:schemeClr val="tx1"/>
                </a:solidFill>
                <a:effectLst/>
                <a:latin typeface="Calibri" pitchFamily="34" charset="0"/>
              </a:rPr>
              <a:t>2. İşletim Sistemi Platformları</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107504" y="764704"/>
            <a:ext cx="8928992" cy="2160240"/>
          </a:xfrm>
          <a:solidFill>
            <a:schemeClr val="bg1"/>
          </a:solidFill>
        </p:spPr>
        <p:txBody>
          <a:bodyPr>
            <a:normAutofit/>
          </a:bodyPr>
          <a:lstStyle/>
          <a:p>
            <a:pPr algn="just"/>
            <a:r>
              <a:rPr lang="tr-TR" sz="2000" b="1" dirty="0" smtClean="0">
                <a:latin typeface="Calibri" pitchFamily="34" charset="0"/>
              </a:rPr>
              <a:t>2010 yılı verilerine göre işletim sistemi pazarının %75’i Microsoft, %25’i ise Unix  ve Linux’un elindedir.</a:t>
            </a:r>
          </a:p>
          <a:p>
            <a:pPr algn="just"/>
            <a:r>
              <a:rPr lang="tr-TR" sz="2000" dirty="0" smtClean="0">
                <a:latin typeface="Calibri" pitchFamily="34" charset="0"/>
              </a:rPr>
              <a:t>Unix ve Linux, ölçeklenebilir, güvenilir ve ana bilgisayar iletişim sistemlerine oranla daha ucuzdur.</a:t>
            </a:r>
          </a:p>
          <a:p>
            <a:pPr algn="just"/>
            <a:r>
              <a:rPr lang="tr-TR" sz="2000" dirty="0" smtClean="0">
                <a:latin typeface="Calibri" pitchFamily="34" charset="0"/>
              </a:rPr>
              <a:t>Günümüzde özellikle mobil cihazların gelişmesiyle pazara Google’ın </a:t>
            </a:r>
            <a:r>
              <a:rPr lang="tr-TR" sz="2000" dirty="0" err="1" smtClean="0">
                <a:latin typeface="Calibri" pitchFamily="34" charset="0"/>
              </a:rPr>
              <a:t>Chrome</a:t>
            </a:r>
            <a:r>
              <a:rPr lang="tr-TR" sz="2000" dirty="0" smtClean="0">
                <a:latin typeface="Calibri" pitchFamily="34" charset="0"/>
              </a:rPr>
              <a:t> OS’i , </a:t>
            </a:r>
            <a:r>
              <a:rPr lang="tr-TR" sz="2000" dirty="0" err="1" smtClean="0">
                <a:latin typeface="Calibri" pitchFamily="34" charset="0"/>
              </a:rPr>
              <a:t>Android</a:t>
            </a:r>
            <a:r>
              <a:rPr lang="tr-TR" sz="2000" dirty="0" smtClean="0">
                <a:latin typeface="Calibri" pitchFamily="34" charset="0"/>
              </a:rPr>
              <a:t>, Apple İOS  gibi işletim sistemleri de dahil olmuştur.</a:t>
            </a:r>
          </a:p>
          <a:p>
            <a:pPr algn="just"/>
            <a:endParaRPr lang="tr-TR" sz="2000" dirty="0">
              <a:latin typeface="Calibri" pitchFamily="34" charset="0"/>
            </a:endParaRPr>
          </a:p>
        </p:txBody>
      </p:sp>
      <p:pic>
        <p:nvPicPr>
          <p:cNvPr id="8194" name="Picture 2" descr="http://i.onbesyirmibes.org/image/2010/11/25/7392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005064"/>
            <a:ext cx="4762500" cy="2852936"/>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p:cNvSpPr txBox="1"/>
          <p:nvPr/>
        </p:nvSpPr>
        <p:spPr>
          <a:xfrm>
            <a:off x="0" y="2996952"/>
            <a:ext cx="9144000" cy="646331"/>
          </a:xfrm>
          <a:prstGeom prst="rect">
            <a:avLst/>
          </a:prstGeom>
          <a:solidFill>
            <a:schemeClr val="bg1"/>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tr-TR" b="1" dirty="0" smtClean="0">
                <a:solidFill>
                  <a:schemeClr val="tx1"/>
                </a:solidFill>
                <a:latin typeface="Calibri" pitchFamily="34" charset="0"/>
              </a:rPr>
              <a:t> Linux:</a:t>
            </a:r>
            <a:r>
              <a:rPr lang="tr-TR" b="1" dirty="0" smtClean="0">
                <a:latin typeface="Calibri" pitchFamily="34" charset="0"/>
              </a:rPr>
              <a:t> </a:t>
            </a:r>
            <a:r>
              <a:rPr lang="tr-TR" b="1" dirty="0" smtClean="0">
                <a:solidFill>
                  <a:schemeClr val="tx1"/>
                </a:solidFill>
                <a:latin typeface="Calibri" pitchFamily="34" charset="0"/>
              </a:rPr>
              <a:t>Unix’e fikirsel ve teknik anlamda atıfta bulunarak geliştirilmiş, açık kaynak kodlu, özgür ve ücretsiz bir işletim sistemi çekirdeğidir. Linux, UNIX olmayıp UNIX’in  </a:t>
            </a:r>
            <a:r>
              <a:rPr lang="tr-TR" b="1" dirty="0">
                <a:solidFill>
                  <a:schemeClr val="tx1"/>
                </a:solidFill>
                <a:latin typeface="Calibri" pitchFamily="34" charset="0"/>
              </a:rPr>
              <a:t>bir türevidir</a:t>
            </a:r>
            <a:r>
              <a:rPr lang="tr-TR" b="1" dirty="0" smtClean="0">
                <a:solidFill>
                  <a:schemeClr val="tx1"/>
                </a:solidFill>
                <a:latin typeface="Calibri" pitchFamily="34" charset="0"/>
              </a:rPr>
              <a:t>.</a:t>
            </a:r>
            <a:endParaRPr lang="tr-TR" b="1" dirty="0">
              <a:solidFill>
                <a:schemeClr val="tx1"/>
              </a:solidFill>
              <a:latin typeface="Calibri" pitchFamily="34" charset="0"/>
            </a:endParaRPr>
          </a:p>
        </p:txBody>
      </p:sp>
    </p:spTree>
    <p:extLst>
      <p:ext uri="{BB962C8B-B14F-4D97-AF65-F5344CB8AC3E}">
        <p14:creationId xmlns:p14="http://schemas.microsoft.com/office/powerpoint/2010/main" val="13489704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1"/>
            <a:ext cx="9144000" cy="1004505"/>
          </a:xfrm>
          <a:solidFill>
            <a:schemeClr val="bg1"/>
          </a:solidFill>
        </p:spPr>
        <p:txBody>
          <a:bodyPr>
            <a:noAutofit/>
          </a:bodyPr>
          <a:lstStyle/>
          <a:p>
            <a:pPr algn="ctr"/>
            <a:r>
              <a:rPr lang="tr-TR" sz="2800" b="1" dirty="0" smtClean="0">
                <a:solidFill>
                  <a:schemeClr val="tx1"/>
                </a:solidFill>
                <a:effectLst/>
                <a:latin typeface="Calibri" pitchFamily="34" charset="0"/>
              </a:rPr>
              <a:t>2014 verilerine göre işletim sistemi kullanım oranları</a:t>
            </a:r>
            <a:endParaRPr lang="tr-TR" sz="2800" b="1" dirty="0">
              <a:solidFill>
                <a:schemeClr val="tx1"/>
              </a:solidFill>
              <a:effectLst/>
              <a:latin typeface="Calibri" pitchFamily="34" charset="0"/>
            </a:endParaRPr>
          </a:p>
        </p:txBody>
      </p:sp>
      <p:pic>
        <p:nvPicPr>
          <p:cNvPr id="9220" name="Picture 4" descr="http://i52.tinypic.com/zvv8k5.png%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1052736"/>
            <a:ext cx="4065819" cy="4592871"/>
          </a:xfrm>
          <a:prstGeom prst="rect">
            <a:avLst/>
          </a:prstGeom>
          <a:noFill/>
          <a:extLst>
            <a:ext uri="{909E8E84-426E-40DD-AFC4-6F175D3DCCD1}">
              <a14:hiddenFill xmlns:a14="http://schemas.microsoft.com/office/drawing/2010/main">
                <a:solidFill>
                  <a:srgbClr val="FFFFFF"/>
                </a:solidFill>
              </a14:hiddenFill>
            </a:ext>
          </a:extLst>
        </p:spPr>
      </p:pic>
      <p:pic>
        <p:nvPicPr>
          <p:cNvPr id="3" name="Resim 2"/>
          <p:cNvPicPr>
            <a:picLocks noChangeAspect="1"/>
          </p:cNvPicPr>
          <p:nvPr/>
        </p:nvPicPr>
        <p:blipFill>
          <a:blip r:embed="rId3"/>
          <a:stretch>
            <a:fillRect/>
          </a:stretch>
        </p:blipFill>
        <p:spPr>
          <a:xfrm>
            <a:off x="0" y="1232692"/>
            <a:ext cx="5004048" cy="2484340"/>
          </a:xfrm>
          <a:prstGeom prst="rect">
            <a:avLst/>
          </a:prstGeom>
        </p:spPr>
      </p:pic>
    </p:spTree>
    <p:extLst>
      <p:ext uri="{BB962C8B-B14F-4D97-AF65-F5344CB8AC3E}">
        <p14:creationId xmlns:p14="http://schemas.microsoft.com/office/powerpoint/2010/main" val="19325018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17760"/>
            <a:ext cx="8172400" cy="674936"/>
          </a:xfrm>
        </p:spPr>
        <p:txBody>
          <a:bodyPr>
            <a:normAutofit/>
          </a:bodyPr>
          <a:lstStyle/>
          <a:p>
            <a:r>
              <a:rPr lang="tr-TR" sz="2800" b="1" dirty="0" smtClean="0">
                <a:solidFill>
                  <a:schemeClr val="tx1"/>
                </a:solidFill>
                <a:effectLst/>
                <a:latin typeface="Calibri" pitchFamily="34" charset="0"/>
              </a:rPr>
              <a:t>3. Kurumsal Yazılım Uygulamaları</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107504" y="980728"/>
            <a:ext cx="8928992" cy="3024336"/>
          </a:xfrm>
          <a:solidFill>
            <a:schemeClr val="bg1"/>
          </a:solidFill>
        </p:spPr>
        <p:txBody>
          <a:bodyPr>
            <a:noAutofit/>
          </a:bodyPr>
          <a:lstStyle/>
          <a:p>
            <a:pPr algn="just"/>
            <a:r>
              <a:rPr lang="tr-TR" sz="2000" b="1" dirty="0">
                <a:solidFill>
                  <a:schemeClr val="tx1"/>
                </a:solidFill>
                <a:latin typeface="Calibri" pitchFamily="34" charset="0"/>
              </a:rPr>
              <a:t>En büyük kurumsal yazılım sağlayıcısı SAP ve </a:t>
            </a:r>
            <a:r>
              <a:rPr lang="tr-TR" sz="2000" b="1" dirty="0" err="1">
                <a:solidFill>
                  <a:schemeClr val="tx1"/>
                </a:solidFill>
                <a:latin typeface="Calibri" pitchFamily="34" charset="0"/>
              </a:rPr>
              <a:t>Oracle'dır</a:t>
            </a:r>
            <a:r>
              <a:rPr lang="tr-TR" sz="2000" b="1" dirty="0">
                <a:solidFill>
                  <a:schemeClr val="tx1"/>
                </a:solidFill>
                <a:latin typeface="Calibri" pitchFamily="34" charset="0"/>
              </a:rPr>
              <a:t>. </a:t>
            </a:r>
          </a:p>
          <a:p>
            <a:pPr algn="just"/>
            <a:r>
              <a:rPr lang="tr-TR" sz="2000" dirty="0">
                <a:solidFill>
                  <a:schemeClr val="tx1"/>
                </a:solidFill>
                <a:latin typeface="Calibri" pitchFamily="34" charset="0"/>
              </a:rPr>
              <a:t>Ancak küçük ölçekli bazı yazılım firmaları da vardır. </a:t>
            </a:r>
            <a:endParaRPr lang="tr-TR" sz="2000" dirty="0" smtClean="0">
              <a:solidFill>
                <a:schemeClr val="tx1"/>
              </a:solidFill>
              <a:latin typeface="Calibri" pitchFamily="34" charset="0"/>
            </a:endParaRPr>
          </a:p>
          <a:p>
            <a:pPr algn="just"/>
            <a:r>
              <a:rPr lang="tr-TR" sz="2000" dirty="0" smtClean="0">
                <a:solidFill>
                  <a:schemeClr val="tx1"/>
                </a:solidFill>
                <a:latin typeface="Calibri" pitchFamily="34" charset="0"/>
              </a:rPr>
              <a:t>Bu </a:t>
            </a:r>
            <a:r>
              <a:rPr lang="tr-TR" sz="2000" dirty="0">
                <a:solidFill>
                  <a:schemeClr val="tx1"/>
                </a:solidFill>
                <a:latin typeface="Calibri" pitchFamily="34" charset="0"/>
              </a:rPr>
              <a:t>kategori ayrıca </a:t>
            </a:r>
            <a:r>
              <a:rPr lang="tr-TR" sz="2000" b="1" dirty="0">
                <a:solidFill>
                  <a:schemeClr val="tx1"/>
                </a:solidFill>
                <a:latin typeface="Calibri" pitchFamily="34" charset="0"/>
              </a:rPr>
              <a:t>BEA</a:t>
            </a:r>
            <a:r>
              <a:rPr lang="tr-TR" sz="2000" dirty="0">
                <a:solidFill>
                  <a:schemeClr val="tx1"/>
                </a:solidFill>
                <a:latin typeface="Calibri" pitchFamily="34" charset="0"/>
              </a:rPr>
              <a:t> gibi satıcılar tarafından sağlanan, işletmenin mevcut sistemleri arasında bağlantı kurmakla işletme çapında bütünleşme sağlayan </a:t>
            </a:r>
            <a:r>
              <a:rPr lang="tr-TR" sz="2000" b="1" dirty="0" err="1" smtClean="0">
                <a:solidFill>
                  <a:schemeClr val="tx1"/>
                </a:solidFill>
                <a:latin typeface="Calibri" pitchFamily="34" charset="0"/>
              </a:rPr>
              <a:t>Middleware</a:t>
            </a:r>
            <a:r>
              <a:rPr lang="tr-TR" sz="2000" dirty="0" smtClean="0">
                <a:solidFill>
                  <a:schemeClr val="tx1"/>
                </a:solidFill>
                <a:latin typeface="Calibri" pitchFamily="34" charset="0"/>
              </a:rPr>
              <a:t> </a:t>
            </a:r>
            <a:r>
              <a:rPr lang="tr-TR" sz="2000" dirty="0">
                <a:solidFill>
                  <a:schemeClr val="tx1"/>
                </a:solidFill>
                <a:latin typeface="Calibri" pitchFamily="34" charset="0"/>
              </a:rPr>
              <a:t>(ara yazılım) </a:t>
            </a:r>
            <a:r>
              <a:rPr lang="tr-TR" sz="2000" b="1" dirty="0">
                <a:solidFill>
                  <a:schemeClr val="tx1"/>
                </a:solidFill>
                <a:latin typeface="Calibri" pitchFamily="34" charset="0"/>
              </a:rPr>
              <a:t>yazılımlarını</a:t>
            </a:r>
            <a:r>
              <a:rPr lang="tr-TR" sz="2000" dirty="0">
                <a:solidFill>
                  <a:schemeClr val="tx1"/>
                </a:solidFill>
                <a:latin typeface="Calibri" pitchFamily="34" charset="0"/>
              </a:rPr>
              <a:t> da içermektedir.</a:t>
            </a:r>
          </a:p>
          <a:p>
            <a:pPr algn="just"/>
            <a:r>
              <a:rPr lang="tr-TR" sz="2000" b="1" dirty="0">
                <a:solidFill>
                  <a:schemeClr val="tx1"/>
                </a:solidFill>
                <a:latin typeface="Calibri" pitchFamily="34" charset="0"/>
              </a:rPr>
              <a:t>Microsoft küçük ve orta ölçekli  işletmelere odaklanarak bu pazarın alt uçlarını kendisine hedef kitle olarak seçmiştir.</a:t>
            </a:r>
          </a:p>
          <a:p>
            <a:pPr algn="just"/>
            <a:endParaRPr lang="tr-TR" sz="2000" dirty="0">
              <a:solidFill>
                <a:schemeClr val="tx1"/>
              </a:solidFill>
              <a:latin typeface="Calibri" pitchFamily="34" charset="0"/>
            </a:endParaRPr>
          </a:p>
        </p:txBody>
      </p:sp>
      <p:pic>
        <p:nvPicPr>
          <p:cNvPr id="7170" name="Picture 2" descr="http://www.keyofchange.com/UPLOAD/E/sap.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68155" y="4792877"/>
            <a:ext cx="3775845" cy="2065123"/>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t0.gstatic.com/images?q=tbn:ANd9GcRDgMASUo075EpJG66GTW1FnSoUR9k6s2aDSxsqrN8tyeuPyJn_3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5142002"/>
            <a:ext cx="4800600" cy="95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70062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99592" y="286605"/>
            <a:ext cx="7467168" cy="982156"/>
          </a:xfrm>
        </p:spPr>
        <p:txBody>
          <a:bodyPr/>
          <a:lstStyle/>
          <a:p>
            <a:r>
              <a:rPr lang="tr-TR" b="1" dirty="0" smtClean="0"/>
              <a:t>SAP MODÜLLERİ</a:t>
            </a:r>
            <a:endParaRPr lang="tr-TR" b="1" dirty="0"/>
          </a:p>
        </p:txBody>
      </p:sp>
      <p:sp>
        <p:nvSpPr>
          <p:cNvPr id="3" name="İçerik Yer Tutucusu 2"/>
          <p:cNvSpPr>
            <a:spLocks noGrp="1"/>
          </p:cNvSpPr>
          <p:nvPr>
            <p:ph idx="1"/>
          </p:nvPr>
        </p:nvSpPr>
        <p:spPr>
          <a:xfrm>
            <a:off x="107505" y="1988840"/>
            <a:ext cx="8259256" cy="3880254"/>
          </a:xfrm>
        </p:spPr>
        <p:txBody>
          <a:bodyPr>
            <a:normAutofit/>
          </a:bodyPr>
          <a:lstStyle/>
          <a:p>
            <a:r>
              <a:rPr lang="tr-TR" b="1" u="sng" dirty="0">
                <a:hlinkClick r:id="rId2"/>
              </a:rPr>
              <a:t>SAP FI (Mali Muhasebe)</a:t>
            </a:r>
            <a:endParaRPr lang="tr-TR" b="1" dirty="0"/>
          </a:p>
          <a:p>
            <a:r>
              <a:rPr lang="tr-TR" b="1" u="sng" dirty="0" smtClean="0">
                <a:hlinkClick r:id="rId3"/>
              </a:rPr>
              <a:t>SAP </a:t>
            </a:r>
            <a:r>
              <a:rPr lang="tr-TR" b="1" u="sng" dirty="0">
                <a:hlinkClick r:id="rId3"/>
              </a:rPr>
              <a:t>HR (İnsan Kaynakları)</a:t>
            </a:r>
            <a:endParaRPr lang="tr-TR" b="1" dirty="0"/>
          </a:p>
          <a:p>
            <a:r>
              <a:rPr lang="tr-TR" b="1" u="sng" dirty="0" smtClean="0">
                <a:hlinkClick r:id="rId4"/>
              </a:rPr>
              <a:t>SAP </a:t>
            </a:r>
            <a:r>
              <a:rPr lang="tr-TR" b="1" u="sng" dirty="0">
                <a:hlinkClick r:id="rId4"/>
              </a:rPr>
              <a:t>MM (Malzeme Yönetimi)</a:t>
            </a:r>
            <a:endParaRPr lang="tr-TR" b="1" dirty="0"/>
          </a:p>
          <a:p>
            <a:r>
              <a:rPr lang="tr-TR" b="1" u="sng" dirty="0" smtClean="0">
                <a:hlinkClick r:id="rId5"/>
              </a:rPr>
              <a:t>SAP </a:t>
            </a:r>
            <a:r>
              <a:rPr lang="tr-TR" b="1" u="sng" dirty="0">
                <a:hlinkClick r:id="rId5"/>
              </a:rPr>
              <a:t>PP (Üretim Planlama)</a:t>
            </a:r>
            <a:endParaRPr lang="tr-TR" b="1" dirty="0"/>
          </a:p>
          <a:p>
            <a:r>
              <a:rPr lang="tr-TR" b="1" u="sng" dirty="0" smtClean="0">
                <a:hlinkClick r:id="rId6"/>
              </a:rPr>
              <a:t>SAP </a:t>
            </a:r>
            <a:r>
              <a:rPr lang="tr-TR" b="1" u="sng" dirty="0">
                <a:hlinkClick r:id="rId6"/>
              </a:rPr>
              <a:t>CO (Maliyet Muhasebesi ve Kontrol)</a:t>
            </a:r>
            <a:endParaRPr lang="tr-TR" b="1" dirty="0"/>
          </a:p>
          <a:p>
            <a:r>
              <a:rPr lang="tr-TR" b="1" u="sng" dirty="0" smtClean="0">
                <a:hlinkClick r:id="rId7"/>
              </a:rPr>
              <a:t>SAP </a:t>
            </a:r>
            <a:r>
              <a:rPr lang="tr-TR" b="1" u="sng" dirty="0">
                <a:hlinkClick r:id="rId7"/>
              </a:rPr>
              <a:t>SD (Satış ve Dağıtım)</a:t>
            </a:r>
            <a:endParaRPr lang="tr-TR" b="1" dirty="0"/>
          </a:p>
          <a:p>
            <a:r>
              <a:rPr lang="tr-TR" b="1" u="sng" dirty="0" smtClean="0">
                <a:hlinkClick r:id="rId8"/>
              </a:rPr>
              <a:t>SAP </a:t>
            </a:r>
            <a:r>
              <a:rPr lang="tr-TR" b="1" u="sng" dirty="0">
                <a:hlinkClick r:id="rId8"/>
              </a:rPr>
              <a:t>QM (Kalite Yönetimi)</a:t>
            </a:r>
            <a:endParaRPr lang="tr-TR" b="1" dirty="0"/>
          </a:p>
          <a:p>
            <a:r>
              <a:rPr lang="tr-TR" b="1" u="sng" dirty="0" smtClean="0">
                <a:hlinkClick r:id="rId9"/>
              </a:rPr>
              <a:t>SAP </a:t>
            </a:r>
            <a:r>
              <a:rPr lang="tr-TR" b="1" u="sng" dirty="0">
                <a:hlinkClick r:id="rId9"/>
              </a:rPr>
              <a:t>PM (Bakım-Onarım Yönetimi)</a:t>
            </a:r>
            <a:endParaRPr lang="tr-TR" b="1" dirty="0"/>
          </a:p>
          <a:p>
            <a:endParaRPr lang="tr-TR" dirty="0"/>
          </a:p>
        </p:txBody>
      </p:sp>
    </p:spTree>
    <p:extLst>
      <p:ext uri="{BB962C8B-B14F-4D97-AF65-F5344CB8AC3E}">
        <p14:creationId xmlns:p14="http://schemas.microsoft.com/office/powerpoint/2010/main" val="41403386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4" name="Resim 3"/>
          <p:cNvPicPr>
            <a:picLocks noChangeAspect="1"/>
          </p:cNvPicPr>
          <p:nvPr/>
        </p:nvPicPr>
        <p:blipFill>
          <a:blip r:embed="rId2"/>
          <a:stretch>
            <a:fillRect/>
          </a:stretch>
        </p:blipFill>
        <p:spPr>
          <a:xfrm>
            <a:off x="539552" y="286604"/>
            <a:ext cx="7964091" cy="5719001"/>
          </a:xfrm>
          <a:prstGeom prst="rect">
            <a:avLst/>
          </a:prstGeom>
        </p:spPr>
      </p:pic>
    </p:spTree>
    <p:extLst>
      <p:ext uri="{BB962C8B-B14F-4D97-AF65-F5344CB8AC3E}">
        <p14:creationId xmlns:p14="http://schemas.microsoft.com/office/powerpoint/2010/main" val="15736008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4" name="Resim 3"/>
          <p:cNvPicPr>
            <a:picLocks noChangeAspect="1"/>
          </p:cNvPicPr>
          <p:nvPr/>
        </p:nvPicPr>
        <p:blipFill>
          <a:blip r:embed="rId2"/>
          <a:stretch>
            <a:fillRect/>
          </a:stretch>
        </p:blipFill>
        <p:spPr>
          <a:xfrm>
            <a:off x="527256" y="116632"/>
            <a:ext cx="8135205" cy="6221039"/>
          </a:xfrm>
          <a:prstGeom prst="rect">
            <a:avLst/>
          </a:prstGeom>
        </p:spPr>
      </p:pic>
    </p:spTree>
    <p:extLst>
      <p:ext uri="{BB962C8B-B14F-4D97-AF65-F5344CB8AC3E}">
        <p14:creationId xmlns:p14="http://schemas.microsoft.com/office/powerpoint/2010/main" val="37568188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endParaRPr lang="tr-TR"/>
          </a:p>
        </p:txBody>
      </p:sp>
      <p:pic>
        <p:nvPicPr>
          <p:cNvPr id="4" name="Resim 3"/>
          <p:cNvPicPr>
            <a:picLocks noChangeAspect="1"/>
          </p:cNvPicPr>
          <p:nvPr/>
        </p:nvPicPr>
        <p:blipFill>
          <a:blip r:embed="rId2"/>
          <a:stretch>
            <a:fillRect/>
          </a:stretch>
        </p:blipFill>
        <p:spPr>
          <a:xfrm>
            <a:off x="101327" y="548680"/>
            <a:ext cx="9046121" cy="5206821"/>
          </a:xfrm>
          <a:prstGeom prst="rect">
            <a:avLst/>
          </a:prstGeom>
        </p:spPr>
      </p:pic>
    </p:spTree>
    <p:extLst>
      <p:ext uri="{BB962C8B-B14F-4D97-AF65-F5344CB8AC3E}">
        <p14:creationId xmlns:p14="http://schemas.microsoft.com/office/powerpoint/2010/main" val="13679790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23528" y="286605"/>
            <a:ext cx="8043232" cy="910148"/>
          </a:xfrm>
        </p:spPr>
        <p:txBody>
          <a:bodyPr>
            <a:normAutofit/>
          </a:bodyPr>
          <a:lstStyle/>
          <a:p>
            <a:r>
              <a:rPr lang="tr-TR" sz="4400" b="1" dirty="0" smtClean="0"/>
              <a:t>TAVSİYE EDİLEN SİTELER</a:t>
            </a:r>
            <a:endParaRPr lang="tr-TR" sz="4400" b="1" dirty="0"/>
          </a:p>
        </p:txBody>
      </p:sp>
      <p:sp>
        <p:nvSpPr>
          <p:cNvPr id="3" name="İçerik Yer Tutucusu 2"/>
          <p:cNvSpPr>
            <a:spLocks noGrp="1"/>
          </p:cNvSpPr>
          <p:nvPr>
            <p:ph idx="1"/>
          </p:nvPr>
        </p:nvSpPr>
        <p:spPr>
          <a:xfrm>
            <a:off x="179512" y="1988840"/>
            <a:ext cx="7543801" cy="4023360"/>
          </a:xfrm>
        </p:spPr>
        <p:txBody>
          <a:bodyPr/>
          <a:lstStyle/>
          <a:p>
            <a:r>
              <a:rPr lang="tr-TR" dirty="0"/>
              <a:t>http://www.sapofis.com/</a:t>
            </a:r>
          </a:p>
        </p:txBody>
      </p:sp>
    </p:spTree>
    <p:extLst>
      <p:ext uri="{BB962C8B-B14F-4D97-AF65-F5344CB8AC3E}">
        <p14:creationId xmlns:p14="http://schemas.microsoft.com/office/powerpoint/2010/main" val="30472587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27856"/>
            <a:ext cx="8100392" cy="634082"/>
          </a:xfrm>
        </p:spPr>
        <p:txBody>
          <a:bodyPr>
            <a:noAutofit/>
          </a:bodyPr>
          <a:lstStyle/>
          <a:p>
            <a:r>
              <a:rPr lang="tr-TR" sz="2800" b="1" dirty="0" smtClean="0">
                <a:solidFill>
                  <a:schemeClr val="tx1"/>
                </a:solidFill>
                <a:effectLst/>
                <a:latin typeface="Calibri" pitchFamily="34" charset="0"/>
              </a:rPr>
              <a:t>4. Veri </a:t>
            </a:r>
            <a:r>
              <a:rPr lang="tr-TR" sz="2800" b="1" dirty="0">
                <a:solidFill>
                  <a:schemeClr val="tx1"/>
                </a:solidFill>
                <a:effectLst/>
                <a:latin typeface="Calibri" pitchFamily="34" charset="0"/>
              </a:rPr>
              <a:t>Yönetimi ve </a:t>
            </a:r>
            <a:r>
              <a:rPr lang="tr-TR" sz="2800" b="1" dirty="0" smtClean="0">
                <a:solidFill>
                  <a:schemeClr val="tx1"/>
                </a:solidFill>
                <a:effectLst/>
                <a:latin typeface="Calibri" pitchFamily="34" charset="0"/>
              </a:rPr>
              <a:t>Saklama</a:t>
            </a:r>
            <a:endParaRPr lang="tr-TR" sz="2800" b="1" dirty="0">
              <a:solidFill>
                <a:schemeClr val="tx1"/>
              </a:solidFill>
              <a:latin typeface="Calibri" pitchFamily="34" charset="0"/>
            </a:endParaRPr>
          </a:p>
        </p:txBody>
      </p:sp>
      <p:sp>
        <p:nvSpPr>
          <p:cNvPr id="3" name="İçerik Yer Tutucusu 2"/>
          <p:cNvSpPr>
            <a:spLocks noGrp="1"/>
          </p:cNvSpPr>
          <p:nvPr>
            <p:ph idx="1"/>
          </p:nvPr>
        </p:nvSpPr>
        <p:spPr>
          <a:xfrm>
            <a:off x="179512" y="764703"/>
            <a:ext cx="8784976" cy="2376265"/>
          </a:xfrm>
          <a:solidFill>
            <a:schemeClr val="bg1"/>
          </a:solidFill>
        </p:spPr>
        <p:txBody>
          <a:bodyPr>
            <a:normAutofit/>
          </a:bodyPr>
          <a:lstStyle/>
          <a:p>
            <a:pPr algn="just"/>
            <a:r>
              <a:rPr lang="tr-TR" sz="1800" b="1" dirty="0" smtClean="0">
                <a:solidFill>
                  <a:srgbClr val="C00000"/>
                </a:solidFill>
                <a:latin typeface="Calibri" pitchFamily="34" charset="0"/>
              </a:rPr>
              <a:t>İşletmenin verilerine etkin bir şekilde erişmek ve kullanmak amacıyla verilerini düzenlemek ve yönetmek kurumsal veri tabanı yönetim yazılımının sorumluluğundadır.</a:t>
            </a:r>
          </a:p>
          <a:p>
            <a:pPr algn="just"/>
            <a:r>
              <a:rPr lang="tr-TR" sz="1800" dirty="0">
                <a:solidFill>
                  <a:srgbClr val="C00000"/>
                </a:solidFill>
                <a:latin typeface="Calibri" pitchFamily="34" charset="0"/>
              </a:rPr>
              <a:t>Veri tabanı yazılımı sağlayıcılarının liderleri, piyasanın %90'ınından fazlasını elinde tutan </a:t>
            </a:r>
            <a:r>
              <a:rPr lang="tr-TR" sz="1800" b="1" dirty="0">
                <a:solidFill>
                  <a:srgbClr val="C00000"/>
                </a:solidFill>
                <a:latin typeface="Calibri" pitchFamily="34" charset="0"/>
              </a:rPr>
              <a:t>IBM </a:t>
            </a:r>
            <a:r>
              <a:rPr lang="tr-TR" sz="1800" dirty="0">
                <a:solidFill>
                  <a:srgbClr val="C00000"/>
                </a:solidFill>
                <a:latin typeface="Calibri" pitchFamily="34" charset="0"/>
              </a:rPr>
              <a:t>(DB2), </a:t>
            </a:r>
            <a:r>
              <a:rPr lang="tr-TR" sz="1800" b="1" dirty="0" err="1">
                <a:solidFill>
                  <a:srgbClr val="C00000"/>
                </a:solidFill>
                <a:latin typeface="Calibri" pitchFamily="34" charset="0"/>
              </a:rPr>
              <a:t>Oracle</a:t>
            </a:r>
            <a:r>
              <a:rPr lang="tr-TR" sz="1800" b="1" dirty="0">
                <a:solidFill>
                  <a:srgbClr val="C00000"/>
                </a:solidFill>
                <a:latin typeface="Calibri" pitchFamily="34" charset="0"/>
              </a:rPr>
              <a:t>, Microsoft </a:t>
            </a:r>
            <a:r>
              <a:rPr lang="tr-TR" sz="1800" dirty="0">
                <a:solidFill>
                  <a:srgbClr val="C00000"/>
                </a:solidFill>
                <a:latin typeface="Calibri" pitchFamily="34" charset="0"/>
              </a:rPr>
              <a:t>(SQL Server) ve </a:t>
            </a:r>
            <a:r>
              <a:rPr lang="tr-TR" sz="1800" b="1" dirty="0" err="1">
                <a:solidFill>
                  <a:srgbClr val="C00000"/>
                </a:solidFill>
                <a:latin typeface="Calibri" pitchFamily="34" charset="0"/>
              </a:rPr>
              <a:t>Sybase</a:t>
            </a:r>
            <a:r>
              <a:rPr lang="tr-TR" sz="1800" dirty="0">
                <a:solidFill>
                  <a:srgbClr val="C00000"/>
                </a:solidFill>
                <a:latin typeface="Calibri" pitchFamily="34" charset="0"/>
              </a:rPr>
              <a:t> (</a:t>
            </a:r>
            <a:r>
              <a:rPr lang="tr-TR" sz="1800" dirty="0" err="1">
                <a:solidFill>
                  <a:srgbClr val="C00000"/>
                </a:solidFill>
                <a:latin typeface="Calibri" pitchFamily="34" charset="0"/>
              </a:rPr>
              <a:t>Adaptive</a:t>
            </a:r>
            <a:r>
              <a:rPr lang="tr-TR" sz="1800" dirty="0">
                <a:solidFill>
                  <a:srgbClr val="C00000"/>
                </a:solidFill>
                <a:latin typeface="Calibri" pitchFamily="34" charset="0"/>
              </a:rPr>
              <a:t> Server Enterprise) firmalarıdır. </a:t>
            </a:r>
          </a:p>
          <a:p>
            <a:pPr algn="just"/>
            <a:r>
              <a:rPr lang="tr-TR" sz="1800" dirty="0" smtClean="0">
                <a:latin typeface="Calibri" pitchFamily="34" charset="0"/>
              </a:rPr>
              <a:t>Yeni </a:t>
            </a:r>
            <a:r>
              <a:rPr lang="tr-TR" sz="1800" dirty="0">
                <a:latin typeface="Calibri" pitchFamily="34" charset="0"/>
              </a:rPr>
              <a:t>piyasaya giren </a:t>
            </a:r>
            <a:r>
              <a:rPr lang="tr-TR" sz="1800" dirty="0" err="1" smtClean="0">
                <a:latin typeface="Calibri" pitchFamily="34" charset="0"/>
              </a:rPr>
              <a:t>MySQL</a:t>
            </a:r>
            <a:r>
              <a:rPr lang="tr-TR" sz="1800" dirty="0" smtClean="0">
                <a:latin typeface="Calibri" pitchFamily="34" charset="0"/>
              </a:rPr>
              <a:t> </a:t>
            </a:r>
            <a:r>
              <a:rPr lang="tr-TR" sz="1800" dirty="0" err="1" smtClean="0">
                <a:latin typeface="Calibri" pitchFamily="34" charset="0"/>
              </a:rPr>
              <a:t>Oracle’ın</a:t>
            </a:r>
            <a:r>
              <a:rPr lang="tr-TR" sz="1800" dirty="0" smtClean="0">
                <a:latin typeface="Calibri" pitchFamily="34" charset="0"/>
              </a:rPr>
              <a:t> sahip olduğu açık </a:t>
            </a:r>
            <a:r>
              <a:rPr lang="tr-TR" sz="1800" dirty="0">
                <a:latin typeface="Calibri" pitchFamily="34" charset="0"/>
              </a:rPr>
              <a:t>kaynak kodlu ilişkisel </a:t>
            </a:r>
            <a:r>
              <a:rPr lang="tr-TR" sz="1800" dirty="0" smtClean="0">
                <a:latin typeface="Calibri" pitchFamily="34" charset="0"/>
              </a:rPr>
              <a:t>bir veri </a:t>
            </a:r>
            <a:r>
              <a:rPr lang="tr-TR" sz="1800" dirty="0">
                <a:latin typeface="Calibri" pitchFamily="34" charset="0"/>
              </a:rPr>
              <a:t>tabanı yazılımıdır</a:t>
            </a:r>
            <a:r>
              <a:rPr lang="tr-TR" sz="1800" dirty="0" smtClean="0">
                <a:latin typeface="Calibri" pitchFamily="34" charset="0"/>
              </a:rPr>
              <a:t>.</a:t>
            </a:r>
          </a:p>
        </p:txBody>
      </p:sp>
      <p:pic>
        <p:nvPicPr>
          <p:cNvPr id="9218" name="Picture 2" descr="http://www.datadepolama.com/wp-content/uploads/2012/03/depolama-alan-ag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64" y="2708920"/>
            <a:ext cx="5696664" cy="3512744"/>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p:cNvSpPr txBox="1"/>
          <p:nvPr/>
        </p:nvSpPr>
        <p:spPr>
          <a:xfrm>
            <a:off x="5876176" y="2852936"/>
            <a:ext cx="3088312" cy="2862322"/>
          </a:xfrm>
          <a:prstGeom prst="rect">
            <a:avLst/>
          </a:prstGeom>
          <a:noFill/>
        </p:spPr>
        <p:txBody>
          <a:bodyPr wrap="square" rtlCol="0">
            <a:spAutoFit/>
          </a:bodyPr>
          <a:lstStyle/>
          <a:p>
            <a:pPr algn="just"/>
            <a:r>
              <a:rPr lang="tr-TR" b="1" dirty="0">
                <a:latin typeface="Calibri" pitchFamily="34" charset="0"/>
              </a:rPr>
              <a:t>Depolama alanı ağları (DAA) </a:t>
            </a:r>
            <a:r>
              <a:rPr lang="tr-TR" dirty="0">
                <a:latin typeface="Calibri" pitchFamily="34" charset="0"/>
              </a:rPr>
              <a:t>depolama için ayrılmış bir yüksek hızlı ağ üzerinde birden fazla depolama aygıtlarına bağlanmaktadır.</a:t>
            </a:r>
          </a:p>
          <a:p>
            <a:pPr algn="just"/>
            <a:r>
              <a:rPr lang="tr-TR" dirty="0">
                <a:latin typeface="Calibri" pitchFamily="34" charset="0"/>
              </a:rPr>
              <a:t>DAA birçok sunucunun hızla erişebilme ve paylaşabilme imkanının bulunduğu büyük bir depolama merkezi havuzu oluşturur.</a:t>
            </a:r>
          </a:p>
        </p:txBody>
      </p:sp>
    </p:spTree>
    <p:extLst>
      <p:ext uri="{BB962C8B-B14F-4D97-AF65-F5344CB8AC3E}">
        <p14:creationId xmlns:p14="http://schemas.microsoft.com/office/powerpoint/2010/main" val="23780710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1"/>
            <a:ext cx="8100392" cy="620687"/>
          </a:xfrm>
        </p:spPr>
        <p:txBody>
          <a:bodyPr>
            <a:normAutofit/>
          </a:bodyPr>
          <a:lstStyle/>
          <a:p>
            <a:r>
              <a:rPr lang="tr-TR" sz="2800" b="1" dirty="0" smtClean="0">
                <a:solidFill>
                  <a:schemeClr val="tx1"/>
                </a:solidFill>
                <a:effectLst/>
                <a:latin typeface="Calibri" pitchFamily="34" charset="0"/>
              </a:rPr>
              <a:t>5. Ağ/Telekomünikasyon Platformları</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179512" y="1124744"/>
            <a:ext cx="8722216" cy="3456384"/>
          </a:xfrm>
          <a:solidFill>
            <a:schemeClr val="bg1"/>
          </a:solidFill>
        </p:spPr>
        <p:txBody>
          <a:bodyPr>
            <a:normAutofit/>
          </a:bodyPr>
          <a:lstStyle/>
          <a:p>
            <a:pPr algn="just"/>
            <a:r>
              <a:rPr lang="tr-TR" sz="2000" b="1" dirty="0" smtClean="0">
                <a:solidFill>
                  <a:srgbClr val="C00000"/>
                </a:solidFill>
                <a:latin typeface="Calibri" pitchFamily="34" charset="0"/>
              </a:rPr>
              <a:t>ET araçlarını birbirine bağlayarak, farklı donanımlar arasında iletişim ve veri akışı sağlamakta kullanılan platformlardır.</a:t>
            </a:r>
          </a:p>
          <a:p>
            <a:pPr algn="just"/>
            <a:r>
              <a:rPr lang="tr-TR" sz="2000" dirty="0" smtClean="0">
                <a:latin typeface="Calibri" pitchFamily="34" charset="0"/>
              </a:rPr>
              <a:t>Windows </a:t>
            </a:r>
            <a:r>
              <a:rPr lang="tr-TR" sz="2000" dirty="0">
                <a:latin typeface="Calibri" pitchFamily="34" charset="0"/>
              </a:rPr>
              <a:t>Server işletim sistemi, Linux ve Unix tarafından da takip edilen yerel alan ağı işletim sistemi olarak kullanılmaktadır. </a:t>
            </a:r>
          </a:p>
          <a:p>
            <a:pPr algn="just"/>
            <a:r>
              <a:rPr lang="tr-TR" sz="2000" b="1" dirty="0" smtClean="0">
                <a:latin typeface="Calibri" pitchFamily="34" charset="0"/>
              </a:rPr>
              <a:t>Yerel </a:t>
            </a:r>
            <a:r>
              <a:rPr lang="tr-TR" sz="2000" b="1" dirty="0">
                <a:latin typeface="Calibri" pitchFamily="34" charset="0"/>
              </a:rPr>
              <a:t>alan ağlarının neredeyse tamamında olduğu </a:t>
            </a:r>
            <a:r>
              <a:rPr lang="tr-TR" sz="2000" b="1" dirty="0" smtClean="0">
                <a:latin typeface="Calibri" pitchFamily="34" charset="0"/>
              </a:rPr>
              <a:t>gibi kurumsal </a:t>
            </a:r>
            <a:r>
              <a:rPr lang="tr-TR" sz="2000" b="1" dirty="0">
                <a:latin typeface="Calibri" pitchFamily="34" charset="0"/>
              </a:rPr>
              <a:t>genişlikteki ağlarda da standart olarak TCP/IP protokolü kullanılır. </a:t>
            </a:r>
          </a:p>
          <a:p>
            <a:pPr algn="just"/>
            <a:r>
              <a:rPr lang="tr-TR" sz="2000" dirty="0">
                <a:solidFill>
                  <a:srgbClr val="C00000"/>
                </a:solidFill>
                <a:latin typeface="Calibri" pitchFamily="34" charset="0"/>
              </a:rPr>
              <a:t>Cisco, </a:t>
            </a:r>
            <a:r>
              <a:rPr lang="tr-TR" sz="2000" dirty="0" err="1">
                <a:solidFill>
                  <a:srgbClr val="C00000"/>
                </a:solidFill>
                <a:latin typeface="Calibri" pitchFamily="34" charset="0"/>
              </a:rPr>
              <a:t>Nortel</a:t>
            </a:r>
            <a:r>
              <a:rPr lang="tr-TR" sz="2000" dirty="0">
                <a:solidFill>
                  <a:srgbClr val="C00000"/>
                </a:solidFill>
                <a:latin typeface="Calibri" pitchFamily="34" charset="0"/>
              </a:rPr>
              <a:t>, </a:t>
            </a:r>
            <a:r>
              <a:rPr lang="tr-TR" sz="2000" dirty="0" err="1">
                <a:solidFill>
                  <a:srgbClr val="C00000"/>
                </a:solidFill>
                <a:latin typeface="Calibri" pitchFamily="34" charset="0"/>
              </a:rPr>
              <a:t>Lucent</a:t>
            </a:r>
            <a:r>
              <a:rPr lang="tr-TR" sz="2000" dirty="0">
                <a:solidFill>
                  <a:srgbClr val="C00000"/>
                </a:solidFill>
                <a:latin typeface="Calibri" pitchFamily="34" charset="0"/>
              </a:rPr>
              <a:t> ve </a:t>
            </a:r>
            <a:r>
              <a:rPr lang="tr-TR" sz="2000" dirty="0" err="1">
                <a:solidFill>
                  <a:srgbClr val="C00000"/>
                </a:solidFill>
                <a:latin typeface="Calibri" pitchFamily="34" charset="0"/>
              </a:rPr>
              <a:t>Juniper</a:t>
            </a:r>
            <a:r>
              <a:rPr lang="tr-TR" sz="2000" dirty="0">
                <a:solidFill>
                  <a:srgbClr val="C00000"/>
                </a:solidFill>
                <a:latin typeface="Calibri" pitchFamily="34" charset="0"/>
              </a:rPr>
              <a:t> Networks önde gelen ağ donanım sağlayıcılarıdır</a:t>
            </a:r>
            <a:r>
              <a:rPr lang="tr-TR" sz="2000" dirty="0" smtClean="0">
                <a:solidFill>
                  <a:srgbClr val="C00000"/>
                </a:solidFill>
                <a:latin typeface="Calibri" pitchFamily="34" charset="0"/>
              </a:rPr>
              <a:t>.</a:t>
            </a:r>
            <a:endParaRPr lang="tr-TR" sz="2000" dirty="0">
              <a:solidFill>
                <a:srgbClr val="C00000"/>
              </a:solidFill>
              <a:latin typeface="Calibri" pitchFamily="34" charset="0"/>
            </a:endParaRPr>
          </a:p>
        </p:txBody>
      </p:sp>
    </p:spTree>
    <p:extLst>
      <p:ext uri="{BB962C8B-B14F-4D97-AF65-F5344CB8AC3E}">
        <p14:creationId xmlns:p14="http://schemas.microsoft.com/office/powerpoint/2010/main" val="4579713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609"/>
            <a:ext cx="8172400" cy="693305"/>
          </a:xfrm>
        </p:spPr>
        <p:txBody>
          <a:bodyPr>
            <a:normAutofit/>
          </a:bodyPr>
          <a:lstStyle/>
          <a:p>
            <a:r>
              <a:rPr lang="tr-TR" sz="2800" b="1" dirty="0" smtClean="0">
                <a:solidFill>
                  <a:schemeClr val="tx1"/>
                </a:solidFill>
                <a:effectLst/>
                <a:latin typeface="Calibri" pitchFamily="34" charset="0"/>
              </a:rPr>
              <a:t>6. İnternet Platformları</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179512" y="1052736"/>
            <a:ext cx="8754176" cy="3744416"/>
          </a:xfrm>
          <a:solidFill>
            <a:schemeClr val="bg1"/>
          </a:solidFill>
        </p:spPr>
        <p:txBody>
          <a:bodyPr>
            <a:noAutofit/>
          </a:bodyPr>
          <a:lstStyle/>
          <a:p>
            <a:pPr algn="just"/>
            <a:r>
              <a:rPr lang="tr-TR" sz="2000" b="1" dirty="0">
                <a:solidFill>
                  <a:srgbClr val="C00000"/>
                </a:solidFill>
                <a:latin typeface="Calibri" pitchFamily="34" charset="0"/>
              </a:rPr>
              <a:t>Internet platformları, genellikle işletmenin ağ ve iletişim platformları ile yazılım ve donanım platformları </a:t>
            </a:r>
            <a:r>
              <a:rPr lang="tr-TR" sz="2000" b="1" dirty="0" smtClean="0">
                <a:solidFill>
                  <a:srgbClr val="C00000"/>
                </a:solidFill>
                <a:latin typeface="Calibri" pitchFamily="34" charset="0"/>
              </a:rPr>
              <a:t> için alt yapı sağlayan  bir platformdur. </a:t>
            </a:r>
            <a:endParaRPr lang="tr-TR" sz="2000" b="1" dirty="0">
              <a:solidFill>
                <a:srgbClr val="C00000"/>
              </a:solidFill>
              <a:latin typeface="Calibri" pitchFamily="34" charset="0"/>
            </a:endParaRPr>
          </a:p>
          <a:p>
            <a:pPr algn="just"/>
            <a:r>
              <a:rPr lang="tr-TR" sz="2000" dirty="0" smtClean="0">
                <a:latin typeface="Calibri" pitchFamily="34" charset="0"/>
              </a:rPr>
              <a:t>İşletmeler </a:t>
            </a:r>
            <a:r>
              <a:rPr lang="tr-TR" sz="2000" dirty="0">
                <a:latin typeface="Calibri" pitchFamily="34" charset="0"/>
              </a:rPr>
              <a:t>internet altyapılarına büyük paralar harcamaktadır. </a:t>
            </a:r>
            <a:r>
              <a:rPr lang="tr-TR" sz="2000" u="sng" dirty="0">
                <a:latin typeface="Calibri" pitchFamily="34" charset="0"/>
              </a:rPr>
              <a:t>Bu harcamalar; donanım, yazılım, şirket web sitelerinin yönetimi, web sayfası sunucuları için ödemeler, intranet ve </a:t>
            </a:r>
            <a:r>
              <a:rPr lang="tr-TR" sz="2000" u="sng" dirty="0" err="1">
                <a:latin typeface="Calibri" pitchFamily="34" charset="0"/>
              </a:rPr>
              <a:t>extranet</a:t>
            </a:r>
            <a:r>
              <a:rPr lang="tr-TR" sz="2000" u="sng" dirty="0">
                <a:latin typeface="Calibri" pitchFamily="34" charset="0"/>
              </a:rPr>
              <a:t> için yapılan harcamalardır.</a:t>
            </a:r>
          </a:p>
          <a:p>
            <a:pPr algn="just"/>
            <a:r>
              <a:rPr lang="tr-TR" sz="2000" dirty="0" smtClean="0">
                <a:latin typeface="Calibri" pitchFamily="34" charset="0"/>
              </a:rPr>
              <a:t>En </a:t>
            </a:r>
            <a:r>
              <a:rPr lang="tr-TR" sz="2000" dirty="0">
                <a:latin typeface="Calibri" pitchFamily="34" charset="0"/>
              </a:rPr>
              <a:t>önemli web yazılım uygulama geliştirme araçları ve paketleri </a:t>
            </a:r>
            <a:r>
              <a:rPr lang="tr-TR" sz="2000" b="1" dirty="0">
                <a:latin typeface="Calibri" pitchFamily="34" charset="0"/>
              </a:rPr>
              <a:t>Microsoft</a:t>
            </a:r>
            <a:r>
              <a:rPr lang="tr-TR" sz="2000" dirty="0">
                <a:latin typeface="Calibri" pitchFamily="34" charset="0"/>
              </a:rPr>
              <a:t> (Microsoft Expression Web, SharePoint Designer ve geliştirme araçları için Microsoft .NET ailesi), </a:t>
            </a:r>
            <a:r>
              <a:rPr lang="tr-TR" sz="2000" b="1" dirty="0" err="1">
                <a:latin typeface="Calibri" pitchFamily="34" charset="0"/>
              </a:rPr>
              <a:t>Oracle</a:t>
            </a:r>
            <a:r>
              <a:rPr lang="tr-TR" sz="2000" b="1" dirty="0">
                <a:latin typeface="Calibri" pitchFamily="34" charset="0"/>
              </a:rPr>
              <a:t>-Sun</a:t>
            </a:r>
            <a:r>
              <a:rPr lang="tr-TR" sz="2000" dirty="0">
                <a:latin typeface="Calibri" pitchFamily="34" charset="0"/>
              </a:rPr>
              <a:t> (</a:t>
            </a:r>
            <a:r>
              <a:rPr lang="tr-TR" sz="2000" dirty="0" err="1">
                <a:latin typeface="Calibri" pitchFamily="34" charset="0"/>
              </a:rPr>
              <a:t>Sun’ın</a:t>
            </a:r>
            <a:r>
              <a:rPr lang="tr-TR" sz="2000" dirty="0">
                <a:latin typeface="Calibri" pitchFamily="34" charset="0"/>
              </a:rPr>
              <a:t> </a:t>
            </a:r>
            <a:r>
              <a:rPr lang="tr-TR" sz="2000" dirty="0" err="1">
                <a:latin typeface="Calibri" pitchFamily="34" charset="0"/>
              </a:rPr>
              <a:t>JAVA’sı</a:t>
            </a:r>
            <a:r>
              <a:rPr lang="tr-TR" sz="2000" dirty="0">
                <a:latin typeface="Calibri" pitchFamily="34" charset="0"/>
              </a:rPr>
              <a:t> hem sunucu hem istemci tarafı için etkileşimli web uygulamaları geliştirmek amacıyla kullanılan en yaygın araçtır.), bağımsız araç geliştiriciler , </a:t>
            </a:r>
            <a:r>
              <a:rPr lang="tr-TR" sz="2000" b="1" dirty="0" err="1">
                <a:latin typeface="Calibri" pitchFamily="34" charset="0"/>
              </a:rPr>
              <a:t>Adope</a:t>
            </a:r>
            <a:r>
              <a:rPr lang="tr-TR" sz="2000" dirty="0">
                <a:latin typeface="Calibri" pitchFamily="34" charset="0"/>
              </a:rPr>
              <a:t> (Flash ve </a:t>
            </a:r>
            <a:r>
              <a:rPr lang="tr-TR" sz="2000" dirty="0" err="1">
                <a:latin typeface="Calibri" pitchFamily="34" charset="0"/>
              </a:rPr>
              <a:t>Acrobat</a:t>
            </a:r>
            <a:r>
              <a:rPr lang="tr-TR" sz="2000" dirty="0">
                <a:latin typeface="Calibri" pitchFamily="34" charset="0"/>
              </a:rPr>
              <a:t> gibi metin araçları) ve </a:t>
            </a:r>
            <a:r>
              <a:rPr lang="tr-TR" sz="2000" b="1" dirty="0">
                <a:latin typeface="Calibri" pitchFamily="34" charset="0"/>
              </a:rPr>
              <a:t>Real Media </a:t>
            </a:r>
            <a:r>
              <a:rPr lang="tr-TR" sz="2000" dirty="0">
                <a:latin typeface="Calibri" pitchFamily="34" charset="0"/>
              </a:rPr>
              <a:t>(Medya Yazılımı). </a:t>
            </a:r>
          </a:p>
          <a:p>
            <a:pPr algn="just"/>
            <a:endParaRPr lang="tr-TR" sz="2000" dirty="0">
              <a:latin typeface="Calibri" pitchFamily="34" charset="0"/>
            </a:endParaRPr>
          </a:p>
        </p:txBody>
      </p:sp>
    </p:spTree>
    <p:extLst>
      <p:ext uri="{BB962C8B-B14F-4D97-AF65-F5344CB8AC3E}">
        <p14:creationId xmlns:p14="http://schemas.microsoft.com/office/powerpoint/2010/main" val="116963469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0"/>
            <a:ext cx="8100392" cy="764704"/>
          </a:xfrm>
        </p:spPr>
        <p:txBody>
          <a:bodyPr>
            <a:normAutofit/>
          </a:bodyPr>
          <a:lstStyle/>
          <a:p>
            <a:r>
              <a:rPr lang="tr-TR" sz="2800" b="1" dirty="0" smtClean="0">
                <a:solidFill>
                  <a:schemeClr val="tx1"/>
                </a:solidFill>
                <a:effectLst/>
                <a:latin typeface="Calibri" pitchFamily="34" charset="0"/>
              </a:rPr>
              <a:t>7. Sistem Entegrasyonu </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323528" y="980728"/>
            <a:ext cx="8610160" cy="1368152"/>
          </a:xfrm>
          <a:solidFill>
            <a:schemeClr val="bg1"/>
          </a:solidFill>
        </p:spPr>
        <p:txBody>
          <a:bodyPr>
            <a:normAutofit/>
          </a:bodyPr>
          <a:lstStyle/>
          <a:p>
            <a:pPr algn="just"/>
            <a:r>
              <a:rPr lang="tr-TR" sz="2000" dirty="0">
                <a:latin typeface="Calibri" pitchFamily="34" charset="0"/>
              </a:rPr>
              <a:t>Yazılım entegrasyonu, işletmenin yeni altyapısı ile </a:t>
            </a:r>
            <a:r>
              <a:rPr lang="tr-TR" sz="2000" dirty="0" smtClean="0">
                <a:latin typeface="Calibri" pitchFamily="34" charset="0"/>
              </a:rPr>
              <a:t>miras </a:t>
            </a:r>
            <a:r>
              <a:rPr lang="tr-TR" sz="2000" dirty="0">
                <a:latin typeface="Calibri" pitchFamily="34" charset="0"/>
              </a:rPr>
              <a:t>kalan</a:t>
            </a:r>
            <a:r>
              <a:rPr lang="tr-TR" sz="2000" b="1" dirty="0">
                <a:latin typeface="Calibri" pitchFamily="34" charset="0"/>
              </a:rPr>
              <a:t> </a:t>
            </a:r>
            <a:r>
              <a:rPr lang="tr-TR" sz="2000" b="1" dirty="0" smtClean="0">
                <a:latin typeface="Calibri" pitchFamily="34" charset="0"/>
              </a:rPr>
              <a:t>sistem olarak adlandırılan </a:t>
            </a:r>
            <a:r>
              <a:rPr lang="tr-TR" sz="2000" dirty="0" smtClean="0">
                <a:latin typeface="Calibri" pitchFamily="34" charset="0"/>
              </a:rPr>
              <a:t>eski </a:t>
            </a:r>
            <a:r>
              <a:rPr lang="tr-TR" sz="2000" dirty="0">
                <a:latin typeface="Calibri" pitchFamily="34" charset="0"/>
              </a:rPr>
              <a:t>altyapısının birlikte çalışmasını sağlamayı ifade eder. </a:t>
            </a:r>
          </a:p>
          <a:p>
            <a:pPr algn="just"/>
            <a:endParaRPr lang="tr-TR" sz="2000" dirty="0">
              <a:latin typeface="Calibri" pitchFamily="34" charset="0"/>
            </a:endParaRPr>
          </a:p>
        </p:txBody>
      </p:sp>
      <p:pic>
        <p:nvPicPr>
          <p:cNvPr id="10244" name="Picture 4" descr="http://www.aref35.com/images/sistem_entegrasy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2132856"/>
            <a:ext cx="5040560" cy="3780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658411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0"/>
            <a:ext cx="8100392" cy="836712"/>
          </a:xfrm>
        </p:spPr>
        <p:txBody>
          <a:bodyPr>
            <a:normAutofit/>
          </a:bodyPr>
          <a:lstStyle/>
          <a:p>
            <a:r>
              <a:rPr lang="tr-TR" sz="2800" b="1" dirty="0" smtClean="0">
                <a:solidFill>
                  <a:schemeClr val="tx1"/>
                </a:solidFill>
                <a:effectLst/>
                <a:latin typeface="Calibri" pitchFamily="34" charset="0"/>
              </a:rPr>
              <a:t>Modern Donanım Platformu Eğilimleri</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251520" y="1340768"/>
            <a:ext cx="8538152" cy="3672408"/>
          </a:xfrm>
          <a:solidFill>
            <a:schemeClr val="bg1"/>
          </a:solidFill>
        </p:spPr>
        <p:txBody>
          <a:bodyPr>
            <a:normAutofit/>
          </a:bodyPr>
          <a:lstStyle/>
          <a:p>
            <a:r>
              <a:rPr lang="tr-TR" sz="2400" dirty="0" smtClean="0">
                <a:solidFill>
                  <a:schemeClr val="tx1"/>
                </a:solidFill>
                <a:latin typeface="Calibri" pitchFamily="34" charset="0"/>
              </a:rPr>
              <a:t>Bu kapsamda 7 donanım eğilimi bulunmaktadır.</a:t>
            </a:r>
          </a:p>
          <a:p>
            <a:pPr marL="870966" lvl="1" indent="-514350">
              <a:buFont typeface="+mj-lt"/>
              <a:buAutoNum type="arabicPeriod"/>
            </a:pPr>
            <a:r>
              <a:rPr lang="tr-TR" sz="2400" dirty="0" smtClean="0">
                <a:solidFill>
                  <a:schemeClr val="tx1"/>
                </a:solidFill>
                <a:latin typeface="Calibri" pitchFamily="34" charset="0"/>
              </a:rPr>
              <a:t>Mobil dijital platform</a:t>
            </a:r>
          </a:p>
          <a:p>
            <a:pPr marL="870966" lvl="1" indent="-514350">
              <a:buFont typeface="+mj-lt"/>
              <a:buAutoNum type="arabicPeriod"/>
            </a:pPr>
            <a:r>
              <a:rPr lang="tr-TR" sz="2400" dirty="0" smtClean="0">
                <a:solidFill>
                  <a:schemeClr val="tx1"/>
                </a:solidFill>
                <a:latin typeface="Calibri" pitchFamily="34" charset="0"/>
              </a:rPr>
              <a:t>Şebeke bilgi işlem</a:t>
            </a:r>
          </a:p>
          <a:p>
            <a:pPr marL="870966" lvl="1" indent="-514350">
              <a:buFont typeface="+mj-lt"/>
              <a:buAutoNum type="arabicPeriod"/>
            </a:pPr>
            <a:r>
              <a:rPr lang="tr-TR" sz="2400" dirty="0" smtClean="0">
                <a:solidFill>
                  <a:schemeClr val="tx1"/>
                </a:solidFill>
                <a:latin typeface="Calibri" pitchFamily="34" charset="0"/>
              </a:rPr>
              <a:t>Sanallaştırma</a:t>
            </a:r>
          </a:p>
          <a:p>
            <a:pPr marL="870966" lvl="1" indent="-514350">
              <a:buFont typeface="+mj-lt"/>
              <a:buAutoNum type="arabicPeriod"/>
            </a:pPr>
            <a:r>
              <a:rPr lang="tr-TR" sz="2400" dirty="0" smtClean="0">
                <a:solidFill>
                  <a:schemeClr val="tx1"/>
                </a:solidFill>
                <a:latin typeface="Calibri" pitchFamily="34" charset="0"/>
              </a:rPr>
              <a:t>Bulut bilgi işlem</a:t>
            </a:r>
          </a:p>
          <a:p>
            <a:pPr marL="870966" lvl="1" indent="-514350">
              <a:buFont typeface="+mj-lt"/>
              <a:buAutoNum type="arabicPeriod"/>
            </a:pPr>
            <a:r>
              <a:rPr lang="tr-TR" sz="2400" dirty="0" smtClean="0">
                <a:solidFill>
                  <a:schemeClr val="tx1"/>
                </a:solidFill>
                <a:latin typeface="Calibri" pitchFamily="34" charset="0"/>
              </a:rPr>
              <a:t>Yeşil bilgi işlem</a:t>
            </a:r>
          </a:p>
          <a:p>
            <a:pPr marL="870966" lvl="1" indent="-514350">
              <a:buFont typeface="+mj-lt"/>
              <a:buAutoNum type="arabicPeriod"/>
            </a:pPr>
            <a:r>
              <a:rPr lang="tr-TR" sz="2400" dirty="0" smtClean="0">
                <a:solidFill>
                  <a:schemeClr val="tx1"/>
                </a:solidFill>
                <a:latin typeface="Calibri" pitchFamily="34" charset="0"/>
              </a:rPr>
              <a:t>Güç tasarruflu/yüksek performanslı işlemciler</a:t>
            </a:r>
          </a:p>
          <a:p>
            <a:pPr marL="870966" lvl="1" indent="-514350">
              <a:buFont typeface="+mj-lt"/>
              <a:buAutoNum type="arabicPeriod"/>
            </a:pPr>
            <a:r>
              <a:rPr lang="tr-TR" sz="2400" dirty="0" smtClean="0">
                <a:solidFill>
                  <a:schemeClr val="tx1"/>
                </a:solidFill>
                <a:latin typeface="Calibri" pitchFamily="34" charset="0"/>
              </a:rPr>
              <a:t>Otonom bilgi işlem</a:t>
            </a:r>
          </a:p>
        </p:txBody>
      </p:sp>
    </p:spTree>
    <p:extLst>
      <p:ext uri="{BB962C8B-B14F-4D97-AF65-F5344CB8AC3E}">
        <p14:creationId xmlns:p14="http://schemas.microsoft.com/office/powerpoint/2010/main" val="34404754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13905"/>
            <a:ext cx="8172400" cy="606783"/>
          </a:xfrm>
        </p:spPr>
        <p:txBody>
          <a:bodyPr>
            <a:noAutofit/>
          </a:bodyPr>
          <a:lstStyle/>
          <a:p>
            <a:pPr lvl="1" algn="l" rtl="0">
              <a:spcBef>
                <a:spcPct val="0"/>
              </a:spcBef>
            </a:pPr>
            <a:r>
              <a:rPr lang="tr-TR" sz="2800" b="1" dirty="0" smtClean="0">
                <a:solidFill>
                  <a:schemeClr val="tx1"/>
                </a:solidFill>
                <a:latin typeface="Calibri" pitchFamily="34" charset="0"/>
              </a:rPr>
              <a:t>1. Mobil Dijital Platform</a:t>
            </a:r>
            <a:endParaRPr lang="tr-TR" sz="2000" b="1" dirty="0">
              <a:solidFill>
                <a:schemeClr val="tx1"/>
              </a:solidFill>
              <a:latin typeface="Calibri" pitchFamily="34" charset="0"/>
            </a:endParaRPr>
          </a:p>
        </p:txBody>
      </p:sp>
      <p:sp>
        <p:nvSpPr>
          <p:cNvPr id="3" name="İçerik Yer Tutucusu 2"/>
          <p:cNvSpPr>
            <a:spLocks noGrp="1"/>
          </p:cNvSpPr>
          <p:nvPr>
            <p:ph idx="1"/>
          </p:nvPr>
        </p:nvSpPr>
        <p:spPr>
          <a:xfrm>
            <a:off x="1115616" y="836712"/>
            <a:ext cx="7848872" cy="2688713"/>
          </a:xfrm>
          <a:solidFill>
            <a:schemeClr val="bg1"/>
          </a:solidFill>
        </p:spPr>
        <p:txBody>
          <a:bodyPr>
            <a:normAutofit/>
          </a:bodyPr>
          <a:lstStyle/>
          <a:p>
            <a:pPr algn="just"/>
            <a:r>
              <a:rPr lang="tr-TR" sz="1800" dirty="0" err="1" smtClean="0">
                <a:latin typeface="Calibri" pitchFamily="34" charset="0"/>
              </a:rPr>
              <a:t>BlackBerry</a:t>
            </a:r>
            <a:r>
              <a:rPr lang="tr-TR" sz="1800" dirty="0" smtClean="0">
                <a:latin typeface="Calibri" pitchFamily="34" charset="0"/>
              </a:rPr>
              <a:t> ve </a:t>
            </a:r>
            <a:r>
              <a:rPr lang="tr-TR" sz="1800" dirty="0" err="1" smtClean="0">
                <a:latin typeface="Calibri" pitchFamily="34" charset="0"/>
              </a:rPr>
              <a:t>İphone</a:t>
            </a:r>
            <a:r>
              <a:rPr lang="tr-TR" sz="1800" dirty="0" smtClean="0">
                <a:latin typeface="Calibri" pitchFamily="34" charset="0"/>
              </a:rPr>
              <a:t> vb. cep telefonu ve akıllı telefonlar, bilgisayarların elinden veri transferi, internette gezinme, e-mail ve anlık mesaj  gönderme, dijital içerik görüntüleme ve kurum içi sistemlerde veri dönüşümü dahil pek çok özelliklerini almışlardır.</a:t>
            </a:r>
          </a:p>
          <a:p>
            <a:pPr algn="just"/>
            <a:r>
              <a:rPr lang="tr-TR" sz="1800" dirty="0" err="1" smtClean="0">
                <a:latin typeface="Calibri" pitchFamily="34" charset="0"/>
              </a:rPr>
              <a:t>Netbooklar</a:t>
            </a:r>
            <a:r>
              <a:rPr lang="tr-TR" sz="1800" dirty="0" smtClean="0">
                <a:latin typeface="Calibri" pitchFamily="34" charset="0"/>
              </a:rPr>
              <a:t>, </a:t>
            </a:r>
            <a:r>
              <a:rPr lang="tr-TR" sz="1800" dirty="0" err="1" smtClean="0">
                <a:latin typeface="Calibri" pitchFamily="34" charset="0"/>
              </a:rPr>
              <a:t>İpad</a:t>
            </a:r>
            <a:r>
              <a:rPr lang="tr-TR" sz="1800" dirty="0" smtClean="0">
                <a:latin typeface="Calibri" pitchFamily="34" charset="0"/>
              </a:rPr>
              <a:t> gibi tablet bilgisayarlar, Amazon’un </a:t>
            </a:r>
            <a:r>
              <a:rPr lang="tr-TR" sz="1800" dirty="0" err="1" smtClean="0">
                <a:latin typeface="Calibri" pitchFamily="34" charset="0"/>
              </a:rPr>
              <a:t>Kindle’i</a:t>
            </a:r>
            <a:r>
              <a:rPr lang="tr-TR" sz="1800" dirty="0" smtClean="0">
                <a:latin typeface="Calibri" pitchFamily="34" charset="0"/>
              </a:rPr>
              <a:t> dijital e-kitap okuyucuları yeni mobil platformlar olarak ifade edilebilir.</a:t>
            </a:r>
          </a:p>
          <a:p>
            <a:pPr algn="just"/>
            <a:r>
              <a:rPr lang="tr-TR" sz="1800" b="1" dirty="0" smtClean="0">
                <a:solidFill>
                  <a:srgbClr val="C00000"/>
                </a:solidFill>
                <a:latin typeface="Calibri" pitchFamily="34" charset="0"/>
              </a:rPr>
              <a:t>Günümüzde bir çok yöneticiye gerekli özet raporlar mobil teknoloji ile iletilmektedir.</a:t>
            </a:r>
            <a:endParaRPr lang="tr-TR" sz="1800" b="1" dirty="0">
              <a:solidFill>
                <a:srgbClr val="C00000"/>
              </a:solidFill>
              <a:latin typeface="Calibri" pitchFamily="34" charset="0"/>
            </a:endParaRPr>
          </a:p>
        </p:txBody>
      </p:sp>
      <p:pic>
        <p:nvPicPr>
          <p:cNvPr id="11266" name="Picture 2" descr="http://resim.donanimhaber.com/upfiles/1136972/921E92790E7C4641BA7F32C34F80486A.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582" t="9096" r="22895" b="8398"/>
          <a:stretch/>
        </p:blipFill>
        <p:spPr bwMode="auto">
          <a:xfrm>
            <a:off x="16772" y="836712"/>
            <a:ext cx="1150725" cy="1709955"/>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http://www.elmadoktoru.com/images/stories/eylul-2012-2/iphone5_vs_iphone4s_original_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0000"/>
          <a:stretch/>
        </p:blipFill>
        <p:spPr bwMode="auto">
          <a:xfrm>
            <a:off x="16772" y="2545372"/>
            <a:ext cx="1183163" cy="1960106"/>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http://imgs.sapo.pt/gfx/467391.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05681"/>
            <a:ext cx="2736304" cy="2352522"/>
          </a:xfrm>
          <a:prstGeom prst="rect">
            <a:avLst/>
          </a:prstGeom>
          <a:noFill/>
          <a:extLst>
            <a:ext uri="{909E8E84-426E-40DD-AFC4-6F175D3DCCD1}">
              <a14:hiddenFill xmlns:a14="http://schemas.microsoft.com/office/drawing/2010/main">
                <a:solidFill>
                  <a:srgbClr val="FFFFFF"/>
                </a:solidFill>
              </a14:hiddenFill>
            </a:ext>
          </a:extLst>
        </p:spPr>
      </p:pic>
      <p:pic>
        <p:nvPicPr>
          <p:cNvPr id="11274" name="Picture 10" descr="http://www.maxicep.com/resim/iPad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6226" t="8806" r="20809" b="5765"/>
          <a:stretch/>
        </p:blipFill>
        <p:spPr bwMode="auto">
          <a:xfrm>
            <a:off x="2715728" y="4437315"/>
            <a:ext cx="3512456" cy="2420888"/>
          </a:xfrm>
          <a:prstGeom prst="rect">
            <a:avLst/>
          </a:prstGeom>
          <a:noFill/>
          <a:extLst>
            <a:ext uri="{909E8E84-426E-40DD-AFC4-6F175D3DCCD1}">
              <a14:hiddenFill xmlns:a14="http://schemas.microsoft.com/office/drawing/2010/main">
                <a:solidFill>
                  <a:srgbClr val="FFFFFF"/>
                </a:solidFill>
              </a14:hiddenFill>
            </a:ext>
          </a:extLst>
        </p:spPr>
      </p:pic>
      <p:pic>
        <p:nvPicPr>
          <p:cNvPr id="11276" name="Picture 12" descr="http://g-ecx.images-amazon.com/images/G/01/kindle/dp/2012/KS/feature-reading._V398727981_.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28184" y="3677181"/>
            <a:ext cx="2915816" cy="3187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894504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13905"/>
            <a:ext cx="8604448" cy="534775"/>
          </a:xfrm>
        </p:spPr>
        <p:txBody>
          <a:bodyPr>
            <a:normAutofit/>
          </a:bodyPr>
          <a:lstStyle/>
          <a:p>
            <a:r>
              <a:rPr lang="tr-TR" sz="2800" b="1" dirty="0" smtClean="0">
                <a:solidFill>
                  <a:schemeClr val="tx1"/>
                </a:solidFill>
                <a:effectLst/>
                <a:latin typeface="Calibri" pitchFamily="34" charset="0"/>
              </a:rPr>
              <a:t>2. Şebeke (</a:t>
            </a:r>
            <a:r>
              <a:rPr lang="tr-TR" sz="2800" b="1" dirty="0" err="1" smtClean="0">
                <a:solidFill>
                  <a:schemeClr val="tx1"/>
                </a:solidFill>
                <a:effectLst/>
                <a:latin typeface="Calibri" pitchFamily="34" charset="0"/>
              </a:rPr>
              <a:t>Grid</a:t>
            </a:r>
            <a:r>
              <a:rPr lang="tr-TR" sz="2800" b="1" dirty="0" smtClean="0">
                <a:solidFill>
                  <a:schemeClr val="tx1"/>
                </a:solidFill>
                <a:effectLst/>
                <a:latin typeface="Calibri" pitchFamily="34" charset="0"/>
              </a:rPr>
              <a:t>) Bilgi İşlem</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5038298" y="787028"/>
            <a:ext cx="4105702" cy="6070972"/>
          </a:xfrm>
          <a:solidFill>
            <a:schemeClr val="bg1"/>
          </a:solidFill>
        </p:spPr>
        <p:txBody>
          <a:bodyPr>
            <a:normAutofit lnSpcReduction="10000"/>
          </a:bodyPr>
          <a:lstStyle/>
          <a:p>
            <a:pPr algn="just"/>
            <a:r>
              <a:rPr lang="tr-TR" sz="1800" dirty="0">
                <a:latin typeface="Calibri" pitchFamily="34" charset="0"/>
              </a:rPr>
              <a:t>Şebeke (</a:t>
            </a:r>
            <a:r>
              <a:rPr lang="tr-TR" sz="1800" dirty="0" err="1">
                <a:latin typeface="Calibri" pitchFamily="34" charset="0"/>
              </a:rPr>
              <a:t>Grid</a:t>
            </a:r>
            <a:r>
              <a:rPr lang="tr-TR" sz="1800" dirty="0">
                <a:latin typeface="Calibri" pitchFamily="34" charset="0"/>
              </a:rPr>
              <a:t>) Bilgi </a:t>
            </a:r>
            <a:r>
              <a:rPr lang="tr-TR" sz="1800" dirty="0" smtClean="0">
                <a:latin typeface="Calibri" pitchFamily="34" charset="0"/>
              </a:rPr>
              <a:t>İşlem, sanal süper bilgisayar meydana getirmek için coğrafi olarak birbirinden uzak olan bilgisayarların tek bir ağ üzerinden işlem güçlerinin birleştirilmesidir.</a:t>
            </a:r>
          </a:p>
          <a:p>
            <a:pPr algn="just"/>
            <a:r>
              <a:rPr lang="tr-TR" sz="1800" dirty="0" smtClean="0">
                <a:solidFill>
                  <a:srgbClr val="C00000"/>
                </a:solidFill>
                <a:latin typeface="Calibri" pitchFamily="34" charset="0"/>
              </a:rPr>
              <a:t>Bilgisayarların çoğu çalışma zamanlarında atanmış oldukları iş için merkezi işlem ünitesinin ortalama sadece %25’ini kullanmaktadırlar. </a:t>
            </a:r>
          </a:p>
          <a:p>
            <a:pPr algn="just"/>
            <a:r>
              <a:rPr lang="tr-TR" sz="1800" dirty="0" smtClean="0">
                <a:solidFill>
                  <a:srgbClr val="C00000"/>
                </a:solidFill>
                <a:latin typeface="Calibri" pitchFamily="34" charset="0"/>
              </a:rPr>
              <a:t>Bu gerçekten yola çıkarak </a:t>
            </a:r>
            <a:r>
              <a:rPr lang="tr-TR" sz="1800" dirty="0">
                <a:solidFill>
                  <a:srgbClr val="C00000"/>
                </a:solidFill>
                <a:latin typeface="Calibri" pitchFamily="34" charset="0"/>
              </a:rPr>
              <a:t>Şebeke (</a:t>
            </a:r>
            <a:r>
              <a:rPr lang="tr-TR" sz="1800" dirty="0" err="1">
                <a:solidFill>
                  <a:srgbClr val="C00000"/>
                </a:solidFill>
                <a:latin typeface="Calibri" pitchFamily="34" charset="0"/>
              </a:rPr>
              <a:t>Grid</a:t>
            </a:r>
            <a:r>
              <a:rPr lang="tr-TR" sz="1800" dirty="0">
                <a:solidFill>
                  <a:srgbClr val="C00000"/>
                </a:solidFill>
                <a:latin typeface="Calibri" pitchFamily="34" charset="0"/>
              </a:rPr>
              <a:t>) Bilgi </a:t>
            </a:r>
            <a:r>
              <a:rPr lang="tr-TR" sz="1800" dirty="0" smtClean="0">
                <a:solidFill>
                  <a:srgbClr val="C00000"/>
                </a:solidFill>
                <a:latin typeface="Calibri" pitchFamily="34" charset="0"/>
              </a:rPr>
              <a:t>İşlem bu kullanılmayan kaynakları gerek duyulan başka işlemler için kullanır.</a:t>
            </a:r>
          </a:p>
          <a:p>
            <a:pPr algn="just"/>
            <a:r>
              <a:rPr lang="tr-TR" sz="1800" dirty="0" smtClean="0">
                <a:latin typeface="Calibri" pitchFamily="34" charset="0"/>
              </a:rPr>
              <a:t>İstemci bilgisayarları geleneksel görevlerini gerçekleştirirken şebeke uygulamalarını da arka planda çalıştırırlar. </a:t>
            </a:r>
          </a:p>
          <a:p>
            <a:pPr algn="just"/>
            <a:r>
              <a:rPr lang="tr-TR" sz="1800" b="1" dirty="0">
                <a:solidFill>
                  <a:srgbClr val="C00000"/>
                </a:solidFill>
                <a:latin typeface="Calibri" pitchFamily="34" charset="0"/>
              </a:rPr>
              <a:t>Şebeke (</a:t>
            </a:r>
            <a:r>
              <a:rPr lang="tr-TR" sz="1800" b="1" dirty="0" err="1">
                <a:solidFill>
                  <a:srgbClr val="C00000"/>
                </a:solidFill>
                <a:latin typeface="Calibri" pitchFamily="34" charset="0"/>
              </a:rPr>
              <a:t>Grid</a:t>
            </a:r>
            <a:r>
              <a:rPr lang="tr-TR" sz="1800" b="1" dirty="0">
                <a:solidFill>
                  <a:srgbClr val="C00000"/>
                </a:solidFill>
                <a:latin typeface="Calibri" pitchFamily="34" charset="0"/>
              </a:rPr>
              <a:t>) Bilgi </a:t>
            </a:r>
            <a:r>
              <a:rPr lang="tr-TR" sz="1800" b="1" dirty="0" smtClean="0">
                <a:solidFill>
                  <a:srgbClr val="C00000"/>
                </a:solidFill>
                <a:latin typeface="Calibri" pitchFamily="34" charset="0"/>
              </a:rPr>
              <a:t>İşlem, maliyet tasarrufu, işlem hızı ve çeviklik sağlamaktadır. </a:t>
            </a:r>
          </a:p>
          <a:p>
            <a:pPr algn="just"/>
            <a:r>
              <a:rPr lang="tr-TR" sz="1800" b="1" dirty="0" smtClean="0">
                <a:solidFill>
                  <a:srgbClr val="C00000"/>
                </a:solidFill>
                <a:latin typeface="Calibri" pitchFamily="34" charset="0"/>
              </a:rPr>
              <a:t>Aynı şekilde mevcut kaynakların daha verimli kullanılmasını sağlar ve güç tüketimini azaltır.</a:t>
            </a:r>
            <a:endParaRPr lang="tr-TR" sz="1800" b="1" dirty="0">
              <a:solidFill>
                <a:srgbClr val="C00000"/>
              </a:solidFill>
              <a:latin typeface="Calibri" pitchFamily="34" charset="0"/>
            </a:endParaRPr>
          </a:p>
        </p:txBody>
      </p:sp>
      <p:pic>
        <p:nvPicPr>
          <p:cNvPr id="12290" name="Picture 2" descr="http://www.misjournal.com/wp-content/uploads/2011/02/grid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65756"/>
            <a:ext cx="5038298" cy="4499660"/>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p:cNvSpPr txBox="1"/>
          <p:nvPr/>
        </p:nvSpPr>
        <p:spPr>
          <a:xfrm>
            <a:off x="0" y="779358"/>
            <a:ext cx="5038298" cy="1477328"/>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just"/>
            <a:r>
              <a:rPr lang="tr-TR" dirty="0">
                <a:solidFill>
                  <a:schemeClr val="tx1"/>
                </a:solidFill>
                <a:latin typeface="Calibri" pitchFamily="34" charset="0"/>
              </a:rPr>
              <a:t>Kavramsal olarak IBM tarafından ortaya atılan</a:t>
            </a:r>
            <a:r>
              <a:rPr lang="tr-TR" b="1" dirty="0">
                <a:solidFill>
                  <a:schemeClr val="tx1"/>
                </a:solidFill>
                <a:latin typeface="Calibri" pitchFamily="34" charset="0"/>
              </a:rPr>
              <a:t> </a:t>
            </a:r>
            <a:r>
              <a:rPr lang="tr-TR" b="1" dirty="0">
                <a:solidFill>
                  <a:srgbClr val="FF0000"/>
                </a:solidFill>
                <a:latin typeface="Calibri" pitchFamily="34" charset="0"/>
              </a:rPr>
              <a:t>Şebeke Bilgi İşlem</a:t>
            </a:r>
            <a:r>
              <a:rPr lang="tr-TR" b="1" dirty="0" smtClean="0">
                <a:solidFill>
                  <a:srgbClr val="FF0000"/>
                </a:solidFill>
                <a:latin typeface="Calibri" pitchFamily="34" charset="0"/>
              </a:rPr>
              <a:t>, dağıtık </a:t>
            </a:r>
            <a:r>
              <a:rPr lang="tr-TR" b="1" dirty="0">
                <a:solidFill>
                  <a:srgbClr val="FF0000"/>
                </a:solidFill>
                <a:latin typeface="Calibri" pitchFamily="34" charset="0"/>
              </a:rPr>
              <a:t>durumdaki çok sayıda bilgisayarı birbirine bağlayarak bilgi işleme yönteminin sanallaştırılmasını sağlayan çözüm mimarisine verilen isimdir. </a:t>
            </a:r>
            <a:endParaRPr lang="tr-TR" b="1" dirty="0" smtClean="0">
              <a:solidFill>
                <a:srgbClr val="FF0000"/>
              </a:solidFill>
              <a:latin typeface="Calibri" pitchFamily="34" charset="0"/>
            </a:endParaRPr>
          </a:p>
        </p:txBody>
      </p:sp>
    </p:spTree>
    <p:extLst>
      <p:ext uri="{BB962C8B-B14F-4D97-AF65-F5344CB8AC3E}">
        <p14:creationId xmlns:p14="http://schemas.microsoft.com/office/powerpoint/2010/main" val="16715867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609"/>
            <a:ext cx="7498080" cy="621297"/>
          </a:xfrm>
        </p:spPr>
        <p:txBody>
          <a:bodyPr>
            <a:normAutofit/>
          </a:bodyPr>
          <a:lstStyle/>
          <a:p>
            <a:r>
              <a:rPr lang="tr-TR" sz="2800" b="1" dirty="0" smtClean="0">
                <a:solidFill>
                  <a:schemeClr val="tx1"/>
                </a:solidFill>
                <a:effectLst/>
                <a:latin typeface="Calibri" pitchFamily="34" charset="0"/>
              </a:rPr>
              <a:t>3. Sanallaştırma</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179512" y="1052736"/>
            <a:ext cx="8754176" cy="5195664"/>
          </a:xfrm>
          <a:solidFill>
            <a:schemeClr val="bg1"/>
          </a:solidFill>
        </p:spPr>
        <p:txBody>
          <a:bodyPr>
            <a:normAutofit/>
          </a:bodyPr>
          <a:lstStyle/>
          <a:p>
            <a:pPr algn="just"/>
            <a:r>
              <a:rPr lang="tr-TR" sz="2000" b="1" dirty="0" smtClean="0">
                <a:latin typeface="Calibri" pitchFamily="34" charset="0"/>
              </a:rPr>
              <a:t>Sanallaştırma; </a:t>
            </a:r>
            <a:r>
              <a:rPr lang="tr-TR" sz="2000" b="1" dirty="0" smtClean="0">
                <a:solidFill>
                  <a:srgbClr val="C00000"/>
                </a:solidFill>
                <a:latin typeface="Calibri" pitchFamily="34" charset="0"/>
              </a:rPr>
              <a:t>bir fiziksel </a:t>
            </a:r>
            <a:r>
              <a:rPr lang="tr-TR" sz="2000" b="1" dirty="0">
                <a:solidFill>
                  <a:srgbClr val="C00000"/>
                </a:solidFill>
                <a:latin typeface="Calibri" pitchFamily="34" charset="0"/>
              </a:rPr>
              <a:t>kaynağın, yazılım ile mantıksal birçok bölüme ayrılarak her birini ayrı bir parça gibi kullanmaktır. </a:t>
            </a:r>
          </a:p>
          <a:p>
            <a:pPr algn="just"/>
            <a:r>
              <a:rPr lang="tr-TR" sz="2000" b="1" dirty="0">
                <a:solidFill>
                  <a:srgbClr val="C00000"/>
                </a:solidFill>
                <a:latin typeface="Calibri" pitchFamily="34" charset="0"/>
              </a:rPr>
              <a:t>Sunucuların sanallaştırılması, işletmelerin bir bilgisayarda aynı anda birden fazla işletim sistemi çalıştırılabilmesini sağlar.</a:t>
            </a:r>
          </a:p>
          <a:p>
            <a:pPr algn="just"/>
            <a:r>
              <a:rPr lang="tr-TR" sz="2000" dirty="0" smtClean="0">
                <a:latin typeface="Calibri" pitchFamily="34" charset="0"/>
              </a:rPr>
              <a:t>Tek bir fiziksel kaynağın kullanıcıya birden çok mantıksal kaynak olarak görünmesine imkan verir. </a:t>
            </a:r>
          </a:p>
          <a:p>
            <a:pPr algn="just"/>
            <a:r>
              <a:rPr lang="tr-TR" sz="2000" dirty="0" smtClean="0">
                <a:latin typeface="Calibri" pitchFamily="34" charset="0"/>
              </a:rPr>
              <a:t>Çoklu </a:t>
            </a:r>
            <a:r>
              <a:rPr lang="tr-TR" sz="2000" dirty="0">
                <a:latin typeface="Calibri" pitchFamily="34" charset="0"/>
              </a:rPr>
              <a:t>fiziksel kaynakların tek bir yapı gibi hareket etmesini de sağlamaktadır.</a:t>
            </a:r>
          </a:p>
          <a:p>
            <a:pPr algn="just"/>
            <a:r>
              <a:rPr lang="tr-TR" sz="2000" dirty="0" smtClean="0">
                <a:solidFill>
                  <a:srgbClr val="C00000"/>
                </a:solidFill>
                <a:latin typeface="Calibri" pitchFamily="34" charset="0"/>
              </a:rPr>
              <a:t>İşletmelere maliyet ve güç tasarrufu sağlar. </a:t>
            </a:r>
            <a:endParaRPr lang="tr-TR" sz="2000" dirty="0">
              <a:solidFill>
                <a:srgbClr val="C00000"/>
              </a:solidFill>
              <a:latin typeface="Calibri" pitchFamily="34" charset="0"/>
            </a:endParaRPr>
          </a:p>
          <a:p>
            <a:pPr algn="just"/>
            <a:endParaRPr lang="tr-TR" sz="2000" dirty="0">
              <a:latin typeface="Calibri" pitchFamily="34" charset="0"/>
            </a:endParaRPr>
          </a:p>
        </p:txBody>
      </p:sp>
    </p:spTree>
    <p:extLst>
      <p:ext uri="{BB962C8B-B14F-4D97-AF65-F5344CB8AC3E}">
        <p14:creationId xmlns:p14="http://schemas.microsoft.com/office/powerpoint/2010/main" val="36953313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0"/>
            <a:ext cx="8172400" cy="548680"/>
          </a:xfrm>
        </p:spPr>
        <p:txBody>
          <a:bodyPr>
            <a:noAutofit/>
          </a:bodyPr>
          <a:lstStyle/>
          <a:p>
            <a:r>
              <a:rPr lang="tr-TR" sz="2800" b="1" dirty="0" smtClean="0">
                <a:solidFill>
                  <a:schemeClr val="tx1"/>
                </a:solidFill>
                <a:effectLst/>
                <a:latin typeface="Calibri" pitchFamily="34" charset="0"/>
              </a:rPr>
              <a:t>4.Bulut Bilgi İşlem </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0" y="620688"/>
            <a:ext cx="9036496" cy="3528392"/>
          </a:xfrm>
          <a:solidFill>
            <a:schemeClr val="bg1"/>
          </a:solidFill>
        </p:spPr>
        <p:txBody>
          <a:bodyPr>
            <a:noAutofit/>
          </a:bodyPr>
          <a:lstStyle/>
          <a:p>
            <a:pPr algn="just"/>
            <a:r>
              <a:rPr lang="tr-TR" sz="1800" b="1" dirty="0" smtClean="0">
                <a:solidFill>
                  <a:srgbClr val="C00000"/>
                </a:solidFill>
                <a:latin typeface="Calibri" pitchFamily="34" charset="0"/>
              </a:rPr>
              <a:t>İşletmelerin </a:t>
            </a:r>
            <a:r>
              <a:rPr lang="tr-TR" sz="1800" b="1" dirty="0">
                <a:solidFill>
                  <a:srgbClr val="C00000"/>
                </a:solidFill>
                <a:latin typeface="Calibri" pitchFamily="34" charset="0"/>
              </a:rPr>
              <a:t>ve bireylerin bilgi işleme, depolama, yazılım ve diğer hizmetleri almak için, başta internet olmak üzere bir ağ üzerinden sanal kaynak havuzu oluşturulmasıdır</a:t>
            </a:r>
            <a:r>
              <a:rPr lang="tr-TR" sz="1800" b="1" dirty="0" smtClean="0">
                <a:solidFill>
                  <a:srgbClr val="C00000"/>
                </a:solidFill>
                <a:latin typeface="Calibri" pitchFamily="34" charset="0"/>
              </a:rPr>
              <a:t>.</a:t>
            </a:r>
          </a:p>
          <a:p>
            <a:pPr algn="just"/>
            <a:r>
              <a:rPr lang="tr-TR" sz="1800" dirty="0" smtClean="0">
                <a:solidFill>
                  <a:srgbClr val="C00000"/>
                </a:solidFill>
                <a:latin typeface="Calibri" pitchFamily="34" charset="0"/>
              </a:rPr>
              <a:t>Bulut </a:t>
            </a:r>
            <a:r>
              <a:rPr lang="tr-TR" sz="1800" dirty="0">
                <a:solidFill>
                  <a:srgbClr val="C00000"/>
                </a:solidFill>
                <a:latin typeface="Calibri" pitchFamily="34" charset="0"/>
              </a:rPr>
              <a:t>Hesaplama ( </a:t>
            </a:r>
            <a:r>
              <a:rPr lang="tr-TR" sz="1800" dirty="0" err="1">
                <a:solidFill>
                  <a:srgbClr val="C00000"/>
                </a:solidFill>
                <a:latin typeface="Calibri" pitchFamily="34" charset="0"/>
              </a:rPr>
              <a:t>Cloud</a:t>
            </a:r>
            <a:r>
              <a:rPr lang="tr-TR" sz="1800" dirty="0">
                <a:solidFill>
                  <a:srgbClr val="C00000"/>
                </a:solidFill>
                <a:latin typeface="Calibri" pitchFamily="34" charset="0"/>
              </a:rPr>
              <a:t> Computing </a:t>
            </a:r>
            <a:r>
              <a:rPr lang="tr-TR" sz="1800" dirty="0" smtClean="0">
                <a:solidFill>
                  <a:srgbClr val="C00000"/>
                </a:solidFill>
                <a:latin typeface="Calibri" pitchFamily="34" charset="0"/>
              </a:rPr>
              <a:t>), </a:t>
            </a:r>
            <a:r>
              <a:rPr lang="tr-TR" sz="1800" dirty="0">
                <a:solidFill>
                  <a:srgbClr val="C00000"/>
                </a:solidFill>
                <a:latin typeface="Calibri" pitchFamily="34" charset="0"/>
              </a:rPr>
              <a:t>ihtiyaç duyduğunuz verilerin ve hesaplamaların sizin bilgisayarınızda </a:t>
            </a:r>
            <a:r>
              <a:rPr lang="tr-TR" sz="1800" dirty="0" smtClean="0">
                <a:solidFill>
                  <a:srgbClr val="C00000"/>
                </a:solidFill>
                <a:latin typeface="Calibri" pitchFamily="34" charset="0"/>
              </a:rPr>
              <a:t>değil de</a:t>
            </a:r>
            <a:r>
              <a:rPr lang="tr-TR" sz="1800" dirty="0">
                <a:solidFill>
                  <a:srgbClr val="C00000"/>
                </a:solidFill>
                <a:latin typeface="Calibri" pitchFamily="34" charset="0"/>
              </a:rPr>
              <a:t>, uzaktaki birçok bilgisayarda tutulması ve hesaplanması mantığına dayanıyor</a:t>
            </a:r>
            <a:r>
              <a:rPr lang="tr-TR" sz="1800" dirty="0" smtClean="0">
                <a:solidFill>
                  <a:srgbClr val="C00000"/>
                </a:solidFill>
                <a:latin typeface="Calibri" pitchFamily="34" charset="0"/>
              </a:rPr>
              <a:t>. (</a:t>
            </a:r>
            <a:r>
              <a:rPr lang="tr-TR" sz="1800" dirty="0">
                <a:solidFill>
                  <a:srgbClr val="C00000"/>
                </a:solidFill>
                <a:latin typeface="Calibri" pitchFamily="34" charset="0"/>
              </a:rPr>
              <a:t>www.bitdunyasi.com</a:t>
            </a:r>
            <a:r>
              <a:rPr lang="tr-TR" sz="1800" dirty="0" smtClean="0">
                <a:solidFill>
                  <a:srgbClr val="C00000"/>
                </a:solidFill>
                <a:latin typeface="Calibri" pitchFamily="34" charset="0"/>
              </a:rPr>
              <a:t>)</a:t>
            </a:r>
            <a:endParaRPr lang="tr-TR" sz="1800" dirty="0">
              <a:solidFill>
                <a:srgbClr val="C00000"/>
              </a:solidFill>
              <a:latin typeface="Calibri" pitchFamily="34" charset="0"/>
            </a:endParaRPr>
          </a:p>
          <a:p>
            <a:pPr algn="just"/>
            <a:r>
              <a:rPr lang="tr-TR" sz="1800" dirty="0" smtClean="0">
                <a:latin typeface="Calibri" pitchFamily="34" charset="0"/>
              </a:rPr>
              <a:t>Bu sistemler ihtiyaç </a:t>
            </a:r>
            <a:r>
              <a:rPr lang="tr-TR" sz="1800" dirty="0">
                <a:latin typeface="Calibri" pitchFamily="34" charset="0"/>
              </a:rPr>
              <a:t>duyulan kaynağın fiziksel konumuna veya kullanıcıların kendi konumlarına bağlı kalmaksızın </a:t>
            </a:r>
            <a:r>
              <a:rPr lang="tr-TR" sz="1800" dirty="0" smtClean="0">
                <a:latin typeface="Calibri" pitchFamily="34" charset="0"/>
              </a:rPr>
              <a:t>kullanıcılar tarafından </a:t>
            </a:r>
            <a:r>
              <a:rPr lang="tr-TR" sz="1800" dirty="0">
                <a:latin typeface="Calibri" pitchFamily="34" charset="0"/>
              </a:rPr>
              <a:t>elde </a:t>
            </a:r>
            <a:r>
              <a:rPr lang="tr-TR" sz="1800" dirty="0" smtClean="0">
                <a:latin typeface="Calibri" pitchFamily="34" charset="0"/>
              </a:rPr>
              <a:t>edilmesine </a:t>
            </a:r>
            <a:r>
              <a:rPr lang="tr-TR" sz="1800" dirty="0">
                <a:latin typeface="Calibri" pitchFamily="34" charset="0"/>
              </a:rPr>
              <a:t>imkan tanır. </a:t>
            </a:r>
          </a:p>
          <a:p>
            <a:pPr algn="just"/>
            <a:r>
              <a:rPr lang="tr-TR" sz="1800" dirty="0">
                <a:latin typeface="Calibri" pitchFamily="34" charset="0"/>
              </a:rPr>
              <a:t>Bazı dosyaların saklanması için kullanılan sunucular da Bulut Sunucu </a:t>
            </a:r>
            <a:r>
              <a:rPr lang="tr-TR" sz="1800" b="1" dirty="0">
                <a:latin typeface="Calibri" pitchFamily="34" charset="0"/>
              </a:rPr>
              <a:t>(</a:t>
            </a:r>
            <a:r>
              <a:rPr lang="tr-TR" sz="1800" b="1" dirty="0" err="1">
                <a:latin typeface="Calibri" pitchFamily="34" charset="0"/>
              </a:rPr>
              <a:t>Cloud</a:t>
            </a:r>
            <a:r>
              <a:rPr lang="tr-TR" sz="1800" b="1" dirty="0">
                <a:latin typeface="Calibri" pitchFamily="34" charset="0"/>
              </a:rPr>
              <a:t> Server) </a:t>
            </a:r>
            <a:r>
              <a:rPr lang="tr-TR" sz="1800" dirty="0">
                <a:latin typeface="Calibri" pitchFamily="34" charset="0"/>
              </a:rPr>
              <a:t>olarak adlandırılır.</a:t>
            </a:r>
          </a:p>
          <a:p>
            <a:pPr algn="just"/>
            <a:endParaRPr lang="tr-TR" sz="1800" dirty="0">
              <a:latin typeface="Calibri" pitchFamily="34" charset="0"/>
            </a:endParaRPr>
          </a:p>
        </p:txBody>
      </p:sp>
      <p:pic>
        <p:nvPicPr>
          <p:cNvPr id="10242" name="Picture 2" descr="http://t1.gstatic.com/images?q=tbn:ANd9GcSusd6FLiBAU5cchczPfwJQbWpMvHw3kg5NG042YkqDmkdz8sR-Fw"/>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251520" y="3501008"/>
            <a:ext cx="3240360" cy="2808312"/>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http://t0.gstatic.com/images?q=tbn:ANd9GcT4e9onFn8tA0a9Yy5l0mgymLYEO0neqxWgjZ8v6-eTX_0Xxkoe"/>
          <p:cNvPicPr>
            <a:picLocks noChangeAspect="1" noChangeArrowheads="1"/>
          </p:cNvPicPr>
          <p:nvPr/>
        </p:nvPicPr>
        <p:blipFill rotWithShape="1">
          <a:blip r:embed="rId4">
            <a:extLst>
              <a:ext uri="{28A0092B-C50C-407E-A947-70E740481C1C}">
                <a14:useLocalDpi xmlns:a14="http://schemas.microsoft.com/office/drawing/2010/main" val="0"/>
              </a:ext>
            </a:extLst>
          </a:blip>
          <a:srcRect b="20500"/>
          <a:stretch/>
        </p:blipFill>
        <p:spPr bwMode="auto">
          <a:xfrm>
            <a:off x="3743400" y="3501008"/>
            <a:ext cx="5428658" cy="2304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614426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0"/>
            <a:ext cx="8100392" cy="836712"/>
          </a:xfrm>
        </p:spPr>
        <p:txBody>
          <a:bodyPr>
            <a:normAutofit/>
          </a:bodyPr>
          <a:lstStyle/>
          <a:p>
            <a:r>
              <a:rPr lang="tr-TR" sz="2800" b="1" dirty="0" smtClean="0">
                <a:solidFill>
                  <a:schemeClr val="tx1"/>
                </a:solidFill>
                <a:effectLst/>
                <a:latin typeface="Calibri" pitchFamily="34" charset="0"/>
              </a:rPr>
              <a:t>Bulut Bilgi İşlemin Özellikleri</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179512" y="1196752"/>
            <a:ext cx="8754176" cy="5051648"/>
          </a:xfrm>
          <a:solidFill>
            <a:schemeClr val="bg1"/>
          </a:solidFill>
        </p:spPr>
        <p:txBody>
          <a:bodyPr>
            <a:normAutofit/>
          </a:bodyPr>
          <a:lstStyle/>
          <a:p>
            <a:r>
              <a:rPr lang="tr-TR" sz="2000" dirty="0" smtClean="0">
                <a:latin typeface="Calibri" pitchFamily="34" charset="0"/>
              </a:rPr>
              <a:t>ABD ulusal standartlar ve teknoloji enstitüsü </a:t>
            </a:r>
            <a:r>
              <a:rPr lang="tr-TR" sz="2000" dirty="0">
                <a:latin typeface="Calibri" pitchFamily="34" charset="0"/>
              </a:rPr>
              <a:t>Bulut Bilgi </a:t>
            </a:r>
            <a:r>
              <a:rPr lang="tr-TR" sz="2000" dirty="0" smtClean="0">
                <a:latin typeface="Calibri" pitchFamily="34" charset="0"/>
              </a:rPr>
              <a:t>İşlemi aşağıdaki temel özelliklere sahip olarak tanımlamaktadır. </a:t>
            </a:r>
          </a:p>
          <a:p>
            <a:pPr marL="870966" lvl="1" indent="-514350">
              <a:buFont typeface="+mj-lt"/>
              <a:buAutoNum type="arabicPeriod"/>
            </a:pPr>
            <a:r>
              <a:rPr lang="tr-TR" sz="2000" b="1" dirty="0" smtClean="0">
                <a:latin typeface="Calibri" pitchFamily="34" charset="0"/>
              </a:rPr>
              <a:t>Talep durumunda bireysel hizmet</a:t>
            </a:r>
          </a:p>
          <a:p>
            <a:pPr marL="870966" lvl="1" indent="-514350">
              <a:buFont typeface="+mj-lt"/>
              <a:buAutoNum type="arabicPeriod"/>
            </a:pPr>
            <a:r>
              <a:rPr lang="tr-TR" sz="2000" b="1" dirty="0" smtClean="0">
                <a:latin typeface="Calibri" pitchFamily="34" charset="0"/>
              </a:rPr>
              <a:t>Her yerde bulunan ağ erişimi</a:t>
            </a:r>
          </a:p>
          <a:p>
            <a:pPr marL="870966" lvl="1" indent="-514350">
              <a:buFont typeface="+mj-lt"/>
              <a:buAutoNum type="arabicPeriod"/>
            </a:pPr>
            <a:r>
              <a:rPr lang="tr-TR" sz="2000" b="1" dirty="0" smtClean="0">
                <a:latin typeface="Calibri" pitchFamily="34" charset="0"/>
              </a:rPr>
              <a:t>Yer bağımsız kaynak havuzu</a:t>
            </a:r>
          </a:p>
          <a:p>
            <a:pPr marL="870966" lvl="1" indent="-514350">
              <a:buFont typeface="+mj-lt"/>
              <a:buAutoNum type="arabicPeriod"/>
            </a:pPr>
            <a:r>
              <a:rPr lang="tr-TR" sz="2000" b="1" dirty="0" smtClean="0">
                <a:latin typeface="Calibri" pitchFamily="34" charset="0"/>
              </a:rPr>
              <a:t>Kullanıcı talebindeki değişime hızlı cevap verebilme</a:t>
            </a:r>
          </a:p>
          <a:p>
            <a:pPr marL="870966" lvl="1" indent="-514350">
              <a:buFont typeface="+mj-lt"/>
              <a:buAutoNum type="arabicPeriod"/>
            </a:pPr>
            <a:r>
              <a:rPr lang="tr-TR" sz="2000" b="1" dirty="0" smtClean="0">
                <a:latin typeface="Calibri" pitchFamily="34" charset="0"/>
              </a:rPr>
              <a:t>Bulut kaynakların ücretleri gerçekte kullanılan kaynak miktarına bağlıdır.</a:t>
            </a:r>
            <a:endParaRPr lang="tr-TR" sz="2000" b="1" dirty="0">
              <a:latin typeface="Calibri" pitchFamily="34" charset="0"/>
            </a:endParaRPr>
          </a:p>
        </p:txBody>
      </p:sp>
    </p:spTree>
    <p:extLst>
      <p:ext uri="{BB962C8B-B14F-4D97-AF65-F5344CB8AC3E}">
        <p14:creationId xmlns:p14="http://schemas.microsoft.com/office/powerpoint/2010/main" val="92604141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upload.wikimedia.org/wikipedia/commons/thumb/b/b5/Cloud_computing.svg/400px-Cloud_computing.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04128"/>
            <a:ext cx="5220072" cy="5505728"/>
          </a:xfrm>
          <a:prstGeom prst="rect">
            <a:avLst/>
          </a:prstGeom>
          <a:solidFill>
            <a:schemeClr val="bg1"/>
          </a:solidFill>
        </p:spPr>
      </p:pic>
      <p:sp>
        <p:nvSpPr>
          <p:cNvPr id="2" name="Başlık 1"/>
          <p:cNvSpPr>
            <a:spLocks noGrp="1"/>
          </p:cNvSpPr>
          <p:nvPr>
            <p:ph type="title"/>
          </p:nvPr>
        </p:nvSpPr>
        <p:spPr>
          <a:xfrm>
            <a:off x="0" y="0"/>
            <a:ext cx="9144000" cy="604128"/>
          </a:xfrm>
        </p:spPr>
        <p:txBody>
          <a:bodyPr>
            <a:normAutofit/>
          </a:bodyPr>
          <a:lstStyle/>
          <a:p>
            <a:pPr algn="ctr"/>
            <a:r>
              <a:rPr lang="tr-TR" sz="2800" b="1" dirty="0" smtClean="0">
                <a:solidFill>
                  <a:schemeClr val="tx1"/>
                </a:solidFill>
                <a:effectLst/>
                <a:latin typeface="Calibri" pitchFamily="34" charset="0"/>
              </a:rPr>
              <a:t>Bulut Bilgi İşlem Hizmet Kapsamı</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5220072" y="1268760"/>
            <a:ext cx="3816424" cy="4680520"/>
          </a:xfrm>
          <a:solidFill>
            <a:schemeClr val="bg1"/>
          </a:solidFill>
        </p:spPr>
        <p:txBody>
          <a:bodyPr>
            <a:normAutofit lnSpcReduction="10000"/>
          </a:bodyPr>
          <a:lstStyle/>
          <a:p>
            <a:pPr algn="just"/>
            <a:r>
              <a:rPr lang="tr-TR" sz="2000" b="1" dirty="0" smtClean="0">
                <a:solidFill>
                  <a:srgbClr val="FF0000"/>
                </a:solidFill>
                <a:latin typeface="Calibri" pitchFamily="34" charset="0"/>
              </a:rPr>
              <a:t>Bulut Altyapısı</a:t>
            </a:r>
            <a:r>
              <a:rPr lang="tr-TR" sz="2000" b="1" dirty="0" smtClean="0">
                <a:latin typeface="Calibri" pitchFamily="34" charset="0"/>
              </a:rPr>
              <a:t>: </a:t>
            </a:r>
            <a:r>
              <a:rPr lang="tr-TR" sz="2000" dirty="0" smtClean="0">
                <a:latin typeface="Calibri" pitchFamily="34" charset="0"/>
              </a:rPr>
              <a:t>müşteri kendi enformasyon sistemini çalıştırmak için bulut hizmet sağlayıcının işlem, depolama, ağ ve diğer bilgi işlem kaynaklarını kullanır.</a:t>
            </a:r>
          </a:p>
          <a:p>
            <a:pPr algn="just"/>
            <a:r>
              <a:rPr lang="tr-TR" sz="2000" b="1" dirty="0" smtClean="0">
                <a:solidFill>
                  <a:srgbClr val="FF0000"/>
                </a:solidFill>
                <a:latin typeface="Calibri" pitchFamily="34" charset="0"/>
              </a:rPr>
              <a:t>Bulut Platformu</a:t>
            </a:r>
            <a:r>
              <a:rPr lang="tr-TR" sz="2000" b="1" dirty="0" smtClean="0">
                <a:latin typeface="Calibri" pitchFamily="34" charset="0"/>
              </a:rPr>
              <a:t>: </a:t>
            </a:r>
            <a:r>
              <a:rPr lang="tr-TR" sz="2000" dirty="0" smtClean="0">
                <a:latin typeface="Calibri" pitchFamily="34" charset="0"/>
              </a:rPr>
              <a:t>Müşteri kendi uygulamalarını gerçekleştirmek için hizmet sağlayıcı tarafından sağlanan altyapı ve programlama araçlarını kullanır. </a:t>
            </a:r>
          </a:p>
          <a:p>
            <a:pPr algn="just"/>
            <a:r>
              <a:rPr lang="tr-TR" sz="2000" b="1" dirty="0" smtClean="0">
                <a:solidFill>
                  <a:srgbClr val="FF0000"/>
                </a:solidFill>
                <a:latin typeface="Calibri" pitchFamily="34" charset="0"/>
              </a:rPr>
              <a:t>Bulut Yazılımı</a:t>
            </a:r>
            <a:r>
              <a:rPr lang="tr-TR" sz="2000" b="1" dirty="0" smtClean="0">
                <a:latin typeface="Calibri" pitchFamily="34" charset="0"/>
              </a:rPr>
              <a:t>: </a:t>
            </a:r>
            <a:r>
              <a:rPr lang="tr-TR" sz="2000" dirty="0" smtClean="0">
                <a:latin typeface="Calibri" pitchFamily="34" charset="0"/>
              </a:rPr>
              <a:t>Müşteriler hizmet sağlayıcının sahip olduğu donanım üzerinde yazılımı kullanır ve bir ağ üzerinden dağıtır. </a:t>
            </a:r>
            <a:endParaRPr lang="tr-TR" sz="2000" dirty="0">
              <a:latin typeface="Calibri" pitchFamily="34" charset="0"/>
            </a:endParaRPr>
          </a:p>
        </p:txBody>
      </p:sp>
    </p:spTree>
    <p:extLst>
      <p:ext uri="{BB962C8B-B14F-4D97-AF65-F5344CB8AC3E}">
        <p14:creationId xmlns:p14="http://schemas.microsoft.com/office/powerpoint/2010/main" val="49226131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0"/>
            <a:ext cx="8100392" cy="908720"/>
          </a:xfrm>
        </p:spPr>
        <p:txBody>
          <a:bodyPr>
            <a:normAutofit/>
          </a:bodyPr>
          <a:lstStyle/>
          <a:p>
            <a:r>
              <a:rPr lang="tr-TR" sz="3200" b="1" dirty="0">
                <a:solidFill>
                  <a:schemeClr val="tx1"/>
                </a:solidFill>
                <a:effectLst/>
                <a:latin typeface="Calibri" pitchFamily="34" charset="0"/>
              </a:rPr>
              <a:t>Bulut Bilgi İşlem Hizmet Kapsamı</a:t>
            </a:r>
          </a:p>
        </p:txBody>
      </p:sp>
      <p:sp>
        <p:nvSpPr>
          <p:cNvPr id="3" name="İçerik Yer Tutucusu 2"/>
          <p:cNvSpPr>
            <a:spLocks noGrp="1"/>
          </p:cNvSpPr>
          <p:nvPr>
            <p:ph idx="1"/>
          </p:nvPr>
        </p:nvSpPr>
        <p:spPr>
          <a:xfrm>
            <a:off x="107504" y="1268760"/>
            <a:ext cx="8826184" cy="4979640"/>
          </a:xfrm>
          <a:solidFill>
            <a:schemeClr val="bg1"/>
          </a:solidFill>
        </p:spPr>
        <p:txBody>
          <a:bodyPr>
            <a:normAutofit/>
          </a:bodyPr>
          <a:lstStyle/>
          <a:p>
            <a:pPr algn="just"/>
            <a:r>
              <a:rPr lang="tr-TR" sz="2000" b="1" dirty="0" smtClean="0">
                <a:latin typeface="Calibri" pitchFamily="34" charset="0"/>
              </a:rPr>
              <a:t>Bulut özel yada kamu olabilir</a:t>
            </a:r>
            <a:r>
              <a:rPr lang="tr-TR" sz="2000" dirty="0" smtClean="0">
                <a:latin typeface="Calibri" pitchFamily="34" charset="0"/>
              </a:rPr>
              <a:t>.</a:t>
            </a:r>
          </a:p>
          <a:p>
            <a:pPr algn="just"/>
            <a:r>
              <a:rPr lang="tr-TR" sz="2000" b="1" dirty="0" smtClean="0">
                <a:latin typeface="Calibri" pitchFamily="34" charset="0"/>
              </a:rPr>
              <a:t>Kamu bulut tüm herkese açıktır.</a:t>
            </a:r>
          </a:p>
          <a:p>
            <a:pPr algn="just"/>
            <a:r>
              <a:rPr lang="tr-TR" sz="2000" b="1" dirty="0" smtClean="0">
                <a:latin typeface="Calibri" pitchFamily="34" charset="0"/>
              </a:rPr>
              <a:t>Özel bulut ise bir işletme içindeki kullanıcılar tarafından paylaşılan sunucular, depolama alanları, ağlar, veri ve uygulamalar gibi bir dizi sanallaştırılmış hizmetlerin birbirine bağlandığı özel bir ağ veya veri merkezidir.</a:t>
            </a:r>
          </a:p>
          <a:p>
            <a:pPr algn="just"/>
            <a:r>
              <a:rPr lang="tr-TR" sz="2000" dirty="0" smtClean="0">
                <a:solidFill>
                  <a:srgbClr val="C00000"/>
                </a:solidFill>
                <a:latin typeface="Calibri" pitchFamily="34" charset="0"/>
              </a:rPr>
              <a:t>Bulut kullanan işletmeler genelde altyapıya sahip olmak zorunda olmadığı için büyük yatırımlar yapmak zorunda değillerdir.</a:t>
            </a:r>
          </a:p>
          <a:p>
            <a:pPr algn="just"/>
            <a:r>
              <a:rPr lang="tr-TR" sz="2000" b="1" dirty="0" smtClean="0">
                <a:solidFill>
                  <a:srgbClr val="C00000"/>
                </a:solidFill>
                <a:latin typeface="Calibri" pitchFamily="34" charset="0"/>
              </a:rPr>
              <a:t>Sadece kullandıkları bilgi işlem kadar hizmet sağlayıcıya ödeme yaparlar.</a:t>
            </a:r>
          </a:p>
          <a:p>
            <a:pPr algn="just"/>
            <a:endParaRPr lang="tr-TR" sz="2000" dirty="0">
              <a:latin typeface="Calibri" pitchFamily="34" charset="0"/>
            </a:endParaRPr>
          </a:p>
        </p:txBody>
      </p:sp>
    </p:spTree>
    <p:extLst>
      <p:ext uri="{BB962C8B-B14F-4D97-AF65-F5344CB8AC3E}">
        <p14:creationId xmlns:p14="http://schemas.microsoft.com/office/powerpoint/2010/main" val="265573441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0"/>
            <a:ext cx="8172400" cy="836712"/>
          </a:xfrm>
        </p:spPr>
        <p:txBody>
          <a:bodyPr>
            <a:normAutofit/>
          </a:bodyPr>
          <a:lstStyle/>
          <a:p>
            <a:pPr algn="just"/>
            <a:r>
              <a:rPr lang="tr-TR" sz="2800" b="1" dirty="0" smtClean="0">
                <a:solidFill>
                  <a:schemeClr val="tx1"/>
                </a:solidFill>
                <a:effectLst/>
                <a:latin typeface="Calibri" pitchFamily="34" charset="0"/>
              </a:rPr>
              <a:t>Bulut Bilgi İşlemin Sakıncaları</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179512" y="1052736"/>
            <a:ext cx="8712968" cy="2844298"/>
          </a:xfrm>
          <a:solidFill>
            <a:schemeClr val="bg1"/>
          </a:solidFill>
        </p:spPr>
        <p:txBody>
          <a:bodyPr>
            <a:normAutofit/>
          </a:bodyPr>
          <a:lstStyle/>
          <a:p>
            <a:pPr marL="457200" indent="-457200" algn="just">
              <a:buFont typeface="+mj-lt"/>
              <a:buAutoNum type="arabicPeriod"/>
            </a:pPr>
            <a:r>
              <a:rPr lang="tr-TR" sz="2000" dirty="0" smtClean="0">
                <a:latin typeface="Calibri" pitchFamily="34" charset="0"/>
              </a:rPr>
              <a:t>Veri depolama ve kontrolü hizmet sağlayıcının elindedir. </a:t>
            </a:r>
          </a:p>
          <a:p>
            <a:pPr marL="457200" indent="-457200" algn="just">
              <a:buFont typeface="+mj-lt"/>
              <a:buAutoNum type="arabicPeriod"/>
            </a:pPr>
            <a:r>
              <a:rPr lang="tr-TR" sz="2000" dirty="0" smtClean="0">
                <a:latin typeface="Calibri" pitchFamily="34" charset="0"/>
              </a:rPr>
              <a:t>Güvenlik ve gizlilik riski söz konusudur.</a:t>
            </a:r>
          </a:p>
          <a:p>
            <a:pPr marL="457200" indent="-457200" algn="just">
              <a:buFont typeface="+mj-lt"/>
              <a:buAutoNum type="arabicPeriod"/>
            </a:pPr>
            <a:r>
              <a:rPr lang="tr-TR" sz="2000" dirty="0" smtClean="0">
                <a:latin typeface="Calibri" pitchFamily="34" charset="0"/>
              </a:rPr>
              <a:t>Sistemin güvenliği riski vardır. </a:t>
            </a:r>
            <a:r>
              <a:rPr lang="tr-TR" sz="2000" b="1" dirty="0" smtClean="0">
                <a:latin typeface="Calibri" pitchFamily="34" charset="0"/>
              </a:rPr>
              <a:t>2009 yılında Amazon’un bulutu çöktü </a:t>
            </a:r>
            <a:r>
              <a:rPr lang="tr-TR" sz="2000" dirty="0" smtClean="0">
                <a:latin typeface="Calibri" pitchFamily="34" charset="0"/>
              </a:rPr>
              <a:t>ve ABD’nin doğu sahilindeki aboneler birkaç saat kendi sistemlerini kullanamadılar. (mali kayıp)</a:t>
            </a:r>
          </a:p>
          <a:p>
            <a:pPr marL="457200" indent="-457200" algn="just">
              <a:buFont typeface="+mj-lt"/>
              <a:buAutoNum type="arabicPeriod"/>
            </a:pPr>
            <a:r>
              <a:rPr lang="tr-TR" sz="2000" dirty="0" smtClean="0">
                <a:latin typeface="Calibri" pitchFamily="34" charset="0"/>
              </a:rPr>
              <a:t>Kullanıcıların </a:t>
            </a:r>
            <a:r>
              <a:rPr lang="tr-TR" sz="2000" dirty="0">
                <a:latin typeface="Calibri" pitchFamily="34" charset="0"/>
              </a:rPr>
              <a:t>Bulut Bilgi İşlemin </a:t>
            </a:r>
            <a:r>
              <a:rPr lang="tr-TR" sz="2000" dirty="0" smtClean="0">
                <a:latin typeface="Calibri" pitchFamily="34" charset="0"/>
              </a:rPr>
              <a:t>sağlayıcısına bağımlılıkları sistemin dezavantajlarından biridir.</a:t>
            </a:r>
          </a:p>
          <a:p>
            <a:pPr marL="457200" indent="-457200" algn="just">
              <a:buFont typeface="+mj-lt"/>
              <a:buAutoNum type="arabicPeriod"/>
            </a:pPr>
            <a:endParaRPr lang="tr-TR" sz="2000" dirty="0" smtClean="0">
              <a:latin typeface="Calibri" pitchFamily="34" charset="0"/>
            </a:endParaRPr>
          </a:p>
          <a:p>
            <a:pPr marL="457200" indent="-457200" algn="just">
              <a:buFont typeface="+mj-lt"/>
              <a:buAutoNum type="arabicPeriod"/>
            </a:pPr>
            <a:endParaRPr lang="tr-TR" sz="2000" dirty="0">
              <a:latin typeface="Calibri" pitchFamily="34" charset="0"/>
            </a:endParaRPr>
          </a:p>
        </p:txBody>
      </p:sp>
      <p:sp>
        <p:nvSpPr>
          <p:cNvPr id="4" name="Metin kutusu 3"/>
          <p:cNvSpPr txBox="1"/>
          <p:nvPr/>
        </p:nvSpPr>
        <p:spPr>
          <a:xfrm>
            <a:off x="395536" y="3861048"/>
            <a:ext cx="8172400" cy="92333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just"/>
            <a:r>
              <a:rPr lang="tr-TR" b="1" dirty="0" smtClean="0">
                <a:solidFill>
                  <a:schemeClr val="tx1"/>
                </a:solidFill>
                <a:latin typeface="Calibri" pitchFamily="34" charset="0"/>
              </a:rPr>
              <a:t>Bu dezavantajları azaltmanın bir yolu, işletmenin </a:t>
            </a:r>
            <a:r>
              <a:rPr lang="tr-TR" b="1" dirty="0">
                <a:solidFill>
                  <a:schemeClr val="tx1"/>
                </a:solidFill>
                <a:latin typeface="Calibri" pitchFamily="34" charset="0"/>
              </a:rPr>
              <a:t>en kritik süreçleri için </a:t>
            </a:r>
            <a:r>
              <a:rPr lang="tr-TR" b="1" dirty="0" smtClean="0">
                <a:solidFill>
                  <a:schemeClr val="tx1"/>
                </a:solidFill>
                <a:latin typeface="Calibri" pitchFamily="34" charset="0"/>
              </a:rPr>
              <a:t>kendi </a:t>
            </a:r>
            <a:r>
              <a:rPr lang="tr-TR" b="1" dirty="0">
                <a:solidFill>
                  <a:schemeClr val="tx1"/>
                </a:solidFill>
                <a:latin typeface="Calibri" pitchFamily="34" charset="0"/>
              </a:rPr>
              <a:t>alt yapısını </a:t>
            </a:r>
            <a:r>
              <a:rPr lang="tr-TR" b="1" dirty="0" smtClean="0">
                <a:solidFill>
                  <a:schemeClr val="tx1"/>
                </a:solidFill>
                <a:latin typeface="Calibri" pitchFamily="34" charset="0"/>
              </a:rPr>
              <a:t>kullanması, destek </a:t>
            </a:r>
            <a:r>
              <a:rPr lang="tr-TR" b="1" dirty="0">
                <a:solidFill>
                  <a:schemeClr val="tx1"/>
                </a:solidFill>
                <a:latin typeface="Calibri" pitchFamily="34" charset="0"/>
              </a:rPr>
              <a:t>faaliyetler için daha az maliyetli olan bulut </a:t>
            </a:r>
            <a:r>
              <a:rPr lang="tr-TR" b="1" dirty="0" smtClean="0">
                <a:solidFill>
                  <a:schemeClr val="tx1"/>
                </a:solidFill>
                <a:latin typeface="Calibri" pitchFamily="34" charset="0"/>
              </a:rPr>
              <a:t>bilgi işlemi tercih etmesidir.</a:t>
            </a:r>
            <a:endParaRPr lang="tr-TR" dirty="0">
              <a:solidFill>
                <a:schemeClr val="tx1"/>
              </a:solidFill>
            </a:endParaRPr>
          </a:p>
        </p:txBody>
      </p:sp>
    </p:spTree>
    <p:extLst>
      <p:ext uri="{BB962C8B-B14F-4D97-AF65-F5344CB8AC3E}">
        <p14:creationId xmlns:p14="http://schemas.microsoft.com/office/powerpoint/2010/main" val="396602041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17760"/>
            <a:ext cx="8100392" cy="674936"/>
          </a:xfrm>
        </p:spPr>
        <p:txBody>
          <a:bodyPr>
            <a:normAutofit/>
          </a:bodyPr>
          <a:lstStyle/>
          <a:p>
            <a:r>
              <a:rPr lang="tr-TR" sz="2800" b="1" dirty="0" smtClean="0">
                <a:solidFill>
                  <a:schemeClr val="tx1"/>
                </a:solidFill>
                <a:effectLst/>
                <a:latin typeface="Calibri" pitchFamily="34" charset="0"/>
              </a:rPr>
              <a:t>5. Yeşil Bilgi İşlem</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251520" y="1268760"/>
            <a:ext cx="8682168" cy="4032448"/>
          </a:xfrm>
          <a:solidFill>
            <a:schemeClr val="bg1"/>
          </a:solidFill>
        </p:spPr>
        <p:txBody>
          <a:bodyPr>
            <a:noAutofit/>
          </a:bodyPr>
          <a:lstStyle/>
          <a:p>
            <a:pPr algn="just"/>
            <a:r>
              <a:rPr lang="tr-TR" sz="2000" b="1" dirty="0">
                <a:latin typeface="Calibri" pitchFamily="34" charset="0"/>
              </a:rPr>
              <a:t>Yeşil bilgi işlem</a:t>
            </a:r>
            <a:r>
              <a:rPr lang="tr-TR" sz="2000" b="1" dirty="0" smtClean="0">
                <a:latin typeface="Calibri" pitchFamily="34" charset="0"/>
              </a:rPr>
              <a:t>; </a:t>
            </a:r>
            <a:r>
              <a:rPr lang="tr-TR" sz="2000" dirty="0">
                <a:latin typeface="Calibri" pitchFamily="34" charset="0"/>
              </a:rPr>
              <a:t>bilgisayar, sunucular, monitörler, yazıcılar, depolama aygıtları, ağ ve iletişim sistemleri gibi araçların tasarımı, üretimi, kullanımı ve atılmasının çevre üzerindeki etkisini en aza indirmeyi pratik ve teknolojik olarak ifade </a:t>
            </a:r>
            <a:r>
              <a:rPr lang="tr-TR" sz="2000" dirty="0" smtClean="0">
                <a:latin typeface="Calibri" pitchFamily="34" charset="0"/>
              </a:rPr>
              <a:t>eden kavramdır.</a:t>
            </a:r>
            <a:endParaRPr lang="tr-TR" sz="2000" dirty="0">
              <a:latin typeface="Calibri" pitchFamily="34" charset="0"/>
            </a:endParaRPr>
          </a:p>
          <a:p>
            <a:pPr algn="just"/>
            <a:r>
              <a:rPr lang="tr-TR" sz="2000" dirty="0" smtClean="0">
                <a:solidFill>
                  <a:srgbClr val="C00000"/>
                </a:solidFill>
                <a:latin typeface="Calibri" pitchFamily="34" charset="0"/>
              </a:rPr>
              <a:t>Donanımın çoğalması ve enerji tüketiminin sınıflandırılması sebebiyle </a:t>
            </a:r>
            <a:r>
              <a:rPr lang="tr-TR" sz="2000" b="1" dirty="0" smtClean="0">
                <a:solidFill>
                  <a:srgbClr val="C00000"/>
                </a:solidFill>
                <a:latin typeface="Calibri" pitchFamily="34" charset="0"/>
              </a:rPr>
              <a:t>sanallaştırma</a:t>
            </a:r>
            <a:r>
              <a:rPr lang="tr-TR" sz="2000" dirty="0" smtClean="0">
                <a:solidFill>
                  <a:srgbClr val="C00000"/>
                </a:solidFill>
                <a:latin typeface="Calibri" pitchFamily="34" charset="0"/>
              </a:rPr>
              <a:t> yeşil bilgi işlemi teşvik için başlıca teknolojilerden biri haline gelmiştir. </a:t>
            </a:r>
          </a:p>
          <a:p>
            <a:pPr algn="just"/>
            <a:r>
              <a:rPr lang="tr-TR" sz="2000" dirty="0" smtClean="0">
                <a:solidFill>
                  <a:srgbClr val="C00000"/>
                </a:solidFill>
                <a:latin typeface="Calibri" pitchFamily="34" charset="0"/>
              </a:rPr>
              <a:t>Bilgisayarın enerji tüketimini azaltmak, yeşil öncelik haline gelmiştir.</a:t>
            </a:r>
          </a:p>
          <a:p>
            <a:pPr algn="just"/>
            <a:r>
              <a:rPr lang="tr-TR" sz="2000" dirty="0" smtClean="0">
                <a:solidFill>
                  <a:srgbClr val="C00000"/>
                </a:solidFill>
                <a:latin typeface="Calibri" pitchFamily="34" charset="0"/>
              </a:rPr>
              <a:t>İşletmelerde çok sayıdaki donanımı çalıştırmak için gereken enerji ve soğutma maliyeti neredeyse donanım maliyeti kadar olabilmektedir.</a:t>
            </a:r>
          </a:p>
          <a:p>
            <a:pPr algn="just"/>
            <a:r>
              <a:rPr lang="tr-TR" sz="2000" b="1" dirty="0" err="1" smtClean="0">
                <a:solidFill>
                  <a:srgbClr val="C00000"/>
                </a:solidFill>
                <a:latin typeface="Calibri" pitchFamily="34" charset="0"/>
              </a:rPr>
              <a:t>ET’nin</a:t>
            </a:r>
            <a:r>
              <a:rPr lang="tr-TR" sz="2000" b="1" dirty="0" smtClean="0">
                <a:solidFill>
                  <a:srgbClr val="C00000"/>
                </a:solidFill>
                <a:latin typeface="Calibri" pitchFamily="34" charset="0"/>
              </a:rPr>
              <a:t> Dünya’nın sera gazlarının %2 ‘sini oluşturduğu düşünülmektedir.</a:t>
            </a:r>
          </a:p>
          <a:p>
            <a:pPr algn="just"/>
            <a:endParaRPr lang="tr-TR" sz="2000" dirty="0" smtClean="0">
              <a:latin typeface="Calibri" pitchFamily="34" charset="0"/>
            </a:endParaRPr>
          </a:p>
          <a:p>
            <a:pPr algn="just"/>
            <a:endParaRPr lang="tr-TR" sz="2000" dirty="0">
              <a:latin typeface="Calibri" pitchFamily="34" charset="0"/>
            </a:endParaRPr>
          </a:p>
        </p:txBody>
      </p:sp>
    </p:spTree>
    <p:extLst>
      <p:ext uri="{BB962C8B-B14F-4D97-AF65-F5344CB8AC3E}">
        <p14:creationId xmlns:p14="http://schemas.microsoft.com/office/powerpoint/2010/main" val="25551999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0"/>
            <a:ext cx="8172400" cy="836712"/>
          </a:xfrm>
        </p:spPr>
        <p:txBody>
          <a:bodyPr>
            <a:normAutofit/>
          </a:bodyPr>
          <a:lstStyle/>
          <a:p>
            <a:r>
              <a:rPr lang="tr-TR" sz="2800" b="1" dirty="0" smtClean="0">
                <a:solidFill>
                  <a:schemeClr val="tx1"/>
                </a:solidFill>
                <a:effectLst/>
                <a:latin typeface="Calibri" pitchFamily="34" charset="0"/>
              </a:rPr>
              <a:t>6. Otonom Bilgi İşlem</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179512" y="1340768"/>
            <a:ext cx="8754176" cy="2664296"/>
          </a:xfrm>
          <a:solidFill>
            <a:schemeClr val="bg1"/>
          </a:solidFill>
        </p:spPr>
        <p:txBody>
          <a:bodyPr>
            <a:normAutofit/>
          </a:bodyPr>
          <a:lstStyle/>
          <a:p>
            <a:pPr algn="just"/>
            <a:r>
              <a:rPr lang="tr-TR" sz="2000" b="1" dirty="0">
                <a:latin typeface="Calibri" pitchFamily="34" charset="0"/>
              </a:rPr>
              <a:t>Otonom Bilgi İşlem</a:t>
            </a:r>
            <a:r>
              <a:rPr lang="tr-TR" sz="2000" b="1" dirty="0" smtClean="0">
                <a:latin typeface="Calibri" pitchFamily="34" charset="0"/>
              </a:rPr>
              <a:t>; </a:t>
            </a:r>
            <a:r>
              <a:rPr lang="tr-TR" sz="2000" dirty="0">
                <a:latin typeface="Calibri" pitchFamily="34" charset="0"/>
              </a:rPr>
              <a:t>kendi kendini yapılandıran, optimize eden ve ayarlayan, </a:t>
            </a:r>
            <a:r>
              <a:rPr lang="tr-TR" sz="2000" dirty="0" smtClean="0">
                <a:latin typeface="Calibri" pitchFamily="34" charset="0"/>
              </a:rPr>
              <a:t>bozulduğunda </a:t>
            </a:r>
            <a:r>
              <a:rPr lang="tr-TR" sz="2000" dirty="0">
                <a:latin typeface="Calibri" pitchFamily="34" charset="0"/>
              </a:rPr>
              <a:t>kendini onarabilen, dışarıdan girişlere karşı sistemi koruyabilen ve kendi kendini yok etme düzeneğine sahip sistemler geliştirmek için endüstri çapındaki bir çabadır</a:t>
            </a:r>
            <a:r>
              <a:rPr lang="tr-TR" sz="2000" dirty="0" smtClean="0">
                <a:latin typeface="Calibri" pitchFamily="34" charset="0"/>
              </a:rPr>
              <a:t>.</a:t>
            </a:r>
          </a:p>
          <a:p>
            <a:pPr algn="just"/>
            <a:r>
              <a:rPr lang="tr-TR" sz="2000" dirty="0" smtClean="0">
                <a:latin typeface="Calibri" pitchFamily="34" charset="0"/>
              </a:rPr>
              <a:t>IBM bu tarz ürünler geliştirmek için çalışmalar yapmaktadır.</a:t>
            </a:r>
          </a:p>
          <a:p>
            <a:pPr algn="just"/>
            <a:r>
              <a:rPr lang="tr-TR" sz="2000" b="1" dirty="0" smtClean="0">
                <a:solidFill>
                  <a:srgbClr val="C00000"/>
                </a:solidFill>
                <a:latin typeface="Calibri" pitchFamily="34" charset="0"/>
              </a:rPr>
              <a:t>Bunun basit örneği virüs yazılımlarıdır.</a:t>
            </a:r>
            <a:endParaRPr lang="tr-TR" sz="2000" b="1" dirty="0">
              <a:solidFill>
                <a:srgbClr val="C00000"/>
              </a:solidFill>
              <a:latin typeface="Calibri" pitchFamily="34" charset="0"/>
            </a:endParaRPr>
          </a:p>
          <a:p>
            <a:pPr algn="just"/>
            <a:endParaRPr lang="tr-TR" sz="2000" dirty="0">
              <a:latin typeface="Calibri" pitchFamily="34" charset="0"/>
            </a:endParaRPr>
          </a:p>
        </p:txBody>
      </p:sp>
    </p:spTree>
    <p:extLst>
      <p:ext uri="{BB962C8B-B14F-4D97-AF65-F5344CB8AC3E}">
        <p14:creationId xmlns:p14="http://schemas.microsoft.com/office/powerpoint/2010/main" val="371225531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840" y="1268760"/>
            <a:ext cx="9130172" cy="720080"/>
          </a:xfrm>
        </p:spPr>
        <p:style>
          <a:lnRef idx="2">
            <a:schemeClr val="accent1"/>
          </a:lnRef>
          <a:fillRef idx="1">
            <a:schemeClr val="lt1"/>
          </a:fillRef>
          <a:effectRef idx="0">
            <a:schemeClr val="accent1"/>
          </a:effectRef>
          <a:fontRef idx="minor">
            <a:schemeClr val="dk1"/>
          </a:fontRef>
        </p:style>
        <p:txBody>
          <a:bodyPr>
            <a:normAutofit/>
          </a:bodyPr>
          <a:lstStyle/>
          <a:p>
            <a:pPr algn="ctr"/>
            <a:r>
              <a:rPr lang="tr-TR" sz="3200" b="1" dirty="0">
                <a:solidFill>
                  <a:schemeClr val="tx1"/>
                </a:solidFill>
                <a:effectLst/>
                <a:latin typeface="Calibri" pitchFamily="34" charset="0"/>
              </a:rPr>
              <a:t>Çağdaş Yazılım Platformu Eğilimleri</a:t>
            </a:r>
          </a:p>
        </p:txBody>
      </p:sp>
    </p:spTree>
    <p:extLst>
      <p:ext uri="{BB962C8B-B14F-4D97-AF65-F5344CB8AC3E}">
        <p14:creationId xmlns:p14="http://schemas.microsoft.com/office/powerpoint/2010/main" val="32242973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0"/>
            <a:ext cx="8172400" cy="764704"/>
          </a:xfrm>
        </p:spPr>
        <p:txBody>
          <a:bodyPr>
            <a:normAutofit/>
          </a:bodyPr>
          <a:lstStyle/>
          <a:p>
            <a:r>
              <a:rPr lang="tr-TR" sz="2800" b="1" dirty="0" smtClean="0">
                <a:solidFill>
                  <a:schemeClr val="tx1"/>
                </a:solidFill>
                <a:effectLst/>
                <a:latin typeface="Calibri" pitchFamily="34" charset="0"/>
              </a:rPr>
              <a:t>Çağdaş Yazılım Platformu Eğilimleri</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179512" y="1412776"/>
            <a:ext cx="8352928" cy="1872208"/>
          </a:xfrm>
          <a:solidFill>
            <a:schemeClr val="bg1"/>
          </a:solidFill>
        </p:spPr>
        <p:txBody>
          <a:bodyPr>
            <a:normAutofit/>
          </a:bodyPr>
          <a:lstStyle/>
          <a:p>
            <a:r>
              <a:rPr lang="tr-TR" sz="2000" dirty="0" smtClean="0">
                <a:latin typeface="Calibri" pitchFamily="34" charset="0"/>
              </a:rPr>
              <a:t>Çağdaş yazılım platformu gelişiminde 4 ana tema söz konusudur:</a:t>
            </a:r>
          </a:p>
          <a:p>
            <a:pPr marL="1117854" lvl="2" indent="-514350">
              <a:buFont typeface="+mj-lt"/>
              <a:buAutoNum type="arabicPeriod"/>
            </a:pPr>
            <a:r>
              <a:rPr lang="tr-TR" sz="1800" b="1" dirty="0" smtClean="0">
                <a:latin typeface="Calibri" pitchFamily="34" charset="0"/>
              </a:rPr>
              <a:t>Linux ve Açık Kaynak Yazılımı</a:t>
            </a:r>
          </a:p>
          <a:p>
            <a:pPr marL="1117854" lvl="2" indent="-514350">
              <a:buFont typeface="+mj-lt"/>
              <a:buAutoNum type="arabicPeriod"/>
            </a:pPr>
            <a:r>
              <a:rPr lang="tr-TR" sz="1800" b="1" dirty="0" smtClean="0">
                <a:latin typeface="Calibri" pitchFamily="34" charset="0"/>
              </a:rPr>
              <a:t>Java ve </a:t>
            </a:r>
            <a:r>
              <a:rPr lang="tr-TR" sz="1800" b="1" dirty="0" err="1" smtClean="0">
                <a:latin typeface="Calibri" pitchFamily="34" charset="0"/>
              </a:rPr>
              <a:t>Ajax</a:t>
            </a:r>
            <a:endParaRPr lang="tr-TR" sz="1800" b="1" dirty="0" smtClean="0">
              <a:latin typeface="Calibri" pitchFamily="34" charset="0"/>
            </a:endParaRPr>
          </a:p>
          <a:p>
            <a:pPr marL="1117854" lvl="2" indent="-514350">
              <a:buFont typeface="+mj-lt"/>
              <a:buAutoNum type="arabicPeriod"/>
            </a:pPr>
            <a:r>
              <a:rPr lang="tr-TR" sz="1800" b="1" dirty="0" smtClean="0">
                <a:latin typeface="Calibri" pitchFamily="34" charset="0"/>
              </a:rPr>
              <a:t>Web Hizmetleri ve Hizmet Odaklı Mimari</a:t>
            </a:r>
          </a:p>
          <a:p>
            <a:pPr marL="1117854" lvl="2" indent="-514350">
              <a:buFont typeface="+mj-lt"/>
              <a:buAutoNum type="arabicPeriod"/>
            </a:pPr>
            <a:r>
              <a:rPr lang="tr-TR" sz="1800" b="1" dirty="0" smtClean="0">
                <a:latin typeface="Calibri" pitchFamily="34" charset="0"/>
              </a:rPr>
              <a:t>Yazılımın Dışarıdan Temin Edilmesi ve Bulut Hizmetleri</a:t>
            </a:r>
            <a:endParaRPr lang="tr-TR" sz="1800" b="1" dirty="0">
              <a:latin typeface="Calibri" pitchFamily="34" charset="0"/>
            </a:endParaRPr>
          </a:p>
        </p:txBody>
      </p:sp>
    </p:spTree>
    <p:extLst>
      <p:ext uri="{BB962C8B-B14F-4D97-AF65-F5344CB8AC3E}">
        <p14:creationId xmlns:p14="http://schemas.microsoft.com/office/powerpoint/2010/main" val="317109817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0"/>
            <a:ext cx="8100392" cy="764704"/>
          </a:xfrm>
        </p:spPr>
        <p:txBody>
          <a:bodyPr>
            <a:normAutofit/>
          </a:bodyPr>
          <a:lstStyle/>
          <a:p>
            <a:pPr lvl="2" algn="l" rtl="0">
              <a:spcBef>
                <a:spcPct val="0"/>
              </a:spcBef>
            </a:pPr>
            <a:r>
              <a:rPr lang="tr-TR" sz="2800" b="1" dirty="0" smtClean="0">
                <a:latin typeface="Calibri" pitchFamily="34" charset="0"/>
              </a:rPr>
              <a:t>1. Açık Kaynak Yazılımı ve Linux</a:t>
            </a:r>
            <a:endParaRPr lang="tr-TR" sz="2800" b="1" dirty="0">
              <a:latin typeface="Calibri" pitchFamily="34" charset="0"/>
            </a:endParaRPr>
          </a:p>
        </p:txBody>
      </p:sp>
      <p:sp>
        <p:nvSpPr>
          <p:cNvPr id="3" name="İçerik Yer Tutucusu 2"/>
          <p:cNvSpPr>
            <a:spLocks noGrp="1"/>
          </p:cNvSpPr>
          <p:nvPr>
            <p:ph idx="1"/>
          </p:nvPr>
        </p:nvSpPr>
        <p:spPr>
          <a:xfrm>
            <a:off x="251520" y="1196752"/>
            <a:ext cx="8682168" cy="5051648"/>
          </a:xfrm>
          <a:solidFill>
            <a:schemeClr val="bg1"/>
          </a:solidFill>
        </p:spPr>
        <p:txBody>
          <a:bodyPr>
            <a:normAutofit/>
          </a:bodyPr>
          <a:lstStyle/>
          <a:p>
            <a:pPr algn="just"/>
            <a:r>
              <a:rPr lang="tr-TR" sz="2000" b="1" dirty="0" smtClean="0">
                <a:latin typeface="Calibri" pitchFamily="34" charset="0"/>
              </a:rPr>
              <a:t>Açık kaynak yazılım</a:t>
            </a:r>
            <a:r>
              <a:rPr lang="tr-TR" sz="2000" dirty="0" smtClean="0">
                <a:latin typeface="Calibri" pitchFamily="34" charset="0"/>
              </a:rPr>
              <a:t>, dünya çapında yüz binlerce programcı bir topluluk tarafından üretilen yazılımdır.</a:t>
            </a:r>
          </a:p>
          <a:p>
            <a:pPr algn="just"/>
            <a:r>
              <a:rPr lang="tr-TR" sz="2000" dirty="0" smtClean="0">
                <a:latin typeface="Calibri" pitchFamily="34" charset="0"/>
              </a:rPr>
              <a:t>Başlıca profesyonel açık kaynak meslek topluluğu olan </a:t>
            </a:r>
            <a:r>
              <a:rPr lang="tr-TR" sz="2000" b="1" dirty="0" err="1" smtClean="0">
                <a:latin typeface="Calibri" pitchFamily="34" charset="0"/>
              </a:rPr>
              <a:t>OpenSource.org’a</a:t>
            </a:r>
            <a:r>
              <a:rPr lang="tr-TR" sz="2000" dirty="0" smtClean="0">
                <a:latin typeface="Calibri" pitchFamily="34" charset="0"/>
              </a:rPr>
              <a:t> </a:t>
            </a:r>
            <a:r>
              <a:rPr lang="tr-TR" sz="2000" b="1" dirty="0" smtClean="0">
                <a:latin typeface="Calibri" pitchFamily="34" charset="0"/>
              </a:rPr>
              <a:t>göre </a:t>
            </a:r>
            <a:r>
              <a:rPr lang="tr-TR" sz="2000" b="1" dirty="0" smtClean="0">
                <a:solidFill>
                  <a:srgbClr val="C00000"/>
                </a:solidFill>
                <a:latin typeface="Calibri" pitchFamily="34" charset="0"/>
              </a:rPr>
              <a:t>açık kaynak yazılımlar ücretsiz ve kullanıcılar tarafından değiştirilebilir.</a:t>
            </a:r>
          </a:p>
          <a:p>
            <a:pPr algn="just"/>
            <a:r>
              <a:rPr lang="tr-TR" sz="2000" dirty="0" smtClean="0">
                <a:solidFill>
                  <a:srgbClr val="C00000"/>
                </a:solidFill>
                <a:latin typeface="Calibri" pitchFamily="34" charset="0"/>
              </a:rPr>
              <a:t>En çok bilinenler </a:t>
            </a:r>
            <a:r>
              <a:rPr lang="tr-TR" sz="2000" b="1" dirty="0" smtClean="0">
                <a:solidFill>
                  <a:srgbClr val="C00000"/>
                </a:solidFill>
                <a:latin typeface="Calibri" pitchFamily="34" charset="0"/>
              </a:rPr>
              <a:t>Unix</a:t>
            </a:r>
            <a:r>
              <a:rPr lang="tr-TR" sz="2000" dirty="0" smtClean="0">
                <a:solidFill>
                  <a:srgbClr val="C00000"/>
                </a:solidFill>
                <a:latin typeface="Calibri" pitchFamily="34" charset="0"/>
              </a:rPr>
              <a:t> ve </a:t>
            </a:r>
            <a:r>
              <a:rPr lang="tr-TR" sz="2000" b="1" dirty="0" smtClean="0">
                <a:solidFill>
                  <a:srgbClr val="C00000"/>
                </a:solidFill>
                <a:latin typeface="Calibri" pitchFamily="34" charset="0"/>
              </a:rPr>
              <a:t>Linux’tur</a:t>
            </a:r>
            <a:r>
              <a:rPr lang="tr-TR" sz="2000" dirty="0" smtClean="0">
                <a:solidFill>
                  <a:srgbClr val="C00000"/>
                </a:solidFill>
                <a:latin typeface="Calibri" pitchFamily="34" charset="0"/>
              </a:rPr>
              <a:t>.</a:t>
            </a:r>
          </a:p>
          <a:p>
            <a:pPr algn="just"/>
            <a:r>
              <a:rPr lang="tr-TR" sz="2000" dirty="0" smtClean="0">
                <a:latin typeface="Calibri" pitchFamily="34" charset="0"/>
              </a:rPr>
              <a:t>Bunun yanında </a:t>
            </a:r>
            <a:r>
              <a:rPr lang="tr-TR" sz="2000" b="1" dirty="0" err="1" smtClean="0">
                <a:latin typeface="Calibri" pitchFamily="34" charset="0"/>
              </a:rPr>
              <a:t>Apache</a:t>
            </a:r>
            <a:r>
              <a:rPr lang="tr-TR" sz="2000" dirty="0" smtClean="0">
                <a:latin typeface="Calibri" pitchFamily="34" charset="0"/>
              </a:rPr>
              <a:t> http web sunucusu, </a:t>
            </a:r>
            <a:r>
              <a:rPr lang="tr-TR" sz="2000" b="1" dirty="0" err="1" smtClean="0">
                <a:latin typeface="Calibri" pitchFamily="34" charset="0"/>
              </a:rPr>
              <a:t>Mozilla</a:t>
            </a:r>
            <a:r>
              <a:rPr lang="tr-TR" sz="2000" dirty="0" smtClean="0">
                <a:latin typeface="Calibri" pitchFamily="34" charset="0"/>
              </a:rPr>
              <a:t> </a:t>
            </a:r>
            <a:r>
              <a:rPr lang="tr-TR" sz="2000" b="1" dirty="0" err="1" smtClean="0">
                <a:latin typeface="Calibri" pitchFamily="34" charset="0"/>
              </a:rPr>
              <a:t>Firefox</a:t>
            </a:r>
            <a:r>
              <a:rPr lang="tr-TR" sz="2000" dirty="0" smtClean="0">
                <a:latin typeface="Calibri" pitchFamily="34" charset="0"/>
              </a:rPr>
              <a:t> web tarayıcısı ve </a:t>
            </a:r>
            <a:r>
              <a:rPr lang="tr-TR" sz="2000" dirty="0" err="1" smtClean="0">
                <a:latin typeface="Calibri" pitchFamily="34" charset="0"/>
              </a:rPr>
              <a:t>Oracle</a:t>
            </a:r>
            <a:r>
              <a:rPr lang="tr-TR" sz="2000" dirty="0" smtClean="0">
                <a:latin typeface="Calibri" pitchFamily="34" charset="0"/>
              </a:rPr>
              <a:t> </a:t>
            </a:r>
            <a:r>
              <a:rPr lang="tr-TR" sz="2000" b="1" dirty="0" smtClean="0">
                <a:latin typeface="Calibri" pitchFamily="34" charset="0"/>
              </a:rPr>
              <a:t>Open Office </a:t>
            </a:r>
            <a:r>
              <a:rPr lang="tr-TR" sz="2000" dirty="0" smtClean="0">
                <a:latin typeface="Calibri" pitchFamily="34" charset="0"/>
              </a:rPr>
              <a:t>masaüstü üretkenlik paketi popüler açık kaynak kodlu yazılım araçlarından bazılarıdır.</a:t>
            </a:r>
          </a:p>
          <a:p>
            <a:pPr algn="just"/>
            <a:r>
              <a:rPr lang="tr-TR" sz="2000" dirty="0" smtClean="0">
                <a:latin typeface="Calibri" pitchFamily="34" charset="0"/>
              </a:rPr>
              <a:t>Bir çok yazılım ve donanım satıcıları ürünlerinin Windows ve Linux versiyonlarını çıkarmaktadır.</a:t>
            </a:r>
          </a:p>
          <a:p>
            <a:pPr algn="just"/>
            <a:endParaRPr lang="tr-TR" sz="2000" dirty="0" smtClean="0">
              <a:latin typeface="Calibri" pitchFamily="34" charset="0"/>
            </a:endParaRPr>
          </a:p>
          <a:p>
            <a:pPr marL="82296" indent="0" algn="just">
              <a:buNone/>
            </a:pPr>
            <a:endParaRPr lang="tr-TR" sz="2000" dirty="0">
              <a:latin typeface="Calibri" pitchFamily="34" charset="0"/>
            </a:endParaRPr>
          </a:p>
        </p:txBody>
      </p:sp>
    </p:spTree>
    <p:extLst>
      <p:ext uri="{BB962C8B-B14F-4D97-AF65-F5344CB8AC3E}">
        <p14:creationId xmlns:p14="http://schemas.microsoft.com/office/powerpoint/2010/main" val="68169761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2" y="3473"/>
            <a:ext cx="8964488" cy="833239"/>
          </a:xfrm>
        </p:spPr>
        <p:txBody>
          <a:bodyPr>
            <a:noAutofit/>
          </a:bodyPr>
          <a:lstStyle/>
          <a:p>
            <a:r>
              <a:rPr lang="tr-TR" sz="3200" b="1" dirty="0">
                <a:solidFill>
                  <a:schemeClr val="tx1"/>
                </a:solidFill>
                <a:effectLst/>
                <a:latin typeface="Calibri" pitchFamily="34" charset="0"/>
              </a:rPr>
              <a:t>Linux</a:t>
            </a:r>
            <a:endParaRPr lang="tr-TR" sz="3600" dirty="0">
              <a:solidFill>
                <a:schemeClr val="tx1"/>
              </a:solidFill>
              <a:effectLst/>
              <a:latin typeface="Calibri" pitchFamily="34" charset="0"/>
            </a:endParaRPr>
          </a:p>
        </p:txBody>
      </p:sp>
      <p:sp>
        <p:nvSpPr>
          <p:cNvPr id="3" name="İçerik Yer Tutucusu 2"/>
          <p:cNvSpPr>
            <a:spLocks noGrp="1"/>
          </p:cNvSpPr>
          <p:nvPr>
            <p:ph idx="1"/>
          </p:nvPr>
        </p:nvSpPr>
        <p:spPr>
          <a:xfrm>
            <a:off x="179512" y="1268760"/>
            <a:ext cx="8640960" cy="4835624"/>
          </a:xfrm>
          <a:solidFill>
            <a:schemeClr val="bg1"/>
          </a:solidFill>
        </p:spPr>
        <p:txBody>
          <a:bodyPr>
            <a:normAutofit/>
          </a:bodyPr>
          <a:lstStyle/>
          <a:p>
            <a:pPr algn="just"/>
            <a:r>
              <a:rPr lang="tr-TR" sz="2000" dirty="0" smtClean="0">
                <a:latin typeface="Calibri" pitchFamily="34" charset="0"/>
              </a:rPr>
              <a:t>Finli programcı </a:t>
            </a:r>
            <a:r>
              <a:rPr lang="tr-TR" sz="2000" dirty="0" err="1" smtClean="0">
                <a:latin typeface="Calibri" pitchFamily="34" charset="0"/>
              </a:rPr>
              <a:t>Linus</a:t>
            </a:r>
            <a:r>
              <a:rPr lang="tr-TR" sz="2000" dirty="0" smtClean="0">
                <a:latin typeface="Calibri" pitchFamily="34" charset="0"/>
              </a:rPr>
              <a:t> </a:t>
            </a:r>
            <a:r>
              <a:rPr lang="tr-TR" sz="2000" dirty="0" err="1" smtClean="0">
                <a:latin typeface="Calibri" pitchFamily="34" charset="0"/>
              </a:rPr>
              <a:t>Torvslds</a:t>
            </a:r>
            <a:r>
              <a:rPr lang="tr-TR" sz="2000" dirty="0" smtClean="0">
                <a:latin typeface="Calibri" pitchFamily="34" charset="0"/>
              </a:rPr>
              <a:t> tarafından geliştirilmiştir.</a:t>
            </a:r>
          </a:p>
          <a:p>
            <a:pPr algn="just"/>
            <a:r>
              <a:rPr lang="tr-TR" sz="2000" dirty="0" smtClean="0">
                <a:latin typeface="Calibri" pitchFamily="34" charset="0"/>
              </a:rPr>
              <a:t>Unix’e dayalı olan Linux belki de </a:t>
            </a:r>
            <a:r>
              <a:rPr lang="tr-TR" sz="2000" dirty="0">
                <a:latin typeface="Calibri" pitchFamily="34" charset="0"/>
              </a:rPr>
              <a:t>en </a:t>
            </a:r>
            <a:r>
              <a:rPr lang="tr-TR" sz="2000" dirty="0" smtClean="0">
                <a:latin typeface="Calibri" pitchFamily="34" charset="0"/>
              </a:rPr>
              <a:t>iyi bilinen açık kaynak yazılımıdır.</a:t>
            </a:r>
          </a:p>
          <a:p>
            <a:pPr algn="just"/>
            <a:r>
              <a:rPr lang="tr-TR" sz="2000" dirty="0" smtClean="0">
                <a:latin typeface="Calibri" pitchFamily="34" charset="0"/>
              </a:rPr>
              <a:t>Linux uygulamaları, cep telefonları, akıllı telefonlar, </a:t>
            </a:r>
            <a:r>
              <a:rPr lang="tr-TR" sz="2000" dirty="0" err="1" smtClean="0">
                <a:latin typeface="Calibri" pitchFamily="34" charset="0"/>
              </a:rPr>
              <a:t>netbooklar</a:t>
            </a:r>
            <a:r>
              <a:rPr lang="tr-TR" sz="2000" dirty="0" smtClean="0">
                <a:latin typeface="Calibri" pitchFamily="34" charset="0"/>
              </a:rPr>
              <a:t> ve tüketici elektroniğine gömülüdür.</a:t>
            </a:r>
          </a:p>
          <a:p>
            <a:pPr algn="just"/>
            <a:r>
              <a:rPr lang="tr-TR" sz="2000" dirty="0" smtClean="0">
                <a:latin typeface="Calibri" pitchFamily="34" charset="0"/>
              </a:rPr>
              <a:t>Linux’un ücretsiz sürümleri olduğu gibi ticari olan maliyeti çok düşük olan ücretli sürümleri de vardır.</a:t>
            </a:r>
          </a:p>
          <a:p>
            <a:pPr algn="just"/>
            <a:r>
              <a:rPr lang="tr-TR" sz="2000" dirty="0" smtClean="0">
                <a:latin typeface="Calibri" pitchFamily="34" charset="0"/>
              </a:rPr>
              <a:t>Düşük maliyeti, esneklik ve güvenirliği ile işletmelerde tercih edilmektedir.</a:t>
            </a:r>
          </a:p>
          <a:p>
            <a:pPr algn="just"/>
            <a:endParaRPr lang="tr-TR" sz="2000" dirty="0" smtClean="0">
              <a:latin typeface="Calibri" pitchFamily="34" charset="0"/>
            </a:endParaRPr>
          </a:p>
          <a:p>
            <a:pPr algn="just"/>
            <a:endParaRPr lang="tr-TR" sz="2000" dirty="0">
              <a:latin typeface="Calibri" pitchFamily="34" charset="0"/>
            </a:endParaRPr>
          </a:p>
        </p:txBody>
      </p:sp>
    </p:spTree>
    <p:extLst>
      <p:ext uri="{BB962C8B-B14F-4D97-AF65-F5344CB8AC3E}">
        <p14:creationId xmlns:p14="http://schemas.microsoft.com/office/powerpoint/2010/main" val="256247847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 y="0"/>
            <a:ext cx="8541688" cy="548680"/>
          </a:xfrm>
          <a:solidFill>
            <a:schemeClr val="bg1"/>
          </a:solidFill>
        </p:spPr>
        <p:txBody>
          <a:bodyPr>
            <a:noAutofit/>
          </a:bodyPr>
          <a:lstStyle/>
          <a:p>
            <a:pPr lvl="2" algn="ctr" rtl="0">
              <a:spcBef>
                <a:spcPct val="0"/>
              </a:spcBef>
            </a:pPr>
            <a:r>
              <a:rPr lang="tr-TR" sz="2800" b="1" dirty="0" smtClean="0">
                <a:solidFill>
                  <a:schemeClr val="tx1"/>
                </a:solidFill>
                <a:latin typeface="Calibri" pitchFamily="34" charset="0"/>
              </a:rPr>
              <a:t>2. Java ve </a:t>
            </a:r>
            <a:r>
              <a:rPr lang="tr-TR" sz="2800" b="1" dirty="0" err="1" smtClean="0">
                <a:solidFill>
                  <a:schemeClr val="tx1"/>
                </a:solidFill>
                <a:latin typeface="Calibri" pitchFamily="34" charset="0"/>
              </a:rPr>
              <a:t>Ajax</a:t>
            </a:r>
            <a:endParaRPr lang="tr-TR" sz="2400" b="1" dirty="0">
              <a:solidFill>
                <a:schemeClr val="tx1"/>
              </a:solidFill>
              <a:latin typeface="Calibri" pitchFamily="34" charset="0"/>
            </a:endParaRPr>
          </a:p>
        </p:txBody>
      </p:sp>
      <p:sp>
        <p:nvSpPr>
          <p:cNvPr id="3" name="İçerik Yer Tutucusu 2"/>
          <p:cNvSpPr>
            <a:spLocks noGrp="1"/>
          </p:cNvSpPr>
          <p:nvPr>
            <p:ph idx="1"/>
          </p:nvPr>
        </p:nvSpPr>
        <p:spPr>
          <a:xfrm>
            <a:off x="0" y="548680"/>
            <a:ext cx="8933688" cy="2448272"/>
          </a:xfrm>
          <a:solidFill>
            <a:schemeClr val="bg1"/>
          </a:solidFill>
        </p:spPr>
        <p:txBody>
          <a:bodyPr>
            <a:noAutofit/>
          </a:bodyPr>
          <a:lstStyle/>
          <a:p>
            <a:pPr algn="just"/>
            <a:r>
              <a:rPr lang="tr-TR" sz="1600" b="1" dirty="0">
                <a:solidFill>
                  <a:srgbClr val="C00000"/>
                </a:solidFill>
                <a:latin typeface="Calibri" pitchFamily="34" charset="0"/>
              </a:rPr>
              <a:t>Java; işletim sistemden ve işlemciden bağımsız web uygulamaları için etkileşimli programlama ortamı sağlayan nesneye yönelik bir programlama dilidir</a:t>
            </a:r>
            <a:r>
              <a:rPr lang="tr-TR" sz="1600" b="1" dirty="0" smtClean="0">
                <a:solidFill>
                  <a:srgbClr val="C00000"/>
                </a:solidFill>
                <a:latin typeface="Calibri" pitchFamily="34" charset="0"/>
              </a:rPr>
              <a:t>.</a:t>
            </a:r>
          </a:p>
          <a:p>
            <a:pPr algn="just"/>
            <a:r>
              <a:rPr lang="tr-TR" sz="1600" dirty="0" smtClean="0">
                <a:latin typeface="Calibri" pitchFamily="34" charset="0"/>
              </a:rPr>
              <a:t>1992’de Sun </a:t>
            </a:r>
            <a:r>
              <a:rPr lang="tr-TR" sz="1600" dirty="0" err="1" smtClean="0">
                <a:latin typeface="Calibri" pitchFamily="34" charset="0"/>
              </a:rPr>
              <a:t>Microsystems’de</a:t>
            </a:r>
            <a:r>
              <a:rPr lang="tr-TR" sz="1600" dirty="0" smtClean="0">
                <a:latin typeface="Calibri" pitchFamily="34" charset="0"/>
              </a:rPr>
              <a:t> James </a:t>
            </a:r>
            <a:r>
              <a:rPr lang="tr-TR" sz="1600" dirty="0" err="1" smtClean="0">
                <a:latin typeface="Calibri" pitchFamily="34" charset="0"/>
              </a:rPr>
              <a:t>Gosling</a:t>
            </a:r>
            <a:r>
              <a:rPr lang="tr-TR" sz="1600" dirty="0" smtClean="0">
                <a:latin typeface="Calibri" pitchFamily="34" charset="0"/>
              </a:rPr>
              <a:t> tarafından geliştirildi.</a:t>
            </a:r>
          </a:p>
          <a:p>
            <a:pPr algn="just"/>
            <a:r>
              <a:rPr lang="tr-TR" sz="1600" dirty="0" smtClean="0">
                <a:latin typeface="Calibri" pitchFamily="34" charset="0"/>
              </a:rPr>
              <a:t>Java platformu cep telefonları, akıllı telefonlar, otomobiller, müzik çalarlar, oyun makineleri, nihayet etkileşimli içerik ve gösterim başına ödeme hizmetleri sunan set üstü kablo televizyon sistemlerinin içine yerleştirilmiştir.</a:t>
            </a:r>
          </a:p>
          <a:p>
            <a:pPr algn="just"/>
            <a:r>
              <a:rPr lang="tr-TR" sz="1600" dirty="0" smtClean="0">
                <a:latin typeface="Calibri" pitchFamily="34" charset="0"/>
              </a:rPr>
              <a:t>Java yazılımı, cihazın kullanıldığı özel mikro işlemci veya işletim sistemi ne olursa olsun, herhangi bir bilgisayar ya da bilgi işlem aracında çalışmak için tasarlanmıştır.</a:t>
            </a:r>
          </a:p>
          <a:p>
            <a:endParaRPr lang="tr-TR" sz="1600" dirty="0">
              <a:latin typeface="Calibri" pitchFamily="34" charset="0"/>
            </a:endParaRPr>
          </a:p>
        </p:txBody>
      </p:sp>
      <p:pic>
        <p:nvPicPr>
          <p:cNvPr id="1026" name="Picture 2" descr="http://www.seckintozlu.com/wp-content/uploads/jv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96952"/>
            <a:ext cx="2032819" cy="2880320"/>
          </a:xfrm>
          <a:prstGeom prst="rect">
            <a:avLst/>
          </a:prstGeom>
          <a:noFill/>
          <a:extLst>
            <a:ext uri="{909E8E84-426E-40DD-AFC4-6F175D3DCCD1}">
              <a14:hiddenFill xmlns:a14="http://schemas.microsoft.com/office/drawing/2010/main">
                <a:solidFill>
                  <a:srgbClr val="FFFFFF"/>
                </a:solidFill>
              </a14:hiddenFill>
            </a:ext>
          </a:extLst>
        </p:spPr>
      </p:pic>
      <p:sp>
        <p:nvSpPr>
          <p:cNvPr id="5" name="Metin kutusu 4"/>
          <p:cNvSpPr txBox="1"/>
          <p:nvPr/>
        </p:nvSpPr>
        <p:spPr>
          <a:xfrm>
            <a:off x="2032818" y="2996952"/>
            <a:ext cx="7111181" cy="3046988"/>
          </a:xfrm>
          <a:prstGeom prst="rect">
            <a:avLst/>
          </a:prstGeom>
          <a:noFill/>
        </p:spPr>
        <p:txBody>
          <a:bodyPr wrap="square" rtlCol="0">
            <a:spAutoFit/>
          </a:bodyPr>
          <a:lstStyle/>
          <a:p>
            <a:pPr marL="285750" indent="-285750" algn="just">
              <a:buFont typeface="Arial" pitchFamily="34" charset="0"/>
              <a:buChar char="•"/>
            </a:pPr>
            <a:r>
              <a:rPr lang="tr-TR" sz="1600" dirty="0">
                <a:latin typeface="Calibri" pitchFamily="34" charset="0"/>
              </a:rPr>
              <a:t>Java’nın kullanıldığı her bir bilgi işlem ortamı için Sun bu makineye Java programlama kodunu yorumlayan bir </a:t>
            </a:r>
            <a:r>
              <a:rPr lang="tr-TR" sz="1600" b="1" dirty="0">
                <a:latin typeface="Calibri" pitchFamily="34" charset="0"/>
              </a:rPr>
              <a:t>Java Virtual Machine </a:t>
            </a:r>
            <a:r>
              <a:rPr lang="tr-TR" sz="1600" dirty="0">
                <a:latin typeface="Calibri" pitchFamily="34" charset="0"/>
              </a:rPr>
              <a:t>(sanal makine) oluşturmaktadır. </a:t>
            </a:r>
          </a:p>
          <a:p>
            <a:pPr marL="285750" indent="-285750" algn="just">
              <a:buFont typeface="Arial" pitchFamily="34" charset="0"/>
              <a:buChar char="•"/>
            </a:pPr>
            <a:r>
              <a:rPr lang="tr-TR" sz="1600" b="1" dirty="0" err="1">
                <a:latin typeface="Calibri" pitchFamily="34" charset="0"/>
              </a:rPr>
              <a:t>JVM’nin</a:t>
            </a:r>
            <a:r>
              <a:rPr lang="tr-TR" sz="1600" b="1" dirty="0">
                <a:latin typeface="Calibri" pitchFamily="34" charset="0"/>
              </a:rPr>
              <a:t> basit olarak Java programlarını çalıştıran sanal bir makinedir</a:t>
            </a:r>
            <a:r>
              <a:rPr lang="tr-TR" sz="1600" dirty="0">
                <a:latin typeface="Calibri" pitchFamily="34" charset="0"/>
              </a:rPr>
              <a:t>. </a:t>
            </a:r>
            <a:endParaRPr lang="tr-TR" sz="1600" dirty="0" smtClean="0">
              <a:latin typeface="Calibri" pitchFamily="34" charset="0"/>
            </a:endParaRPr>
          </a:p>
          <a:p>
            <a:pPr marL="285750" indent="-285750" algn="just">
              <a:buFont typeface="Arial" pitchFamily="34" charset="0"/>
              <a:buChar char="•"/>
            </a:pPr>
            <a:r>
              <a:rPr lang="tr-TR" sz="1600" b="1" dirty="0" smtClean="0">
                <a:latin typeface="Calibri" pitchFamily="34" charset="0"/>
              </a:rPr>
              <a:t>Java </a:t>
            </a:r>
            <a:r>
              <a:rPr lang="tr-TR" sz="1600" b="1" dirty="0">
                <a:latin typeface="Calibri" pitchFamily="34" charset="0"/>
              </a:rPr>
              <a:t>doğrudan fiziksel bir makinenin çalıştırabileceği makine kodları değil, sadece Java Sanal Makinesinin anlayıp çalıştırabileceği formatta bir kod üretir. </a:t>
            </a:r>
            <a:r>
              <a:rPr lang="tr-TR" sz="1600" dirty="0">
                <a:latin typeface="Calibri" pitchFamily="34" charset="0"/>
              </a:rPr>
              <a:t> </a:t>
            </a:r>
            <a:endParaRPr lang="tr-TR" sz="1600" dirty="0" smtClean="0">
              <a:latin typeface="Calibri" pitchFamily="34" charset="0"/>
            </a:endParaRPr>
          </a:p>
          <a:p>
            <a:pPr marL="285750" indent="-285750" algn="just">
              <a:buFont typeface="Arial" pitchFamily="34" charset="0"/>
              <a:buChar char="•"/>
            </a:pPr>
            <a:r>
              <a:rPr lang="tr-TR" sz="1600" dirty="0" err="1" smtClean="0">
                <a:latin typeface="Calibri" pitchFamily="34" charset="0"/>
              </a:rPr>
              <a:t>JVM’nin</a:t>
            </a:r>
            <a:r>
              <a:rPr lang="tr-TR" sz="1600" dirty="0" smtClean="0">
                <a:latin typeface="Calibri" pitchFamily="34" charset="0"/>
              </a:rPr>
              <a:t> </a:t>
            </a:r>
            <a:r>
              <a:rPr lang="tr-TR" sz="1600" dirty="0">
                <a:latin typeface="Calibri" pitchFamily="34" charset="0"/>
              </a:rPr>
              <a:t>fiziksel makinenin kendisiyle uygulama arasında bir köprü görevi yaptığı bu yapı Java diline büyük esneklikler ve avantajlar kazandırmaktadır. </a:t>
            </a:r>
            <a:endParaRPr lang="tr-TR" sz="1600" dirty="0" smtClean="0">
              <a:latin typeface="Calibri" pitchFamily="34" charset="0"/>
            </a:endParaRPr>
          </a:p>
          <a:p>
            <a:pPr marL="285750" indent="-285750" algn="just">
              <a:buFont typeface="Arial" pitchFamily="34" charset="0"/>
              <a:buChar char="•"/>
            </a:pPr>
            <a:r>
              <a:rPr lang="tr-TR" sz="1600" dirty="0" smtClean="0">
                <a:latin typeface="Calibri" pitchFamily="34" charset="0"/>
              </a:rPr>
              <a:t>Java geliştiricileri web sayfalarına gömülü küçük uygulama programları geliştirmekte ve bunlar bir web tarayıcısı üzerinde çalışmak için indirilebilmektedir.</a:t>
            </a:r>
          </a:p>
          <a:p>
            <a:pPr marL="285750" indent="-285750" algn="just">
              <a:buFont typeface="Arial" pitchFamily="34" charset="0"/>
              <a:buChar char="•"/>
            </a:pPr>
            <a:r>
              <a:rPr lang="tr-TR" sz="1600" b="1" dirty="0" smtClean="0">
                <a:latin typeface="Calibri" pitchFamily="34" charset="0"/>
              </a:rPr>
              <a:t>Java </a:t>
            </a:r>
            <a:r>
              <a:rPr lang="tr-TR" sz="1600" b="1" dirty="0">
                <a:latin typeface="Calibri" pitchFamily="34" charset="0"/>
              </a:rPr>
              <a:t>bir işletmede arka planda e-ticaret ve e-iş uygulamalarında kullanılabilir</a:t>
            </a:r>
            <a:r>
              <a:rPr lang="tr-TR" sz="1600" b="1" dirty="0" smtClean="0">
                <a:latin typeface="Calibri" pitchFamily="34" charset="0"/>
              </a:rPr>
              <a:t>.</a:t>
            </a:r>
            <a:endParaRPr lang="tr-TR" sz="1600" dirty="0"/>
          </a:p>
        </p:txBody>
      </p:sp>
    </p:spTree>
    <p:extLst>
      <p:ext uri="{BB962C8B-B14F-4D97-AF65-F5344CB8AC3E}">
        <p14:creationId xmlns:p14="http://schemas.microsoft.com/office/powerpoint/2010/main" val="93634213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3473"/>
            <a:ext cx="8100392" cy="689223"/>
          </a:xfrm>
        </p:spPr>
        <p:txBody>
          <a:bodyPr>
            <a:normAutofit/>
          </a:bodyPr>
          <a:lstStyle/>
          <a:p>
            <a:r>
              <a:rPr lang="tr-TR" sz="2800" b="1" dirty="0" err="1">
                <a:solidFill>
                  <a:schemeClr val="tx1"/>
                </a:solidFill>
                <a:effectLst/>
                <a:latin typeface="Calibri" pitchFamily="34" charset="0"/>
              </a:rPr>
              <a:t>Ajax</a:t>
            </a:r>
            <a:endParaRPr lang="tr-TR" sz="4000" b="1" dirty="0">
              <a:solidFill>
                <a:schemeClr val="tx1"/>
              </a:solidFill>
              <a:effectLst/>
              <a:latin typeface="Calibri" pitchFamily="34" charset="0"/>
            </a:endParaRPr>
          </a:p>
        </p:txBody>
      </p:sp>
      <p:sp>
        <p:nvSpPr>
          <p:cNvPr id="3" name="İçerik Yer Tutucusu 2"/>
          <p:cNvSpPr>
            <a:spLocks noGrp="1"/>
          </p:cNvSpPr>
          <p:nvPr>
            <p:ph idx="1"/>
          </p:nvPr>
        </p:nvSpPr>
        <p:spPr>
          <a:xfrm>
            <a:off x="107504" y="1268760"/>
            <a:ext cx="8826184" cy="4979640"/>
          </a:xfrm>
          <a:solidFill>
            <a:schemeClr val="bg1"/>
          </a:solidFill>
        </p:spPr>
        <p:txBody>
          <a:bodyPr>
            <a:normAutofit/>
          </a:bodyPr>
          <a:lstStyle/>
          <a:p>
            <a:pPr algn="just"/>
            <a:r>
              <a:rPr lang="tr-TR" sz="2000" b="1" dirty="0" err="1">
                <a:latin typeface="Calibri" pitchFamily="34" charset="0"/>
              </a:rPr>
              <a:t>Ajax</a:t>
            </a:r>
            <a:r>
              <a:rPr lang="tr-TR" sz="2000" dirty="0">
                <a:latin typeface="Calibri" pitchFamily="34" charset="0"/>
              </a:rPr>
              <a:t>; (</a:t>
            </a:r>
            <a:r>
              <a:rPr lang="tr-TR" sz="2000" dirty="0" err="1">
                <a:latin typeface="Calibri" pitchFamily="34" charset="0"/>
              </a:rPr>
              <a:t>Asynchronous</a:t>
            </a:r>
            <a:r>
              <a:rPr lang="tr-TR" sz="2000" dirty="0">
                <a:latin typeface="Calibri" pitchFamily="34" charset="0"/>
              </a:rPr>
              <a:t> </a:t>
            </a:r>
            <a:r>
              <a:rPr lang="tr-TR" sz="2000" dirty="0" err="1">
                <a:latin typeface="Calibri" pitchFamily="34" charset="0"/>
              </a:rPr>
              <a:t>JavaScript</a:t>
            </a:r>
            <a:r>
              <a:rPr lang="tr-TR" sz="2000" dirty="0">
                <a:latin typeface="Calibri" pitchFamily="34" charset="0"/>
              </a:rPr>
              <a:t> and XML): </a:t>
            </a:r>
            <a:r>
              <a:rPr lang="tr-TR" sz="2000" b="1" dirty="0">
                <a:latin typeface="Calibri" pitchFamily="34" charset="0"/>
              </a:rPr>
              <a:t>İstemci ve </a:t>
            </a:r>
            <a:r>
              <a:rPr lang="tr-TR" sz="2000" b="1" dirty="0" smtClean="0">
                <a:latin typeface="Calibri" pitchFamily="34" charset="0"/>
              </a:rPr>
              <a:t>sunucuya görüntü arkasında küçük veri alış verişi yapma imkanı sunar, </a:t>
            </a:r>
            <a:r>
              <a:rPr lang="tr-TR" sz="2000" b="1" dirty="0" smtClean="0">
                <a:solidFill>
                  <a:srgbClr val="C00000"/>
                </a:solidFill>
                <a:latin typeface="Calibri" pitchFamily="34" charset="0"/>
              </a:rPr>
              <a:t>böylelikle kullanıcı web sayfasında bir değişiklik istediğinde web sayfasının yeniden yüklenmesine gerek kalmaz.</a:t>
            </a:r>
          </a:p>
          <a:p>
            <a:pPr algn="just"/>
            <a:r>
              <a:rPr lang="tr-TR" sz="2000" dirty="0" smtClean="0">
                <a:latin typeface="Calibri" pitchFamily="34" charset="0"/>
              </a:rPr>
              <a:t>Örneğin; Google </a:t>
            </a:r>
            <a:r>
              <a:rPr lang="tr-TR" sz="2000" dirty="0" err="1" smtClean="0">
                <a:latin typeface="Calibri" pitchFamily="34" charset="0"/>
              </a:rPr>
              <a:t>Maps’de</a:t>
            </a:r>
            <a:r>
              <a:rPr lang="tr-TR" sz="2000" dirty="0" smtClean="0">
                <a:latin typeface="Calibri" pitchFamily="34" charset="0"/>
              </a:rPr>
              <a:t> kuzeye tıklarsanız sunucu tamamen yeni bir harita için beklemeye gerek kalmadan sadece değişen bu bölümünü yükler. </a:t>
            </a:r>
            <a:endParaRPr lang="tr-TR" sz="2000" dirty="0">
              <a:latin typeface="Calibri" pitchFamily="34" charset="0"/>
            </a:endParaRPr>
          </a:p>
        </p:txBody>
      </p:sp>
    </p:spTree>
    <p:extLst>
      <p:ext uri="{BB962C8B-B14F-4D97-AF65-F5344CB8AC3E}">
        <p14:creationId xmlns:p14="http://schemas.microsoft.com/office/powerpoint/2010/main" val="165205952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0"/>
            <a:ext cx="8100392" cy="836712"/>
          </a:xfrm>
        </p:spPr>
        <p:txBody>
          <a:bodyPr>
            <a:normAutofit/>
          </a:bodyPr>
          <a:lstStyle/>
          <a:p>
            <a:r>
              <a:rPr lang="tr-TR" sz="2800" b="1" dirty="0" smtClean="0">
                <a:solidFill>
                  <a:schemeClr val="tx1"/>
                </a:solidFill>
                <a:effectLst/>
                <a:latin typeface="Calibri" pitchFamily="34" charset="0"/>
              </a:rPr>
              <a:t>3. Web Hizmetleri ve Hizmet Odaklı Mimari</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107504" y="1052736"/>
            <a:ext cx="8826184" cy="4248472"/>
          </a:xfrm>
          <a:solidFill>
            <a:schemeClr val="bg1"/>
          </a:solidFill>
        </p:spPr>
        <p:txBody>
          <a:bodyPr>
            <a:normAutofit/>
          </a:bodyPr>
          <a:lstStyle/>
          <a:p>
            <a:pPr algn="just"/>
            <a:r>
              <a:rPr lang="tr-TR" sz="2000" b="1" dirty="0">
                <a:latin typeface="Calibri" pitchFamily="34" charset="0"/>
              </a:rPr>
              <a:t>Web </a:t>
            </a:r>
            <a:r>
              <a:rPr lang="tr-TR" sz="2000" b="1" dirty="0" smtClean="0">
                <a:latin typeface="Calibri" pitchFamily="34" charset="0"/>
              </a:rPr>
              <a:t>Hizmetleri: </a:t>
            </a:r>
            <a:r>
              <a:rPr lang="tr-TR" sz="2000" dirty="0" smtClean="0">
                <a:latin typeface="Calibri" pitchFamily="34" charset="0"/>
              </a:rPr>
              <a:t>Herhangi bir işletim sistemi veya programlama diline bağlı olmadan ve zaman alıcı özel kodlama gerektirmeden farklı uygulamaların standart bir şekilde birbirleri ile iletişim kurmalarını sağlamaktadır.</a:t>
            </a:r>
          </a:p>
          <a:p>
            <a:pPr algn="just"/>
            <a:r>
              <a:rPr lang="tr-TR" sz="2000" b="1" dirty="0" smtClean="0">
                <a:latin typeface="Calibri" pitchFamily="34" charset="0"/>
              </a:rPr>
              <a:t>Genişletilebilir işaretleme dili (XML):</a:t>
            </a:r>
            <a:r>
              <a:rPr lang="tr-TR" sz="2000" dirty="0" smtClean="0">
                <a:latin typeface="Calibri" pitchFamily="34" charset="0"/>
              </a:rPr>
              <a:t> </a:t>
            </a:r>
            <a:r>
              <a:rPr lang="tr-TR" sz="2000" dirty="0" smtClean="0">
                <a:solidFill>
                  <a:srgbClr val="C00000"/>
                </a:solidFill>
                <a:latin typeface="Calibri" pitchFamily="34" charset="0"/>
              </a:rPr>
              <a:t>Veri sunumu, iletişimi ve depolanmasını sağlar.</a:t>
            </a:r>
          </a:p>
          <a:p>
            <a:pPr algn="just"/>
            <a:r>
              <a:rPr lang="tr-TR" sz="2000" dirty="0">
                <a:latin typeface="Calibri" pitchFamily="34" charset="0"/>
              </a:rPr>
              <a:t>XML bilgisayarlara verileri otomatik olarak manipüle etme, yorumlama ve insan müdahalesi olmadan veriler üzerinde işlemler gerçekleştirme imkanı sağlar.</a:t>
            </a:r>
          </a:p>
          <a:p>
            <a:pPr algn="just"/>
            <a:r>
              <a:rPr lang="tr-TR" sz="2000" b="1" dirty="0" smtClean="0">
                <a:latin typeface="Calibri" pitchFamily="34" charset="0"/>
              </a:rPr>
              <a:t>Bağlantılı metin işaretleme dili (HTML): </a:t>
            </a:r>
            <a:r>
              <a:rPr lang="tr-TR" sz="2000" dirty="0" smtClean="0">
                <a:solidFill>
                  <a:srgbClr val="C00000"/>
                </a:solidFill>
                <a:latin typeface="Calibri" pitchFamily="34" charset="0"/>
              </a:rPr>
              <a:t>metin, grafik, video ve sesin bir web sayfasında nasıl yerleştirileceğini belirtmek için bir sayfa tanımlama dilidir.</a:t>
            </a:r>
          </a:p>
          <a:p>
            <a:pPr algn="just"/>
            <a:r>
              <a:rPr lang="tr-TR" sz="2000" b="1" dirty="0" smtClean="0">
                <a:latin typeface="Calibri" pitchFamily="34" charset="0"/>
              </a:rPr>
              <a:t>Hizmet Odaklı Mimari: </a:t>
            </a:r>
            <a:r>
              <a:rPr lang="tr-TR" sz="2000" dirty="0" smtClean="0">
                <a:solidFill>
                  <a:srgbClr val="C00000"/>
                </a:solidFill>
                <a:latin typeface="Calibri" pitchFamily="34" charset="0"/>
              </a:rPr>
              <a:t>Bir </a:t>
            </a:r>
            <a:r>
              <a:rPr lang="tr-TR" sz="2000" dirty="0">
                <a:solidFill>
                  <a:srgbClr val="C00000"/>
                </a:solidFill>
                <a:latin typeface="Calibri" pitchFamily="34" charset="0"/>
              </a:rPr>
              <a:t>işletmenin yazılım sistemlerini oluşturmak için kullanılan web hizmetleri </a:t>
            </a:r>
            <a:r>
              <a:rPr lang="tr-TR" sz="2000" dirty="0" smtClean="0">
                <a:solidFill>
                  <a:srgbClr val="C00000"/>
                </a:solidFill>
                <a:latin typeface="Calibri" pitchFamily="34" charset="0"/>
              </a:rPr>
              <a:t>toplamıdır.</a:t>
            </a:r>
            <a:endParaRPr lang="tr-TR" sz="2000" dirty="0">
              <a:solidFill>
                <a:srgbClr val="C00000"/>
              </a:solidFill>
              <a:latin typeface="Calibri" pitchFamily="34" charset="0"/>
            </a:endParaRPr>
          </a:p>
          <a:p>
            <a:pPr algn="just"/>
            <a:endParaRPr lang="tr-TR" sz="2000" dirty="0" smtClean="0">
              <a:latin typeface="Calibri" pitchFamily="34" charset="0"/>
            </a:endParaRPr>
          </a:p>
          <a:p>
            <a:pPr algn="just"/>
            <a:endParaRPr lang="tr-TR" sz="2000" dirty="0" smtClean="0">
              <a:latin typeface="Calibri" pitchFamily="34" charset="0"/>
            </a:endParaRPr>
          </a:p>
          <a:p>
            <a:pPr algn="just"/>
            <a:endParaRPr lang="tr-TR" sz="2000" dirty="0" smtClean="0">
              <a:latin typeface="Calibri" pitchFamily="34" charset="0"/>
            </a:endParaRPr>
          </a:p>
          <a:p>
            <a:pPr algn="just"/>
            <a:endParaRPr lang="tr-TR" sz="2000" dirty="0" smtClean="0">
              <a:latin typeface="Calibri" pitchFamily="34" charset="0"/>
            </a:endParaRPr>
          </a:p>
          <a:p>
            <a:pPr algn="just"/>
            <a:endParaRPr lang="tr-TR" sz="2000" dirty="0">
              <a:latin typeface="Calibri" pitchFamily="34" charset="0"/>
            </a:endParaRPr>
          </a:p>
        </p:txBody>
      </p:sp>
    </p:spTree>
    <p:extLst>
      <p:ext uri="{BB962C8B-B14F-4D97-AF65-F5344CB8AC3E}">
        <p14:creationId xmlns:p14="http://schemas.microsoft.com/office/powerpoint/2010/main" val="389158644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10815"/>
            <a:ext cx="8172400" cy="703511"/>
          </a:xfrm>
        </p:spPr>
        <p:txBody>
          <a:bodyPr>
            <a:normAutofit/>
          </a:bodyPr>
          <a:lstStyle/>
          <a:p>
            <a:r>
              <a:rPr lang="tr-TR" sz="2800" b="1" dirty="0" smtClean="0">
                <a:solidFill>
                  <a:schemeClr val="tx1"/>
                </a:solidFill>
                <a:effectLst/>
                <a:latin typeface="Calibri" pitchFamily="34" charset="0"/>
              </a:rPr>
              <a:t>4. Dış Kaynak Yazılımı ve Bulut Hizmetleri</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179512" y="1196752"/>
            <a:ext cx="8754176" cy="2880320"/>
          </a:xfrm>
          <a:solidFill>
            <a:schemeClr val="bg1"/>
          </a:solidFill>
        </p:spPr>
        <p:txBody>
          <a:bodyPr>
            <a:normAutofit/>
          </a:bodyPr>
          <a:lstStyle/>
          <a:p>
            <a:r>
              <a:rPr lang="tr-TR" sz="2400" dirty="0" smtClean="0">
                <a:latin typeface="Calibri" pitchFamily="34" charset="0"/>
              </a:rPr>
              <a:t>Yazılım için 3 dış kaynak bulunmaktadır:</a:t>
            </a:r>
          </a:p>
          <a:p>
            <a:pPr marL="870966" lvl="1" indent="-514350">
              <a:buFont typeface="+mj-lt"/>
              <a:buAutoNum type="alphaLcParenR"/>
            </a:pPr>
            <a:r>
              <a:rPr lang="tr-TR" sz="2000" b="1" dirty="0" smtClean="0">
                <a:latin typeface="Calibri" pitchFamily="34" charset="0"/>
              </a:rPr>
              <a:t>Ticari yazılım satıcısından yazılım paketi</a:t>
            </a:r>
          </a:p>
          <a:p>
            <a:pPr marL="870966" lvl="1" indent="-514350">
              <a:buFont typeface="+mj-lt"/>
              <a:buAutoNum type="alphaLcParenR"/>
            </a:pPr>
            <a:r>
              <a:rPr lang="tr-TR" sz="2000" b="1" dirty="0" smtClean="0">
                <a:latin typeface="Calibri" pitchFamily="34" charset="0"/>
              </a:rPr>
              <a:t>Başka bir satıcı için özel uygulama geliştirme yazılımı</a:t>
            </a:r>
          </a:p>
          <a:p>
            <a:pPr marL="870966" lvl="1" indent="-514350">
              <a:buFont typeface="+mj-lt"/>
              <a:buAutoNum type="alphaLcParenR"/>
            </a:pPr>
            <a:r>
              <a:rPr lang="tr-TR" sz="2000" b="1" dirty="0" smtClean="0">
                <a:latin typeface="Calibri" pitchFamily="34" charset="0"/>
              </a:rPr>
              <a:t>Bulut tabanlı yazılım hizmet ve araçları</a:t>
            </a:r>
            <a:endParaRPr lang="tr-TR" sz="2000" b="1" dirty="0">
              <a:latin typeface="Calibri" pitchFamily="34" charset="0"/>
            </a:endParaRPr>
          </a:p>
        </p:txBody>
      </p:sp>
    </p:spTree>
    <p:extLst>
      <p:ext uri="{BB962C8B-B14F-4D97-AF65-F5344CB8AC3E}">
        <p14:creationId xmlns:p14="http://schemas.microsoft.com/office/powerpoint/2010/main" val="411575258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0"/>
            <a:ext cx="8100392" cy="692696"/>
          </a:xfrm>
        </p:spPr>
        <p:txBody>
          <a:bodyPr>
            <a:noAutofit/>
          </a:bodyPr>
          <a:lstStyle/>
          <a:p>
            <a:pPr lvl="1" algn="l" rtl="0">
              <a:spcBef>
                <a:spcPct val="0"/>
              </a:spcBef>
            </a:pPr>
            <a:r>
              <a:rPr lang="tr-TR" sz="2800" b="1" dirty="0" smtClean="0">
                <a:latin typeface="Calibri" pitchFamily="34" charset="0"/>
              </a:rPr>
              <a:t>a) Ticari Yazılım Satıcısından Yazılım Paketi</a:t>
            </a:r>
            <a:endParaRPr lang="tr-TR" sz="2800" b="1" dirty="0">
              <a:latin typeface="Calibri" pitchFamily="34" charset="0"/>
            </a:endParaRPr>
          </a:p>
        </p:txBody>
      </p:sp>
      <p:sp>
        <p:nvSpPr>
          <p:cNvPr id="3" name="İçerik Yer Tutucusu 2"/>
          <p:cNvSpPr>
            <a:spLocks noGrp="1"/>
          </p:cNvSpPr>
          <p:nvPr>
            <p:ph idx="1"/>
          </p:nvPr>
        </p:nvSpPr>
        <p:spPr>
          <a:xfrm>
            <a:off x="107504" y="1268760"/>
            <a:ext cx="8826184" cy="3528392"/>
          </a:xfrm>
          <a:solidFill>
            <a:schemeClr val="bg1"/>
          </a:solidFill>
        </p:spPr>
        <p:txBody>
          <a:bodyPr>
            <a:normAutofit/>
          </a:bodyPr>
          <a:lstStyle/>
          <a:p>
            <a:pPr algn="just"/>
            <a:r>
              <a:rPr lang="tr-TR" sz="2000" b="1" dirty="0" smtClean="0">
                <a:latin typeface="Calibri" pitchFamily="34" charset="0"/>
              </a:rPr>
              <a:t>Yazılım Paketi: </a:t>
            </a:r>
            <a:r>
              <a:rPr lang="tr-TR" sz="2000" dirty="0" smtClean="0">
                <a:latin typeface="Calibri" pitchFamily="34" charset="0"/>
              </a:rPr>
              <a:t>Bordro işlemleri veya siparişi işlemek gibi belirli işlevler için kendi yazılım programlarını yazma gereğini ortadan kaldıran önceden yazılmış ticari olarak elde edilebilen yazılım programları setidir.</a:t>
            </a:r>
          </a:p>
          <a:p>
            <a:pPr algn="just"/>
            <a:r>
              <a:rPr lang="tr-TR" sz="2000" dirty="0" smtClean="0">
                <a:latin typeface="Calibri" pitchFamily="34" charset="0"/>
              </a:rPr>
              <a:t>SAP ve </a:t>
            </a:r>
            <a:r>
              <a:rPr lang="tr-TR" sz="2000" dirty="0" err="1" smtClean="0">
                <a:latin typeface="Calibri" pitchFamily="34" charset="0"/>
              </a:rPr>
              <a:t>Oracle</a:t>
            </a:r>
            <a:r>
              <a:rPr lang="tr-TR" sz="2000" dirty="0" smtClean="0">
                <a:latin typeface="Calibri" pitchFamily="34" charset="0"/>
              </a:rPr>
              <a:t> </a:t>
            </a:r>
            <a:r>
              <a:rPr lang="tr-TR" sz="2000" dirty="0" err="1" smtClean="0">
                <a:latin typeface="Calibri" pitchFamily="34" charset="0"/>
              </a:rPr>
              <a:t>PeopleSoft</a:t>
            </a:r>
            <a:r>
              <a:rPr lang="tr-TR" sz="2000" dirty="0" smtClean="0">
                <a:latin typeface="Calibri" pitchFamily="34" charset="0"/>
              </a:rPr>
              <a:t> işletmelerdeki her süreç için özel paket programlar geliştirmektedir.</a:t>
            </a:r>
          </a:p>
          <a:p>
            <a:pPr algn="just"/>
            <a:r>
              <a:rPr lang="tr-TR" sz="2000" dirty="0" smtClean="0">
                <a:latin typeface="Calibri" pitchFamily="34" charset="0"/>
              </a:rPr>
              <a:t>İşletmeler bu paketleri kendileri geliştirmeye kalksalar çok daha masraflı ve zaman gerektiren bir süreç olurdu.</a:t>
            </a:r>
            <a:endParaRPr lang="tr-TR" sz="2000" dirty="0">
              <a:latin typeface="Calibri" pitchFamily="34" charset="0"/>
            </a:endParaRPr>
          </a:p>
        </p:txBody>
      </p:sp>
    </p:spTree>
    <p:extLst>
      <p:ext uri="{BB962C8B-B14F-4D97-AF65-F5344CB8AC3E}">
        <p14:creationId xmlns:p14="http://schemas.microsoft.com/office/powerpoint/2010/main" val="123604142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908720"/>
          </a:xfrm>
          <a:solidFill>
            <a:schemeClr val="bg1"/>
          </a:solidFill>
        </p:spPr>
        <p:txBody>
          <a:bodyPr>
            <a:noAutofit/>
          </a:bodyPr>
          <a:lstStyle/>
          <a:p>
            <a:pPr lvl="1" algn="ctr" rtl="0">
              <a:spcBef>
                <a:spcPct val="0"/>
              </a:spcBef>
            </a:pPr>
            <a:r>
              <a:rPr lang="tr-TR" sz="2800" b="1" dirty="0" smtClean="0">
                <a:solidFill>
                  <a:schemeClr val="tx1"/>
                </a:solidFill>
                <a:effectLst/>
                <a:latin typeface="Calibri" pitchFamily="34" charset="0"/>
              </a:rPr>
              <a:t>b) </a:t>
            </a:r>
            <a:r>
              <a:rPr lang="tr-TR" sz="2800" b="1" dirty="0" smtClean="0">
                <a:latin typeface="Calibri" pitchFamily="34" charset="0"/>
              </a:rPr>
              <a:t>Başka Bir Satıcı için Özel Uygulama Geliştirme Yazılımı</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179512" y="1196752"/>
            <a:ext cx="8754176" cy="5051648"/>
          </a:xfrm>
          <a:solidFill>
            <a:schemeClr val="bg1"/>
          </a:solidFill>
        </p:spPr>
        <p:txBody>
          <a:bodyPr>
            <a:normAutofit/>
          </a:bodyPr>
          <a:lstStyle/>
          <a:p>
            <a:pPr algn="just"/>
            <a:r>
              <a:rPr lang="tr-TR" sz="2000" dirty="0" smtClean="0">
                <a:solidFill>
                  <a:srgbClr val="C00000"/>
                </a:solidFill>
                <a:latin typeface="Calibri" pitchFamily="34" charset="0"/>
              </a:rPr>
              <a:t>Bir işletmenin uzakta dünyanın düşük ücretli bir bölgesinde iş yapan dışarıdaki işletmelerle özel yazılım geliştirmek ya da var olan eski programlarının bakımı için sözleşme yapmasıdır.</a:t>
            </a:r>
          </a:p>
          <a:p>
            <a:pPr algn="just"/>
            <a:r>
              <a:rPr lang="tr-TR" sz="2000" b="1" dirty="0" smtClean="0">
                <a:latin typeface="Calibri" pitchFamily="34" charset="0"/>
              </a:rPr>
              <a:t>Hindistan bu hizmeti vermekte önde gelen ülkelerden biridir.</a:t>
            </a:r>
            <a:endParaRPr lang="tr-TR" sz="2000" b="1" dirty="0">
              <a:latin typeface="Calibri" pitchFamily="34" charset="0"/>
            </a:endParaRPr>
          </a:p>
        </p:txBody>
      </p:sp>
    </p:spTree>
    <p:extLst>
      <p:ext uri="{BB962C8B-B14F-4D97-AF65-F5344CB8AC3E}">
        <p14:creationId xmlns:p14="http://schemas.microsoft.com/office/powerpoint/2010/main" val="420030369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3473"/>
            <a:ext cx="9144000" cy="617215"/>
          </a:xfrm>
        </p:spPr>
        <p:txBody>
          <a:bodyPr>
            <a:normAutofit/>
          </a:bodyPr>
          <a:lstStyle/>
          <a:p>
            <a:r>
              <a:rPr lang="tr-TR" sz="2800" b="1" dirty="0" smtClean="0">
                <a:solidFill>
                  <a:schemeClr val="tx1"/>
                </a:solidFill>
                <a:effectLst/>
                <a:latin typeface="Calibri" pitchFamily="34" charset="0"/>
              </a:rPr>
              <a:t>c) Bulut Tabanlı Yazılım Hizmetleri ve Araçları</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107504" y="764704"/>
            <a:ext cx="8826184" cy="5544616"/>
          </a:xfrm>
          <a:solidFill>
            <a:schemeClr val="bg1"/>
          </a:solidFill>
        </p:spPr>
        <p:txBody>
          <a:bodyPr>
            <a:noAutofit/>
          </a:bodyPr>
          <a:lstStyle/>
          <a:p>
            <a:pPr algn="just"/>
            <a:r>
              <a:rPr lang="tr-TR" sz="1800" dirty="0" smtClean="0">
                <a:latin typeface="Calibri" pitchFamily="34" charset="0"/>
              </a:rPr>
              <a:t>Eskiden bir kutu içinde ve tek bilgisayar için satılan yazılımlar, günümüzde satıcının web sayfasından indirilmekte veya bulut hizmeti ile bu yazılımı kullanmak mümkün olmaktadır.</a:t>
            </a:r>
          </a:p>
          <a:p>
            <a:pPr algn="just"/>
            <a:r>
              <a:rPr lang="tr-TR" sz="1800" dirty="0" smtClean="0">
                <a:latin typeface="Calibri" pitchFamily="34" charset="0"/>
              </a:rPr>
              <a:t>Bulut tabanlı yazılım ve kullandığı veri, büyük veri merkezlerinde güçlü sunucular üzerinde barındırılmaktadır, bir internet bağlantısı ve  standart web tarayıcısı ile ulaşılmaktadır.</a:t>
            </a:r>
          </a:p>
          <a:p>
            <a:pPr algn="just"/>
            <a:r>
              <a:rPr lang="tr-TR" sz="1800" dirty="0" smtClean="0">
                <a:latin typeface="Calibri" pitchFamily="34" charset="0"/>
              </a:rPr>
              <a:t>Yazılım programı satın alma ve yükleme yerine, kullanıcılar ya abonelik ya da yapılan işlem bazında ödeme ile işletmelere bu hizmetler kiralanmaktadır.</a:t>
            </a:r>
          </a:p>
          <a:p>
            <a:pPr algn="just"/>
            <a:r>
              <a:rPr lang="tr-TR" sz="1800" b="1" dirty="0" smtClean="0">
                <a:solidFill>
                  <a:srgbClr val="C00000"/>
                </a:solidFill>
                <a:latin typeface="Calibri" pitchFamily="34" charset="0"/>
              </a:rPr>
              <a:t>Uzaktan bağlanarak yazılımları dağıtma ve erişim sağlama işlemlerinin web tabanlı hizmet olarak yapılması </a:t>
            </a:r>
            <a:r>
              <a:rPr lang="tr-TR" sz="1800" b="1" u="sng" dirty="0" smtClean="0">
                <a:solidFill>
                  <a:srgbClr val="C00000"/>
                </a:solidFill>
                <a:latin typeface="Calibri" pitchFamily="34" charset="0"/>
              </a:rPr>
              <a:t>bir hizmet olarak yazılım (</a:t>
            </a:r>
            <a:r>
              <a:rPr lang="tr-TR" sz="1800" b="1" u="sng" dirty="0" err="1" smtClean="0">
                <a:solidFill>
                  <a:srgbClr val="C00000"/>
                </a:solidFill>
                <a:latin typeface="Calibri" pitchFamily="34" charset="0"/>
              </a:rPr>
              <a:t>SaaS</a:t>
            </a:r>
            <a:r>
              <a:rPr lang="tr-TR" sz="1800" b="1" u="sng" dirty="0" smtClean="0">
                <a:solidFill>
                  <a:srgbClr val="C00000"/>
                </a:solidFill>
                <a:latin typeface="Calibri" pitchFamily="34" charset="0"/>
              </a:rPr>
              <a:t>-software as a service)</a:t>
            </a:r>
            <a:r>
              <a:rPr lang="tr-TR" sz="1800" b="1" dirty="0" smtClean="0">
                <a:solidFill>
                  <a:srgbClr val="C00000"/>
                </a:solidFill>
                <a:latin typeface="Calibri" pitchFamily="34" charset="0"/>
              </a:rPr>
              <a:t> olarak adlandırılmaktadır.</a:t>
            </a:r>
          </a:p>
          <a:p>
            <a:pPr algn="just"/>
            <a:r>
              <a:rPr lang="tr-TR" sz="1800" dirty="0" smtClean="0">
                <a:latin typeface="Calibri" pitchFamily="34" charset="0"/>
              </a:rPr>
              <a:t>İşletmeler, dış kaynak sağlayıcılar veya teknoloji hizmetleri sağlayıcılar arasındaki ilişkileri yönetebilmek için </a:t>
            </a:r>
            <a:r>
              <a:rPr lang="tr-TR" sz="1800" b="1" dirty="0" smtClean="0">
                <a:solidFill>
                  <a:srgbClr val="C00000"/>
                </a:solidFill>
                <a:latin typeface="Calibri" pitchFamily="34" charset="0"/>
              </a:rPr>
              <a:t>hizmet Seviyesi Anlaşmasına </a:t>
            </a:r>
            <a:r>
              <a:rPr lang="tr-TR" sz="1800" dirty="0" smtClean="0">
                <a:latin typeface="Calibri" pitchFamily="34" charset="0"/>
              </a:rPr>
              <a:t>ihtiyaç duyarlar.</a:t>
            </a:r>
          </a:p>
          <a:p>
            <a:pPr algn="just"/>
            <a:r>
              <a:rPr lang="tr-TR" sz="1800" b="1" dirty="0" smtClean="0">
                <a:latin typeface="Calibri" pitchFamily="34" charset="0"/>
              </a:rPr>
              <a:t>Hizmet seviyesi anlaşması</a:t>
            </a:r>
            <a:r>
              <a:rPr lang="tr-TR" sz="1800" dirty="0" smtClean="0">
                <a:latin typeface="Calibri" pitchFamily="34" charset="0"/>
              </a:rPr>
              <a:t> hizmet sağlayıcılarının belirli sorumluluklarını ve müşteri tarafından beklenen hizmet seviyesini tanımlayan müşterilerle hizmet sağlayıcılar arasında yapılan resmi bir sözleşmedir.</a:t>
            </a:r>
          </a:p>
          <a:p>
            <a:pPr algn="just"/>
            <a:r>
              <a:rPr lang="tr-TR" sz="1800" b="1" dirty="0">
                <a:solidFill>
                  <a:srgbClr val="C00000"/>
                </a:solidFill>
                <a:latin typeface="Calibri" pitchFamily="34" charset="0"/>
              </a:rPr>
              <a:t>Hizmet seviyesi </a:t>
            </a:r>
            <a:r>
              <a:rPr lang="tr-TR" sz="1800" b="1" dirty="0" smtClean="0">
                <a:solidFill>
                  <a:srgbClr val="C00000"/>
                </a:solidFill>
                <a:latin typeface="Calibri" pitchFamily="34" charset="0"/>
              </a:rPr>
              <a:t>anlaşması genellikle performans ölçümü için kriterler, destek seçenekleri, güvenlik ve felakette kurtarma için alınan önlemler, donanım ve yazılım mülkiyet/güncellemeleri, müşteri desteği, faturalama ve sözleşmeyi feshetmek için koşulları ortaya koyarak, verilen hizmetlerin niteliği ve düzeyini belirler.</a:t>
            </a:r>
          </a:p>
          <a:p>
            <a:pPr algn="just"/>
            <a:endParaRPr lang="tr-TR" sz="1800" dirty="0" smtClean="0">
              <a:latin typeface="Calibri" pitchFamily="34" charset="0"/>
            </a:endParaRPr>
          </a:p>
          <a:p>
            <a:pPr algn="just"/>
            <a:endParaRPr lang="tr-TR" sz="1800" dirty="0">
              <a:latin typeface="Calibri" pitchFamily="34" charset="0"/>
            </a:endParaRPr>
          </a:p>
        </p:txBody>
      </p:sp>
    </p:spTree>
    <p:extLst>
      <p:ext uri="{BB962C8B-B14F-4D97-AF65-F5344CB8AC3E}">
        <p14:creationId xmlns:p14="http://schemas.microsoft.com/office/powerpoint/2010/main" val="296169890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3688" y="16040"/>
            <a:ext cx="8100392" cy="692696"/>
          </a:xfrm>
        </p:spPr>
        <p:txBody>
          <a:bodyPr>
            <a:normAutofit/>
          </a:bodyPr>
          <a:lstStyle/>
          <a:p>
            <a:r>
              <a:rPr lang="tr-TR" sz="2400" b="1" dirty="0" err="1">
                <a:solidFill>
                  <a:schemeClr val="tx1"/>
                </a:solidFill>
                <a:effectLst/>
                <a:latin typeface="Calibri" pitchFamily="34" charset="0"/>
              </a:rPr>
              <a:t>Mashup</a:t>
            </a:r>
            <a:r>
              <a:rPr lang="tr-TR" sz="2400" b="1" dirty="0">
                <a:solidFill>
                  <a:schemeClr val="tx1"/>
                </a:solidFill>
                <a:effectLst/>
                <a:latin typeface="Calibri" pitchFamily="34" charset="0"/>
              </a:rPr>
              <a:t> ve </a:t>
            </a:r>
            <a:r>
              <a:rPr lang="tr-TR" sz="2400" b="1" dirty="0" smtClean="0">
                <a:solidFill>
                  <a:schemeClr val="tx1"/>
                </a:solidFill>
                <a:effectLst/>
                <a:latin typeface="Calibri" pitchFamily="34" charset="0"/>
              </a:rPr>
              <a:t>Uygulamalar (</a:t>
            </a:r>
            <a:r>
              <a:rPr lang="tr-TR" sz="2400" b="1" dirty="0" err="1" smtClean="0">
                <a:solidFill>
                  <a:schemeClr val="tx1"/>
                </a:solidFill>
                <a:effectLst/>
                <a:latin typeface="Calibri" pitchFamily="34" charset="0"/>
              </a:rPr>
              <a:t>Apps</a:t>
            </a:r>
            <a:r>
              <a:rPr lang="tr-TR" sz="2400" b="1" dirty="0" smtClean="0">
                <a:solidFill>
                  <a:schemeClr val="tx1"/>
                </a:solidFill>
                <a:effectLst/>
                <a:latin typeface="Calibri" pitchFamily="34" charset="0"/>
              </a:rPr>
              <a:t>)</a:t>
            </a:r>
            <a:endParaRPr lang="tr-TR" sz="2400" b="1" dirty="0">
              <a:solidFill>
                <a:schemeClr val="tx1"/>
              </a:solidFill>
              <a:effectLst/>
              <a:latin typeface="Calibri" pitchFamily="34" charset="0"/>
            </a:endParaRPr>
          </a:p>
        </p:txBody>
      </p:sp>
      <p:sp>
        <p:nvSpPr>
          <p:cNvPr id="3" name="İçerik Yer Tutucusu 2"/>
          <p:cNvSpPr>
            <a:spLocks noGrp="1"/>
          </p:cNvSpPr>
          <p:nvPr>
            <p:ph idx="1"/>
          </p:nvPr>
        </p:nvSpPr>
        <p:spPr>
          <a:xfrm>
            <a:off x="4117083" y="764704"/>
            <a:ext cx="4847406" cy="5112568"/>
          </a:xfrm>
          <a:solidFill>
            <a:schemeClr val="bg1"/>
          </a:solidFill>
        </p:spPr>
        <p:txBody>
          <a:bodyPr>
            <a:noAutofit/>
          </a:bodyPr>
          <a:lstStyle/>
          <a:p>
            <a:pPr algn="just"/>
            <a:r>
              <a:rPr lang="tr-TR" sz="1800" dirty="0" err="1" smtClean="0">
                <a:latin typeface="Calibri" pitchFamily="34" charset="0"/>
              </a:rPr>
              <a:t>Mashup</a:t>
            </a:r>
            <a:r>
              <a:rPr lang="tr-TR" sz="1800" dirty="0" smtClean="0">
                <a:latin typeface="Calibri" pitchFamily="34" charset="0"/>
              </a:rPr>
              <a:t>, Web </a:t>
            </a:r>
            <a:r>
              <a:rPr lang="tr-TR" sz="1800" dirty="0">
                <a:latin typeface="Calibri" pitchFamily="34" charset="0"/>
              </a:rPr>
              <a:t>2.0 yani yeni nesil internet ile hayatımızı giren, </a:t>
            </a:r>
            <a:r>
              <a:rPr lang="tr-TR" sz="1800" b="1" dirty="0">
                <a:latin typeface="Calibri" pitchFamily="34" charset="0"/>
              </a:rPr>
              <a:t>bir veya birden fazla farklı veri kaynağını kullanarak bütünleşik uygulamalar oluşturma tekniğidir. </a:t>
            </a:r>
            <a:endParaRPr lang="tr-TR" sz="1800" b="1" dirty="0" smtClean="0">
              <a:latin typeface="Calibri" pitchFamily="34" charset="0"/>
            </a:endParaRPr>
          </a:p>
          <a:p>
            <a:pPr algn="just"/>
            <a:r>
              <a:rPr lang="tr-TR" sz="1800" b="1" dirty="0" err="1" smtClean="0">
                <a:solidFill>
                  <a:srgbClr val="C00000"/>
                </a:solidFill>
                <a:latin typeface="Calibri" pitchFamily="34" charset="0"/>
              </a:rPr>
              <a:t>Mashup</a:t>
            </a:r>
            <a:r>
              <a:rPr lang="tr-TR" sz="1800" b="1" dirty="0">
                <a:solidFill>
                  <a:srgbClr val="C00000"/>
                </a:solidFill>
                <a:latin typeface="Calibri" pitchFamily="34" charset="0"/>
              </a:rPr>
              <a:t>, </a:t>
            </a:r>
            <a:r>
              <a:rPr lang="tr-TR" sz="1800" b="1" dirty="0" smtClean="0">
                <a:solidFill>
                  <a:srgbClr val="C00000"/>
                </a:solidFill>
                <a:latin typeface="Calibri" pitchFamily="34" charset="0"/>
              </a:rPr>
              <a:t>farklı </a:t>
            </a:r>
            <a:r>
              <a:rPr lang="tr-TR" sz="1800" b="1" dirty="0">
                <a:solidFill>
                  <a:srgbClr val="C00000"/>
                </a:solidFill>
                <a:latin typeface="Calibri" pitchFamily="34" charset="0"/>
              </a:rPr>
              <a:t>kaynaklardan gelen nesneleri birleştirip, </a:t>
            </a:r>
            <a:r>
              <a:rPr lang="tr-TR" sz="1800" b="1" dirty="0" smtClean="0">
                <a:solidFill>
                  <a:srgbClr val="C00000"/>
                </a:solidFill>
                <a:latin typeface="Calibri" pitchFamily="34" charset="0"/>
              </a:rPr>
              <a:t> biçimlendirmek, </a:t>
            </a:r>
            <a:r>
              <a:rPr lang="tr-TR" sz="1800" b="1" dirty="0">
                <a:solidFill>
                  <a:srgbClr val="C00000"/>
                </a:solidFill>
                <a:latin typeface="Calibri" pitchFamily="34" charset="0"/>
              </a:rPr>
              <a:t>özelleştirmek ve istenilen bir formatta ve istenirse başka araçları da kullanarak sunmak için kullanılan yöntemlere </a:t>
            </a:r>
            <a:r>
              <a:rPr lang="tr-TR" sz="1800" b="1" dirty="0" smtClean="0">
                <a:solidFill>
                  <a:srgbClr val="C00000"/>
                </a:solidFill>
                <a:latin typeface="Calibri" pitchFamily="34" charset="0"/>
              </a:rPr>
              <a:t>denir.</a:t>
            </a:r>
          </a:p>
          <a:p>
            <a:pPr algn="just"/>
            <a:r>
              <a:rPr lang="tr-TR" sz="1800" b="1" dirty="0">
                <a:solidFill>
                  <a:srgbClr val="C00000"/>
                </a:solidFill>
                <a:latin typeface="Calibri" pitchFamily="34" charset="0"/>
              </a:rPr>
              <a:t>Farklı kaynakları alıp parçalarının toplamından daha büyük yeni iş üretmek fikridir.</a:t>
            </a:r>
          </a:p>
          <a:p>
            <a:pPr algn="just"/>
            <a:r>
              <a:rPr lang="tr-TR" sz="1800" dirty="0" smtClean="0">
                <a:latin typeface="Calibri" pitchFamily="34" charset="0"/>
              </a:rPr>
              <a:t>Örneğin </a:t>
            </a:r>
            <a:r>
              <a:rPr lang="tr-TR" sz="1800" dirty="0">
                <a:latin typeface="Calibri" pitchFamily="34" charset="0"/>
              </a:rPr>
              <a:t>bir hava durumu sitesinden bir şehir ile ilgili aldığınız bilgileri bir Google haritasında o şehrin üstünde gösterdiğinizde bir </a:t>
            </a:r>
            <a:r>
              <a:rPr lang="tr-TR" sz="1800" dirty="0" err="1">
                <a:latin typeface="Calibri" pitchFamily="34" charset="0"/>
              </a:rPr>
              <a:t>mashup</a:t>
            </a:r>
            <a:r>
              <a:rPr lang="tr-TR" sz="1800" dirty="0">
                <a:latin typeface="Calibri" pitchFamily="34" charset="0"/>
              </a:rPr>
              <a:t> uygulaması yapmış </a:t>
            </a:r>
            <a:r>
              <a:rPr lang="tr-TR" sz="1800" dirty="0" smtClean="0">
                <a:latin typeface="Calibri" pitchFamily="34" charset="0"/>
              </a:rPr>
              <a:t>oluyorsunuz.</a:t>
            </a:r>
          </a:p>
          <a:p>
            <a:pPr algn="just"/>
            <a:r>
              <a:rPr lang="tr-TR" sz="1800" b="1" dirty="0" smtClean="0">
                <a:latin typeface="Calibri" pitchFamily="34" charset="0"/>
              </a:rPr>
              <a:t>Uygulamalar (</a:t>
            </a:r>
            <a:r>
              <a:rPr lang="tr-TR" sz="1800" b="1" dirty="0" err="1" smtClean="0">
                <a:latin typeface="Calibri" pitchFamily="34" charset="0"/>
              </a:rPr>
              <a:t>Apps</a:t>
            </a:r>
            <a:r>
              <a:rPr lang="tr-TR" sz="1800" b="1" dirty="0" smtClean="0">
                <a:latin typeface="Calibri" pitchFamily="34" charset="0"/>
              </a:rPr>
              <a:t>); </a:t>
            </a:r>
            <a:r>
              <a:rPr lang="tr-TR" sz="1800" dirty="0" smtClean="0">
                <a:latin typeface="Calibri" pitchFamily="34" charset="0"/>
              </a:rPr>
              <a:t>genellikle internet üzerinden dağıtılan ve bilgisayarınızda ve cep telefonunuzda internet ile çalışan küçük yazılım parçalarıdır. (</a:t>
            </a:r>
            <a:r>
              <a:rPr lang="tr-TR" sz="1800" dirty="0" err="1" smtClean="0">
                <a:latin typeface="Calibri" pitchFamily="34" charset="0"/>
              </a:rPr>
              <a:t>Örn</a:t>
            </a:r>
            <a:r>
              <a:rPr lang="tr-TR" sz="1800" dirty="0" smtClean="0">
                <a:latin typeface="Calibri" pitchFamily="34" charset="0"/>
              </a:rPr>
              <a:t>: </a:t>
            </a:r>
            <a:r>
              <a:rPr lang="tr-TR" sz="1800" dirty="0" err="1" smtClean="0">
                <a:latin typeface="Calibri" pitchFamily="34" charset="0"/>
              </a:rPr>
              <a:t>İphone</a:t>
            </a:r>
            <a:r>
              <a:rPr lang="tr-TR" sz="1800" dirty="0" smtClean="0">
                <a:latin typeface="Calibri" pitchFamily="34" charset="0"/>
              </a:rPr>
              <a:t>, </a:t>
            </a:r>
            <a:r>
              <a:rPr lang="tr-TR" sz="1800" dirty="0" err="1" smtClean="0">
                <a:latin typeface="Calibri" pitchFamily="34" charset="0"/>
              </a:rPr>
              <a:t>Android</a:t>
            </a:r>
            <a:r>
              <a:rPr lang="tr-TR" sz="1800" dirty="0" smtClean="0">
                <a:latin typeface="Calibri" pitchFamily="34" charset="0"/>
              </a:rPr>
              <a:t> uygulamaları)</a:t>
            </a:r>
          </a:p>
          <a:p>
            <a:pPr algn="just"/>
            <a:endParaRPr lang="tr-TR" sz="1800" dirty="0">
              <a:latin typeface="Calibri" pitchFamily="34" charset="0"/>
            </a:endParaRPr>
          </a:p>
        </p:txBody>
      </p:sp>
      <p:pic>
        <p:nvPicPr>
          <p:cNvPr id="4" name="Resim 3" descr="http://www.syalcin.net/images/syalcin_net/MashupNedir.jpg"/>
          <p:cNvPicPr/>
          <p:nvPr/>
        </p:nvPicPr>
        <p:blipFill>
          <a:blip r:embed="rId2" cstate="print"/>
          <a:srcRect/>
          <a:stretch>
            <a:fillRect/>
          </a:stretch>
        </p:blipFill>
        <p:spPr bwMode="auto">
          <a:xfrm>
            <a:off x="0" y="1124744"/>
            <a:ext cx="4117082" cy="4248472"/>
          </a:xfrm>
          <a:prstGeom prst="rect">
            <a:avLst/>
          </a:prstGeom>
          <a:noFill/>
          <a:ln w="9525">
            <a:noFill/>
            <a:miter lim="800000"/>
            <a:headEnd/>
            <a:tailEnd/>
          </a:ln>
        </p:spPr>
      </p:pic>
    </p:spTree>
    <p:extLst>
      <p:ext uri="{BB962C8B-B14F-4D97-AF65-F5344CB8AC3E}">
        <p14:creationId xmlns:p14="http://schemas.microsoft.com/office/powerpoint/2010/main" val="24840440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3473"/>
            <a:ext cx="8172400" cy="689223"/>
          </a:xfrm>
        </p:spPr>
        <p:txBody>
          <a:bodyPr>
            <a:normAutofit/>
          </a:bodyPr>
          <a:lstStyle/>
          <a:p>
            <a:pPr algn="ctr"/>
            <a:r>
              <a:rPr lang="tr-TR" sz="3200" b="1" dirty="0" smtClean="0">
                <a:solidFill>
                  <a:schemeClr val="tx1"/>
                </a:solidFill>
                <a:effectLst/>
                <a:latin typeface="Calibri" pitchFamily="34" charset="0"/>
              </a:rPr>
              <a:t>Yönetim Konuları</a:t>
            </a:r>
            <a:endParaRPr lang="tr-TR" sz="3200" b="1" dirty="0">
              <a:solidFill>
                <a:schemeClr val="tx1"/>
              </a:solidFill>
              <a:effectLst/>
              <a:latin typeface="Calibri" pitchFamily="34" charset="0"/>
            </a:endParaRPr>
          </a:p>
        </p:txBody>
      </p:sp>
      <p:sp>
        <p:nvSpPr>
          <p:cNvPr id="3" name="İçerik Yer Tutucusu 2"/>
          <p:cNvSpPr>
            <a:spLocks noGrp="1"/>
          </p:cNvSpPr>
          <p:nvPr>
            <p:ph idx="1"/>
          </p:nvPr>
        </p:nvSpPr>
        <p:spPr>
          <a:xfrm>
            <a:off x="179512" y="908720"/>
            <a:ext cx="8784976" cy="5339680"/>
          </a:xfrm>
          <a:solidFill>
            <a:schemeClr val="bg1"/>
          </a:solidFill>
        </p:spPr>
        <p:txBody>
          <a:bodyPr>
            <a:normAutofit/>
          </a:bodyPr>
          <a:lstStyle/>
          <a:p>
            <a:pPr algn="just"/>
            <a:r>
              <a:rPr lang="tr-TR" sz="1800" b="1" dirty="0" smtClean="0">
                <a:latin typeface="Calibri" pitchFamily="34" charset="0"/>
              </a:rPr>
              <a:t>Platform ve Altyapı Değişimi ile Başa Çıkmak</a:t>
            </a:r>
          </a:p>
          <a:p>
            <a:pPr lvl="1" algn="just"/>
            <a:r>
              <a:rPr lang="tr-TR" sz="1800" b="1" dirty="0" smtClean="0">
                <a:latin typeface="Calibri" pitchFamily="34" charset="0"/>
              </a:rPr>
              <a:t>Ölçeklenebilirlik: </a:t>
            </a:r>
            <a:r>
              <a:rPr lang="tr-TR" sz="1800" dirty="0" smtClean="0">
                <a:solidFill>
                  <a:srgbClr val="C00000"/>
                </a:solidFill>
                <a:latin typeface="Calibri" pitchFamily="34" charset="0"/>
              </a:rPr>
              <a:t>Çok sayıda kullanıcıya bir bilgisayar, ürün ya da hizmeti genişleterek sunabilme yeteneğini ifade etmektedir.</a:t>
            </a:r>
          </a:p>
          <a:p>
            <a:pPr lvl="1" algn="just"/>
            <a:r>
              <a:rPr lang="tr-TR" sz="1800" dirty="0" smtClean="0">
                <a:latin typeface="Calibri" pitchFamily="34" charset="0"/>
              </a:rPr>
              <a:t> Mobil bilgi işlem ve bulut bilgi işlem platformları kullanan işletmeler bu platformları  </a:t>
            </a:r>
            <a:r>
              <a:rPr lang="tr-TR" sz="1800" b="1" dirty="0" smtClean="0">
                <a:latin typeface="Calibri" pitchFamily="34" charset="0"/>
              </a:rPr>
              <a:t>yönetmek için yeni politika ve yöntemlere </a:t>
            </a:r>
            <a:r>
              <a:rPr lang="tr-TR" sz="1800" dirty="0" smtClean="0">
                <a:latin typeface="Calibri" pitchFamily="34" charset="0"/>
              </a:rPr>
              <a:t>gereksinim duyarlar.</a:t>
            </a:r>
          </a:p>
          <a:p>
            <a:pPr lvl="1" algn="just"/>
            <a:r>
              <a:rPr lang="tr-TR" sz="1800" dirty="0" smtClean="0">
                <a:latin typeface="Calibri" pitchFamily="34" charset="0"/>
              </a:rPr>
              <a:t>İşletme büyüdükçe kullanılan </a:t>
            </a:r>
            <a:r>
              <a:rPr lang="tr-TR" sz="1800" dirty="0" err="1" smtClean="0">
                <a:latin typeface="Calibri" pitchFamily="34" charset="0"/>
              </a:rPr>
              <a:t>ES’nin</a:t>
            </a:r>
            <a:r>
              <a:rPr lang="tr-TR" sz="1800" dirty="0" smtClean="0">
                <a:latin typeface="Calibri" pitchFamily="34" charset="0"/>
              </a:rPr>
              <a:t> de büyümesi gerekmekte ve buna bağlı </a:t>
            </a:r>
            <a:r>
              <a:rPr lang="tr-TR" sz="1800" b="1" dirty="0" smtClean="0">
                <a:latin typeface="Calibri" pitchFamily="34" charset="0"/>
              </a:rPr>
              <a:t>güvenlik ve sözleşme politikaları</a:t>
            </a:r>
            <a:r>
              <a:rPr lang="tr-TR" sz="1800" dirty="0" smtClean="0">
                <a:latin typeface="Calibri" pitchFamily="34" charset="0"/>
              </a:rPr>
              <a:t> bu büyümeye uyum sağlayacak </a:t>
            </a:r>
            <a:r>
              <a:rPr lang="tr-TR" sz="1800" b="1" dirty="0" smtClean="0">
                <a:latin typeface="Calibri" pitchFamily="34" charset="0"/>
              </a:rPr>
              <a:t>esneklikte</a:t>
            </a:r>
            <a:r>
              <a:rPr lang="tr-TR" sz="1800" dirty="0" smtClean="0">
                <a:latin typeface="Calibri" pitchFamily="34" charset="0"/>
              </a:rPr>
              <a:t> olmalıdır.</a:t>
            </a:r>
          </a:p>
          <a:p>
            <a:pPr algn="just"/>
            <a:r>
              <a:rPr lang="tr-TR" sz="1800" b="1" dirty="0" smtClean="0">
                <a:latin typeface="Calibri" pitchFamily="34" charset="0"/>
              </a:rPr>
              <a:t>Yönetim: </a:t>
            </a:r>
            <a:r>
              <a:rPr lang="tr-TR" sz="1800" dirty="0" smtClean="0">
                <a:latin typeface="Calibri" pitchFamily="34" charset="0"/>
              </a:rPr>
              <a:t>CIO tarafından yapılır.</a:t>
            </a:r>
          </a:p>
          <a:p>
            <a:pPr algn="just"/>
            <a:r>
              <a:rPr lang="tr-TR" sz="1800" b="1" dirty="0" smtClean="0">
                <a:latin typeface="Calibri" pitchFamily="34" charset="0"/>
              </a:rPr>
              <a:t>Akıllı altyapı yatırımları yapma:  </a:t>
            </a:r>
            <a:r>
              <a:rPr lang="tr-TR" sz="1800" dirty="0" smtClean="0">
                <a:solidFill>
                  <a:srgbClr val="C00000"/>
                </a:solidFill>
                <a:latin typeface="Calibri" pitchFamily="34" charset="0"/>
              </a:rPr>
              <a:t>Gereğinden fazla ET yatırımı yapmak sistemin büyük bir kısmının atıl halde olması demektir ki bu işletme için büyük maliyetlere sebep olur.</a:t>
            </a:r>
          </a:p>
          <a:p>
            <a:pPr algn="just"/>
            <a:r>
              <a:rPr lang="tr-TR" sz="1800" dirty="0" smtClean="0">
                <a:solidFill>
                  <a:srgbClr val="C00000"/>
                </a:solidFill>
                <a:latin typeface="Calibri" pitchFamily="34" charset="0"/>
              </a:rPr>
              <a:t>Gereğinden az yatırım yapmak ise iş süreçlerindeki faaliyetlerin yerine etkin bir şekilde getirilmesine mani olur. Dolayısıyla ihtiyaçların çok iyi bir şekilde tanımlanıp ihtiyacı tam karşılayacak düzeyde ET yatırımı yapılmasıdır. Yatırım aşamasında ileriki yıllardaki olası büyümeler göz önüne alınarak geliştirilmeye açık esnek bir ET altyapısı oluşturmakta fayda vardır.</a:t>
            </a:r>
            <a:endParaRPr lang="tr-TR" sz="1800" dirty="0">
              <a:solidFill>
                <a:srgbClr val="C00000"/>
              </a:solidFill>
              <a:latin typeface="Calibri" pitchFamily="34" charset="0"/>
            </a:endParaRPr>
          </a:p>
        </p:txBody>
      </p:sp>
    </p:spTree>
    <p:extLst>
      <p:ext uri="{BB962C8B-B14F-4D97-AF65-F5344CB8AC3E}">
        <p14:creationId xmlns:p14="http://schemas.microsoft.com/office/powerpoint/2010/main" val="34057182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8933688" cy="692696"/>
          </a:xfrm>
        </p:spPr>
        <p:txBody>
          <a:bodyPr>
            <a:normAutofit/>
          </a:bodyPr>
          <a:lstStyle/>
          <a:p>
            <a:pPr algn="ctr"/>
            <a:r>
              <a:rPr lang="tr-TR" sz="2800" b="1" dirty="0" smtClean="0">
                <a:solidFill>
                  <a:schemeClr val="tx1"/>
                </a:solidFill>
                <a:effectLst/>
                <a:latin typeface="Calibri" pitchFamily="34" charset="0"/>
              </a:rPr>
              <a:t>Teknoloji Varlıklarına Sahip Olma Maliyeti</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179512" y="1052736"/>
            <a:ext cx="8712968" cy="4680520"/>
          </a:xfrm>
          <a:solidFill>
            <a:schemeClr val="bg1"/>
          </a:solidFill>
        </p:spPr>
        <p:txBody>
          <a:bodyPr>
            <a:normAutofit/>
          </a:bodyPr>
          <a:lstStyle/>
          <a:p>
            <a:pPr algn="just"/>
            <a:r>
              <a:rPr lang="tr-TR" sz="1800" dirty="0">
                <a:solidFill>
                  <a:srgbClr val="C00000"/>
                </a:solidFill>
                <a:latin typeface="Calibri" pitchFamily="34" charset="0"/>
              </a:rPr>
              <a:t>Teknoloji Varlıklarına Sahip </a:t>
            </a:r>
            <a:r>
              <a:rPr lang="tr-TR" sz="1800" dirty="0" smtClean="0">
                <a:solidFill>
                  <a:srgbClr val="C00000"/>
                </a:solidFill>
                <a:latin typeface="Calibri" pitchFamily="34" charset="0"/>
              </a:rPr>
              <a:t>Olmanın gerçek maliyeti </a:t>
            </a:r>
            <a:r>
              <a:rPr lang="tr-TR" sz="1800" dirty="0" err="1" smtClean="0">
                <a:solidFill>
                  <a:srgbClr val="C00000"/>
                </a:solidFill>
                <a:latin typeface="Calibri" pitchFamily="34" charset="0"/>
              </a:rPr>
              <a:t>orjinal</a:t>
            </a:r>
            <a:r>
              <a:rPr lang="tr-TR" sz="1800" dirty="0" smtClean="0">
                <a:solidFill>
                  <a:srgbClr val="C00000"/>
                </a:solidFill>
                <a:latin typeface="Calibri" pitchFamily="34" charset="0"/>
              </a:rPr>
              <a:t> </a:t>
            </a:r>
            <a:r>
              <a:rPr lang="tr-TR" sz="1800" b="1" dirty="0" smtClean="0">
                <a:solidFill>
                  <a:srgbClr val="C00000"/>
                </a:solidFill>
                <a:latin typeface="Calibri" pitchFamily="34" charset="0"/>
              </a:rPr>
              <a:t>donanım ve yazılım edinme </a:t>
            </a:r>
            <a:r>
              <a:rPr lang="tr-TR" sz="1800" dirty="0" smtClean="0">
                <a:solidFill>
                  <a:srgbClr val="C00000"/>
                </a:solidFill>
                <a:latin typeface="Calibri" pitchFamily="34" charset="0"/>
              </a:rPr>
              <a:t>ve yükleme maliyetinin yanı sıra </a:t>
            </a:r>
            <a:r>
              <a:rPr lang="tr-TR" sz="1800" b="1" dirty="0" smtClean="0">
                <a:solidFill>
                  <a:srgbClr val="C00000"/>
                </a:solidFill>
                <a:latin typeface="Calibri" pitchFamily="34" charset="0"/>
              </a:rPr>
              <a:t>güncellemeler</a:t>
            </a:r>
            <a:r>
              <a:rPr lang="tr-TR" sz="1800" dirty="0" smtClean="0">
                <a:solidFill>
                  <a:srgbClr val="C00000"/>
                </a:solidFill>
                <a:latin typeface="Calibri" pitchFamily="34" charset="0"/>
              </a:rPr>
              <a:t>, </a:t>
            </a:r>
            <a:r>
              <a:rPr lang="tr-TR" sz="1800" b="1" dirty="0" smtClean="0">
                <a:solidFill>
                  <a:srgbClr val="C00000"/>
                </a:solidFill>
                <a:latin typeface="Calibri" pitchFamily="34" charset="0"/>
              </a:rPr>
              <a:t>bakım</a:t>
            </a:r>
            <a:r>
              <a:rPr lang="tr-TR" sz="1800" dirty="0" smtClean="0">
                <a:solidFill>
                  <a:srgbClr val="C00000"/>
                </a:solidFill>
                <a:latin typeface="Calibri" pitchFamily="34" charset="0"/>
              </a:rPr>
              <a:t>, </a:t>
            </a:r>
            <a:r>
              <a:rPr lang="tr-TR" sz="1800" b="1" dirty="0" smtClean="0">
                <a:solidFill>
                  <a:srgbClr val="C00000"/>
                </a:solidFill>
                <a:latin typeface="Calibri" pitchFamily="34" charset="0"/>
              </a:rPr>
              <a:t>teknik destek</a:t>
            </a:r>
            <a:r>
              <a:rPr lang="tr-TR" sz="1800" dirty="0" smtClean="0">
                <a:solidFill>
                  <a:srgbClr val="C00000"/>
                </a:solidFill>
                <a:latin typeface="Calibri" pitchFamily="34" charset="0"/>
              </a:rPr>
              <a:t>, </a:t>
            </a:r>
            <a:r>
              <a:rPr lang="tr-TR" sz="1800" b="1" dirty="0" smtClean="0">
                <a:solidFill>
                  <a:srgbClr val="C00000"/>
                </a:solidFill>
                <a:latin typeface="Calibri" pitchFamily="34" charset="0"/>
              </a:rPr>
              <a:t>eğitim</a:t>
            </a:r>
            <a:r>
              <a:rPr lang="tr-TR" sz="1800" dirty="0" smtClean="0">
                <a:solidFill>
                  <a:srgbClr val="C00000"/>
                </a:solidFill>
                <a:latin typeface="Calibri" pitchFamily="34" charset="0"/>
              </a:rPr>
              <a:t> ve hatta teknolojinin çalışması ve ev sahipliği için </a:t>
            </a:r>
            <a:r>
              <a:rPr lang="tr-TR" sz="1800" b="1" dirty="0" smtClean="0">
                <a:solidFill>
                  <a:srgbClr val="C00000"/>
                </a:solidFill>
                <a:latin typeface="Calibri" pitchFamily="34" charset="0"/>
              </a:rPr>
              <a:t>hizmet programları </a:t>
            </a:r>
            <a:r>
              <a:rPr lang="tr-TR" sz="1800" dirty="0" smtClean="0">
                <a:solidFill>
                  <a:srgbClr val="C00000"/>
                </a:solidFill>
                <a:latin typeface="Calibri" pitchFamily="34" charset="0"/>
              </a:rPr>
              <a:t>ve </a:t>
            </a:r>
            <a:r>
              <a:rPr lang="tr-TR" sz="1800" b="1" dirty="0" smtClean="0">
                <a:solidFill>
                  <a:srgbClr val="C00000"/>
                </a:solidFill>
                <a:latin typeface="Calibri" pitchFamily="34" charset="0"/>
              </a:rPr>
              <a:t>gayrı menkul giderlerini </a:t>
            </a:r>
            <a:r>
              <a:rPr lang="tr-TR" sz="1800" dirty="0" smtClean="0">
                <a:solidFill>
                  <a:srgbClr val="C00000"/>
                </a:solidFill>
                <a:latin typeface="Calibri" pitchFamily="34" charset="0"/>
              </a:rPr>
              <a:t>de içermektedir.</a:t>
            </a:r>
          </a:p>
          <a:p>
            <a:pPr algn="just"/>
            <a:r>
              <a:rPr lang="tr-TR" sz="1800" b="1" u="sng" dirty="0" smtClean="0">
                <a:solidFill>
                  <a:srgbClr val="FF0000"/>
                </a:solidFill>
                <a:latin typeface="Calibri" pitchFamily="34" charset="0"/>
              </a:rPr>
              <a:t>Toplam sahip olma maliyeti (TCO) </a:t>
            </a:r>
            <a:r>
              <a:rPr lang="tr-TR" sz="1800" dirty="0" smtClean="0">
                <a:latin typeface="Calibri" pitchFamily="34" charset="0"/>
              </a:rPr>
              <a:t>modeli işletmelerin özel teknoloji uygulamalarının gerçek maliyetini belirlemeye yardımcı olmak için bu doğrudan ve dolaylı maliyetleri analiz etmek amacıyla kullanılabilir.</a:t>
            </a:r>
          </a:p>
          <a:p>
            <a:pPr algn="just"/>
            <a:r>
              <a:rPr lang="tr-TR" sz="1800" b="1" dirty="0" smtClean="0">
                <a:solidFill>
                  <a:srgbClr val="C00000"/>
                </a:solidFill>
                <a:latin typeface="Calibri" pitchFamily="34" charset="0"/>
              </a:rPr>
              <a:t>Tüm maliyetler göz önüne alındığında kişisel bilgisayar için TCO cihazın </a:t>
            </a:r>
            <a:r>
              <a:rPr lang="tr-TR" sz="1800" b="1" dirty="0" err="1" smtClean="0">
                <a:solidFill>
                  <a:srgbClr val="C00000"/>
                </a:solidFill>
                <a:latin typeface="Calibri" pitchFamily="34" charset="0"/>
              </a:rPr>
              <a:t>orjinal</a:t>
            </a:r>
            <a:r>
              <a:rPr lang="tr-TR" sz="1800" b="1" dirty="0" smtClean="0">
                <a:solidFill>
                  <a:srgbClr val="C00000"/>
                </a:solidFill>
                <a:latin typeface="Calibri" pitchFamily="34" charset="0"/>
              </a:rPr>
              <a:t> satınalma fiyatının 3-5 katı olabilir. </a:t>
            </a:r>
          </a:p>
          <a:p>
            <a:pPr algn="just"/>
            <a:r>
              <a:rPr lang="tr-TR" sz="1800" dirty="0" smtClean="0">
                <a:latin typeface="Calibri" pitchFamily="34" charset="0"/>
              </a:rPr>
              <a:t>İdari maliyetler daha fazla ağırlığa sahip olduğu için yöneticilerin bu durumu dikkate almaları gerekmektedir.</a:t>
            </a:r>
            <a:endParaRPr lang="tr-TR" sz="1800" dirty="0">
              <a:latin typeface="Calibri" pitchFamily="34" charset="0"/>
            </a:endParaRPr>
          </a:p>
        </p:txBody>
      </p:sp>
    </p:spTree>
    <p:extLst>
      <p:ext uri="{BB962C8B-B14F-4D97-AF65-F5344CB8AC3E}">
        <p14:creationId xmlns:p14="http://schemas.microsoft.com/office/powerpoint/2010/main" val="3397699654"/>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1332</TotalTime>
  <Words>4029</Words>
  <Application>Microsoft Office PowerPoint</Application>
  <PresentationFormat>Ekran Gösterisi (4:3)</PresentationFormat>
  <Paragraphs>298</Paragraphs>
  <Slides>56</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56</vt:i4>
      </vt:variant>
    </vt:vector>
  </HeadingPairs>
  <TitlesOfParts>
    <vt:vector size="61" baseType="lpstr">
      <vt:lpstr>Arial</vt:lpstr>
      <vt:lpstr>Calibri</vt:lpstr>
      <vt:lpstr>Calibri Light</vt:lpstr>
      <vt:lpstr>Wingdings 2</vt:lpstr>
      <vt:lpstr>Office Teması</vt:lpstr>
      <vt:lpstr>ENM 320  Yönetim Bilişim Sistemleri</vt:lpstr>
      <vt:lpstr>Enformasyon Teknolojisi Altyapısı</vt:lpstr>
      <vt:lpstr>ET Altyapısı</vt:lpstr>
      <vt:lpstr>Enformasyon Teknolojisi (ET) Altyapı Hizmetleri</vt:lpstr>
      <vt:lpstr>ET Altyapısının Gelişimi</vt:lpstr>
      <vt:lpstr>ET Altyapısının Gelişim Dönemleri</vt:lpstr>
      <vt:lpstr>Ana bilgisayar ve Mini bilgisayar dönemi  (1959-Devam ediyor)</vt:lpstr>
      <vt:lpstr>Kişisel bilgisayar dönemi (1981-halen)</vt:lpstr>
      <vt:lpstr>İstemci /Sunucu Dönemi (1983-halen)</vt:lpstr>
      <vt:lpstr>Kurumsal bilgi işlem dönemi (1992-halen)</vt:lpstr>
      <vt:lpstr>Bulut ve mobil bilgi işlem dönemi (2000 ve Sonrası)</vt:lpstr>
      <vt:lpstr>Altyapı Gelişiminde Teknoloji Desteği Sağlayanlar</vt:lpstr>
      <vt:lpstr>1. Moore Kuralı ve İşlemci Gücü</vt:lpstr>
      <vt:lpstr>2. Yığın Depolama Yasası</vt:lpstr>
      <vt:lpstr>3. Metcalfe'nin Kuralı ve Ağ Ekonomisi</vt:lpstr>
      <vt:lpstr>4. Azalan İletişim Maliyeti ve Internet</vt:lpstr>
      <vt:lpstr>5. Standartlar ve Ağ İletişimi </vt:lpstr>
      <vt:lpstr>Altyapı Bileşenleri</vt:lpstr>
      <vt:lpstr>1. Bilgisayar Donanım Platformları</vt:lpstr>
      <vt:lpstr>2. İşletim Sistemi Platformları</vt:lpstr>
      <vt:lpstr>2014 verilerine göre işletim sistemi kullanım oranları</vt:lpstr>
      <vt:lpstr>3. Kurumsal Yazılım Uygulamaları</vt:lpstr>
      <vt:lpstr>SAP MODÜLLERİ</vt:lpstr>
      <vt:lpstr>PowerPoint Sunusu</vt:lpstr>
      <vt:lpstr>PowerPoint Sunusu</vt:lpstr>
      <vt:lpstr>PowerPoint Sunusu</vt:lpstr>
      <vt:lpstr>TAVSİYE EDİLEN SİTELER</vt:lpstr>
      <vt:lpstr>4. Veri Yönetimi ve Saklama</vt:lpstr>
      <vt:lpstr>5. Ağ/Telekomünikasyon Platformları</vt:lpstr>
      <vt:lpstr>6. İnternet Platformları</vt:lpstr>
      <vt:lpstr>7. Sistem Entegrasyonu </vt:lpstr>
      <vt:lpstr>Modern Donanım Platformu Eğilimleri</vt:lpstr>
      <vt:lpstr>1. Mobil Dijital Platform</vt:lpstr>
      <vt:lpstr>2. Şebeke (Grid) Bilgi İşlem</vt:lpstr>
      <vt:lpstr>3. Sanallaştırma</vt:lpstr>
      <vt:lpstr>4.Bulut Bilgi İşlem </vt:lpstr>
      <vt:lpstr>Bulut Bilgi İşlemin Özellikleri</vt:lpstr>
      <vt:lpstr>Bulut Bilgi İşlem Hizmet Kapsamı</vt:lpstr>
      <vt:lpstr>Bulut Bilgi İşlem Hizmet Kapsamı</vt:lpstr>
      <vt:lpstr>Bulut Bilgi İşlemin Sakıncaları</vt:lpstr>
      <vt:lpstr>5. Yeşil Bilgi İşlem</vt:lpstr>
      <vt:lpstr>6. Otonom Bilgi İşlem</vt:lpstr>
      <vt:lpstr>Çağdaş Yazılım Platformu Eğilimleri</vt:lpstr>
      <vt:lpstr>Çağdaş Yazılım Platformu Eğilimleri</vt:lpstr>
      <vt:lpstr>1. Açık Kaynak Yazılımı ve Linux</vt:lpstr>
      <vt:lpstr>Linux</vt:lpstr>
      <vt:lpstr>2. Java ve Ajax</vt:lpstr>
      <vt:lpstr>Ajax</vt:lpstr>
      <vt:lpstr>3. Web Hizmetleri ve Hizmet Odaklı Mimari</vt:lpstr>
      <vt:lpstr>4. Dış Kaynak Yazılımı ve Bulut Hizmetleri</vt:lpstr>
      <vt:lpstr>a) Ticari Yazılım Satıcısından Yazılım Paketi</vt:lpstr>
      <vt:lpstr>b) Başka Bir Satıcı için Özel Uygulama Geliştirme Yazılımı</vt:lpstr>
      <vt:lpstr>c) Bulut Tabanlı Yazılım Hizmetleri ve Araçları</vt:lpstr>
      <vt:lpstr>Mashup ve Uygulamalar (Apps)</vt:lpstr>
      <vt:lpstr>Yönetim Konuları</vt:lpstr>
      <vt:lpstr>Teknoloji Varlıklarına Sahip Olma Maliyeti</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Yönetim Bilişim Sistemleri</dc:title>
  <dc:creator>user</dc:creator>
  <cp:lastModifiedBy>Berk AYVAZ</cp:lastModifiedBy>
  <cp:revision>285</cp:revision>
  <dcterms:created xsi:type="dcterms:W3CDTF">2013-03-13T07:15:30Z</dcterms:created>
  <dcterms:modified xsi:type="dcterms:W3CDTF">2016-04-13T07:01:09Z</dcterms:modified>
</cp:coreProperties>
</file>