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0"/>
  </p:notesMasterIdLst>
  <p:sldIdLst>
    <p:sldId id="331" r:id="rId2"/>
    <p:sldId id="328" r:id="rId3"/>
    <p:sldId id="258" r:id="rId4"/>
    <p:sldId id="259" r:id="rId5"/>
    <p:sldId id="260" r:id="rId6"/>
    <p:sldId id="261" r:id="rId7"/>
    <p:sldId id="262" r:id="rId8"/>
    <p:sldId id="323" r:id="rId9"/>
    <p:sldId id="263" r:id="rId10"/>
    <p:sldId id="264" r:id="rId11"/>
    <p:sldId id="324" r:id="rId12"/>
    <p:sldId id="332" r:id="rId13"/>
    <p:sldId id="265" r:id="rId14"/>
    <p:sldId id="266" r:id="rId15"/>
    <p:sldId id="267" r:id="rId16"/>
    <p:sldId id="268" r:id="rId17"/>
    <p:sldId id="325" r:id="rId18"/>
    <p:sldId id="270" r:id="rId19"/>
    <p:sldId id="271" r:id="rId20"/>
    <p:sldId id="272" r:id="rId21"/>
    <p:sldId id="274" r:id="rId22"/>
    <p:sldId id="275" r:id="rId23"/>
    <p:sldId id="276" r:id="rId24"/>
    <p:sldId id="277" r:id="rId25"/>
    <p:sldId id="326" r:id="rId26"/>
    <p:sldId id="278" r:id="rId27"/>
    <p:sldId id="279" r:id="rId28"/>
    <p:sldId id="327" r:id="rId29"/>
    <p:sldId id="282" r:id="rId30"/>
    <p:sldId id="283" r:id="rId31"/>
    <p:sldId id="284" r:id="rId32"/>
    <p:sldId id="285" r:id="rId33"/>
    <p:sldId id="286" r:id="rId34"/>
    <p:sldId id="288" r:id="rId35"/>
    <p:sldId id="289" r:id="rId36"/>
    <p:sldId id="290" r:id="rId37"/>
    <p:sldId id="291" r:id="rId38"/>
    <p:sldId id="292" r:id="rId39"/>
    <p:sldId id="294" r:id="rId40"/>
    <p:sldId id="330" r:id="rId41"/>
    <p:sldId id="312" r:id="rId42"/>
    <p:sldId id="313" r:id="rId43"/>
    <p:sldId id="314" r:id="rId44"/>
    <p:sldId id="315" r:id="rId45"/>
    <p:sldId id="316" r:id="rId46"/>
    <p:sldId id="317" r:id="rId47"/>
    <p:sldId id="318" r:id="rId48"/>
    <p:sldId id="319" r:id="rId49"/>
    <p:sldId id="320" r:id="rId50"/>
    <p:sldId id="321" r:id="rId51"/>
    <p:sldId id="322" r:id="rId52"/>
    <p:sldId id="302" r:id="rId53"/>
    <p:sldId id="303" r:id="rId54"/>
    <p:sldId id="304" r:id="rId55"/>
    <p:sldId id="305" r:id="rId56"/>
    <p:sldId id="306" r:id="rId57"/>
    <p:sldId id="311" r:id="rId58"/>
    <p:sldId id="308" r:id="rId5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13" autoAdjust="0"/>
    <p:restoredTop sz="94590" autoAdjust="0"/>
  </p:normalViewPr>
  <p:slideViewPr>
    <p:cSldViewPr>
      <p:cViewPr varScale="1">
        <p:scale>
          <a:sx n="70" d="100"/>
          <a:sy n="70" d="100"/>
        </p:scale>
        <p:origin x="1752" y="72"/>
      </p:cViewPr>
      <p:guideLst>
        <p:guide orient="horz" pos="2160"/>
        <p:guide pos="2880"/>
      </p:guideLst>
    </p:cSldViewPr>
  </p:slideViewPr>
  <p:outlineViewPr>
    <p:cViewPr>
      <p:scale>
        <a:sx n="33" d="100"/>
        <a:sy n="33" d="100"/>
      </p:scale>
      <p:origin x="0" y="792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A21C43-09D6-4560-85F0-D930FE13F5D5}" type="datetimeFigureOut">
              <a:rPr lang="tr-TR" smtClean="0"/>
              <a:t>05.04.2016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BB2DB3-2C45-47EA-835A-544A101C284B}" type="slidenum">
              <a:rPr lang="tr-TR" smtClean="0"/>
              <a:t>‹#›</a:t>
            </a:fld>
            <a:endParaRPr lang="tr-TR"/>
          </a:p>
        </p:txBody>
      </p:sp>
    </p:spTree>
    <p:extLst>
      <p:ext uri="{BB962C8B-B14F-4D97-AF65-F5344CB8AC3E}">
        <p14:creationId xmlns:p14="http://schemas.microsoft.com/office/powerpoint/2010/main" val="1835017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D3601D3-0157-4737-BC52-1FDC31EBF777}" type="datetime1">
              <a:rPr lang="tr-TR" smtClean="0"/>
              <a:t>05.04.2016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3172062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556F317-F308-4B64-B82E-07E51030B130}" type="datetime1">
              <a:rPr lang="tr-TR" smtClean="0"/>
              <a:t>05.04.2016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16742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19F95A6-4A8A-4AC1-8A69-F14AFBFF585B}" type="datetime1">
              <a:rPr lang="tr-TR" smtClean="0"/>
              <a:t>05.04.2016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314386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24AA52D-A1D0-4864-80C8-D1C5887D52D1}" type="datetime1">
              <a:rPr lang="tr-TR" smtClean="0"/>
              <a:t>05.04.2016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3829627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A8FEB4C-F499-448F-B0F4-7CA47937F6CD}" type="datetime1">
              <a:rPr lang="tr-TR" smtClean="0"/>
              <a:t>05.04.2016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1470241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7ADECF6-86AF-4FEC-B297-FDCA7478748F}" type="datetime1">
              <a:rPr lang="tr-TR" smtClean="0"/>
              <a:t>05.04.2016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3773111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A96CF45-9F64-4FAD-9E1C-93166AF6DF75}" type="datetime1">
              <a:rPr lang="tr-TR" smtClean="0"/>
              <a:t>05.04.2016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789771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03918D7-0494-4956-BAA5-AB9F56EF43F8}" type="datetime1">
              <a:rPr lang="tr-TR" smtClean="0"/>
              <a:t>05.04.2016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2353832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44B7AB6-1DCA-409F-BB47-4F34E8196906}" type="datetime1">
              <a:rPr lang="tr-TR" smtClean="0"/>
              <a:t>05.04.2016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2020991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6B8B451-A44F-4A9D-8DE5-820E509D1743}" type="datetime1">
              <a:rPr lang="tr-TR" smtClean="0"/>
              <a:t>05.04.2016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3085164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AEF5CAB-B7B8-484B-A668-866040FD9621}" type="datetime1">
              <a:rPr lang="tr-TR" smtClean="0"/>
              <a:t>05.04.2016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FDC92CB-BFBB-4412-9575-CDBDD678A9BB}" type="slidenum">
              <a:rPr lang="tr-TR" smtClean="0"/>
              <a:t>‹#›</a:t>
            </a:fld>
            <a:endParaRPr lang="tr-TR"/>
          </a:p>
        </p:txBody>
      </p:sp>
    </p:spTree>
    <p:extLst>
      <p:ext uri="{BB962C8B-B14F-4D97-AF65-F5344CB8AC3E}">
        <p14:creationId xmlns:p14="http://schemas.microsoft.com/office/powerpoint/2010/main" val="3179318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F178528-F7CC-4D69-8321-A733BF5D40B2}" type="datetime1">
              <a:rPr lang="tr-TR" smtClean="0"/>
              <a:t>05.04.2016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FDC92CB-BFBB-4412-9575-CDBDD678A9BB}" type="slidenum">
              <a:rPr lang="tr-TR" smtClean="0"/>
              <a:t>‹#›</a:t>
            </a:fld>
            <a:endParaRPr lang="tr-TR"/>
          </a:p>
        </p:txBody>
      </p:sp>
    </p:spTree>
    <p:extLst>
      <p:ext uri="{BB962C8B-B14F-4D97-AF65-F5344CB8AC3E}">
        <p14:creationId xmlns:p14="http://schemas.microsoft.com/office/powerpoint/2010/main" val="23408805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microsof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megacorp.com/content/features/082610.html" TargetMode="External"/><Relationship Id="rId2" Type="http://schemas.openxmlformats.org/officeDocument/2006/relationships/hyperlink" Target="http://www.sec.gov/"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990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764704"/>
            <a:ext cx="7886700" cy="1325563"/>
          </a:xfrm>
          <a:solidFill>
            <a:schemeClr val="bg1">
              <a:lumMod val="95000"/>
            </a:schemeClr>
          </a:solidFill>
        </p:spPr>
        <p:txBody>
          <a:bodyPr>
            <a:normAutofit/>
          </a:bodyPr>
          <a:lstStyle/>
          <a:p>
            <a:r>
              <a:rPr lang="tr-TR" sz="3200" b="1" dirty="0" smtClean="0">
                <a:latin typeface="Calibri" pitchFamily="34" charset="0"/>
              </a:rPr>
              <a:t>Günümüz İş Dünyasında Telekomünikasyon ve Ağ Oluşumları</a:t>
            </a:r>
            <a:endParaRPr lang="tr-TR" sz="3200" dirty="0"/>
          </a:p>
        </p:txBody>
      </p:sp>
      <p:sp>
        <p:nvSpPr>
          <p:cNvPr id="4" name="Slayt Numarası Yer Tutucusu 3"/>
          <p:cNvSpPr>
            <a:spLocks noGrp="1"/>
          </p:cNvSpPr>
          <p:nvPr>
            <p:ph type="sldNum" sz="quarter" idx="12"/>
          </p:nvPr>
        </p:nvSpPr>
        <p:spPr/>
        <p:txBody>
          <a:bodyPr/>
          <a:lstStyle/>
          <a:p>
            <a:fld id="{BFDC92CB-BFBB-4412-9575-CDBDD678A9BB}" type="slidenum">
              <a:rPr lang="tr-TR" smtClean="0"/>
              <a:t>2</a:t>
            </a:fld>
            <a:endParaRPr lang="tr-TR"/>
          </a:p>
        </p:txBody>
      </p:sp>
    </p:spTree>
    <p:extLst>
      <p:ext uri="{BB962C8B-B14F-4D97-AF65-F5344CB8AC3E}">
        <p14:creationId xmlns:p14="http://schemas.microsoft.com/office/powerpoint/2010/main" val="3797603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9824" y="428169"/>
            <a:ext cx="8218160" cy="1143000"/>
          </a:xfrm>
        </p:spPr>
        <p:txBody>
          <a:bodyPr>
            <a:normAutofit/>
          </a:bodyPr>
          <a:lstStyle/>
          <a:p>
            <a:r>
              <a:rPr lang="tr-TR" sz="3200" b="1" dirty="0" smtClean="0">
                <a:solidFill>
                  <a:schemeClr val="tx1"/>
                </a:solidFill>
                <a:effectLst/>
                <a:latin typeface="Calibri" pitchFamily="34" charset="0"/>
              </a:rPr>
              <a:t>Giriş</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389824" y="1772816"/>
            <a:ext cx="8358640" cy="4403576"/>
          </a:xfrm>
        </p:spPr>
        <p:txBody>
          <a:bodyPr>
            <a:normAutofit/>
          </a:bodyPr>
          <a:lstStyle/>
          <a:p>
            <a:pPr algn="just"/>
            <a:r>
              <a:rPr lang="tr-TR" sz="2000" dirty="0" smtClean="0">
                <a:solidFill>
                  <a:schemeClr val="tx1"/>
                </a:solidFill>
                <a:latin typeface="Calibri" pitchFamily="34" charset="0"/>
              </a:rPr>
              <a:t>Yaklaşık 1990’lara kadar işletmeler haberleşme için posta sistemi veya ses ve faks desteği olan telefon sisteminden faydalanmaktaydı.</a:t>
            </a:r>
          </a:p>
          <a:p>
            <a:pPr algn="just"/>
            <a:r>
              <a:rPr lang="tr-TR" sz="2000" dirty="0" smtClean="0">
                <a:solidFill>
                  <a:schemeClr val="tx1"/>
                </a:solidFill>
                <a:latin typeface="Calibri" pitchFamily="34" charset="0"/>
              </a:rPr>
              <a:t>Günümüzde ise bilgisayar, e-posta, internet, cep telefonları ve kablosuz ağa bağlı olan mobil cihazlar kullanılmaktadır.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a:t>
            </a:fld>
            <a:endParaRPr lang="tr-TR"/>
          </a:p>
        </p:txBody>
      </p:sp>
    </p:spTree>
    <p:extLst>
      <p:ext uri="{BB962C8B-B14F-4D97-AF65-F5344CB8AC3E}">
        <p14:creationId xmlns:p14="http://schemas.microsoft.com/office/powerpoint/2010/main" val="3923462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
            <a:ext cx="8748464" cy="891607"/>
          </a:xfrm>
        </p:spPr>
        <p:txBody>
          <a:bodyPr>
            <a:noAutofit/>
          </a:bodyPr>
          <a:lstStyle/>
          <a:p>
            <a:r>
              <a:rPr lang="tr-TR" sz="2800" b="1" dirty="0" smtClean="0">
                <a:solidFill>
                  <a:schemeClr val="tx1"/>
                </a:solidFill>
                <a:effectLst/>
                <a:latin typeface="Calibri" pitchFamily="34" charset="0"/>
              </a:rPr>
              <a:t>Ağ iletişimi ve İletişim Eğilimleri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395536" y="1124744"/>
            <a:ext cx="8538152" cy="4447381"/>
          </a:xfrm>
          <a:solidFill>
            <a:schemeClr val="bg1"/>
          </a:solidFill>
        </p:spPr>
        <p:txBody>
          <a:bodyPr>
            <a:noAutofit/>
          </a:bodyPr>
          <a:lstStyle/>
          <a:p>
            <a:pPr algn="just"/>
            <a:r>
              <a:rPr lang="tr-TR" sz="2000" dirty="0">
                <a:solidFill>
                  <a:schemeClr val="tx1"/>
                </a:solidFill>
                <a:latin typeface="Calibri" pitchFamily="34" charset="0"/>
              </a:rPr>
              <a:t>İşletmeler geçmişte temel olarak birbirinden ayrılan iki farklı ağ türünü kulla­nırlardı: </a:t>
            </a:r>
            <a:r>
              <a:rPr lang="tr-TR" sz="2000" b="1" dirty="0" smtClean="0">
                <a:solidFill>
                  <a:schemeClr val="tx1"/>
                </a:solidFill>
                <a:latin typeface="Calibri" pitchFamily="34" charset="0"/>
              </a:rPr>
              <a:t>Telefon ağları </a:t>
            </a:r>
            <a:r>
              <a:rPr lang="tr-TR" sz="2000" dirty="0">
                <a:solidFill>
                  <a:schemeClr val="tx1"/>
                </a:solidFill>
                <a:latin typeface="Calibri" pitchFamily="34" charset="0"/>
              </a:rPr>
              <a:t>ve </a:t>
            </a:r>
            <a:r>
              <a:rPr lang="tr-TR" sz="2000" b="1" dirty="0" smtClean="0">
                <a:solidFill>
                  <a:schemeClr val="tx1"/>
                </a:solidFill>
                <a:latin typeface="Calibri" pitchFamily="34" charset="0"/>
              </a:rPr>
              <a:t>Bilgisayar ağları</a:t>
            </a:r>
            <a:r>
              <a:rPr lang="tr-TR" sz="2000" dirty="0">
                <a:solidFill>
                  <a:schemeClr val="tx1"/>
                </a:solidFill>
                <a:latin typeface="Calibri" pitchFamily="34" charset="0"/>
              </a:rPr>
              <a:t>. </a:t>
            </a:r>
            <a:endParaRPr lang="tr-TR" sz="2000" dirty="0" smtClean="0">
              <a:solidFill>
                <a:schemeClr val="tx1"/>
              </a:solidFill>
              <a:latin typeface="Calibri" pitchFamily="34" charset="0"/>
            </a:endParaRPr>
          </a:p>
          <a:p>
            <a:pPr algn="just"/>
            <a:r>
              <a:rPr lang="tr-TR" sz="2000" b="1" dirty="0" smtClean="0">
                <a:solidFill>
                  <a:schemeClr val="tx1"/>
                </a:solidFill>
                <a:latin typeface="Calibri" pitchFamily="34" charset="0"/>
              </a:rPr>
              <a:t>Telefon </a:t>
            </a:r>
            <a:r>
              <a:rPr lang="tr-TR" sz="2000" b="1" dirty="0">
                <a:solidFill>
                  <a:schemeClr val="tx1"/>
                </a:solidFill>
                <a:latin typeface="Calibri" pitchFamily="34" charset="0"/>
              </a:rPr>
              <a:t>ağları sesli iletişimi, bilgisa­yar ağları ise veri trafiğini idare ederdi. </a:t>
            </a:r>
            <a:endParaRPr lang="tr-TR" sz="2000" b="1" dirty="0" smtClean="0">
              <a:solidFill>
                <a:schemeClr val="tx1"/>
              </a:solidFill>
              <a:latin typeface="Calibri" pitchFamily="34" charset="0"/>
            </a:endParaRPr>
          </a:p>
          <a:p>
            <a:pPr algn="just"/>
            <a:r>
              <a:rPr lang="tr-TR" sz="2000" dirty="0" smtClean="0">
                <a:solidFill>
                  <a:schemeClr val="tx1"/>
                </a:solidFill>
                <a:latin typeface="Calibri" pitchFamily="34" charset="0"/>
              </a:rPr>
              <a:t>Telefon </a:t>
            </a:r>
            <a:r>
              <a:rPr lang="tr-TR" sz="2000" dirty="0">
                <a:solidFill>
                  <a:schemeClr val="tx1"/>
                </a:solidFill>
                <a:latin typeface="Calibri" pitchFamily="34" charset="0"/>
              </a:rPr>
              <a:t>ağları  20. yüzyıl boyunca ses iletim teknolojilerini </a:t>
            </a:r>
            <a:r>
              <a:rPr lang="tr-TR" sz="2000" dirty="0" smtClean="0">
                <a:solidFill>
                  <a:schemeClr val="tx1"/>
                </a:solidFill>
                <a:latin typeface="Calibri" pitchFamily="34" charset="0"/>
              </a:rPr>
              <a:t>kullanan </a:t>
            </a:r>
            <a:r>
              <a:rPr lang="tr-TR" sz="2000" dirty="0">
                <a:solidFill>
                  <a:schemeClr val="tx1"/>
                </a:solidFill>
                <a:latin typeface="Calibri" pitchFamily="34" charset="0"/>
              </a:rPr>
              <a:t>telefon işletmeleri ta­rafından kurulmaktaydı ve bu işletmeler tüm dünyada bir tür tekel biçiminde hareket etmekteydiler</a:t>
            </a:r>
            <a:r>
              <a:rPr lang="tr-TR" sz="2000" dirty="0" smtClean="0">
                <a:solidFill>
                  <a:schemeClr val="tx1"/>
                </a:solidFill>
                <a:latin typeface="Calibri" pitchFamily="34" charset="0"/>
              </a:rPr>
              <a:t>.</a:t>
            </a:r>
          </a:p>
          <a:p>
            <a:pPr algn="just"/>
            <a:r>
              <a:rPr lang="tr-TR" sz="2000" dirty="0" smtClean="0">
                <a:solidFill>
                  <a:schemeClr val="tx1"/>
                </a:solidFill>
                <a:latin typeface="Calibri" pitchFamily="34" charset="0"/>
              </a:rPr>
              <a:t>Bilgisayar </a:t>
            </a:r>
            <a:r>
              <a:rPr lang="tr-TR" sz="2000" dirty="0">
                <a:solidFill>
                  <a:schemeClr val="tx1"/>
                </a:solidFill>
                <a:latin typeface="Calibri" pitchFamily="34" charset="0"/>
              </a:rPr>
              <a:t>ağları ise ilk olarak, farklı konumlardaki bilgisayarların aralarındaki veri iletimi üzerine araştırma yapan bilgisayar işletme­leri tarafından oluşturulmuştur.</a:t>
            </a:r>
          </a:p>
          <a:p>
            <a:pPr algn="just"/>
            <a:r>
              <a:rPr lang="tr-TR" sz="2000" b="1" dirty="0">
                <a:solidFill>
                  <a:schemeClr val="tx1"/>
                </a:solidFill>
                <a:latin typeface="Calibri" pitchFamily="34" charset="0"/>
              </a:rPr>
              <a:t>Telekomünikasyondaki sınırlamaların kalkması ve enformasyon teknolojilerindeki gelişmelerin devamı sayesinde telefon ve bilgisayar ağları, internet temelli standartları ve cihazları paylaşan tek bir dijital ağa doğru dönüşmekte­dir. </a:t>
            </a:r>
            <a:endParaRPr lang="tr-TR" sz="2000" dirty="0">
              <a:solidFill>
                <a:schemeClr val="tx1"/>
              </a:solidFill>
              <a:latin typeface="Calibri" pitchFamily="34" charset="0"/>
            </a:endParaRPr>
          </a:p>
        </p:txBody>
      </p:sp>
      <p:sp>
        <p:nvSpPr>
          <p:cNvPr id="5" name="Slayt Numarası Yer Tutucusu 4"/>
          <p:cNvSpPr>
            <a:spLocks noGrp="1"/>
          </p:cNvSpPr>
          <p:nvPr>
            <p:ph type="sldNum" sz="quarter" idx="12"/>
          </p:nvPr>
        </p:nvSpPr>
        <p:spPr/>
        <p:txBody>
          <a:bodyPr/>
          <a:lstStyle/>
          <a:p>
            <a:fld id="{BFDC92CB-BFBB-4412-9575-CDBDD678A9BB}" type="slidenum">
              <a:rPr lang="tr-TR" smtClean="0"/>
              <a:t>4</a:t>
            </a:fld>
            <a:endParaRPr lang="tr-TR"/>
          </a:p>
        </p:txBody>
      </p:sp>
      <p:sp>
        <p:nvSpPr>
          <p:cNvPr id="4" name="Metin kutusu 3"/>
          <p:cNvSpPr txBox="1"/>
          <p:nvPr/>
        </p:nvSpPr>
        <p:spPr>
          <a:xfrm>
            <a:off x="395536" y="5805262"/>
            <a:ext cx="8496944" cy="92333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tr-TR" b="1" dirty="0">
                <a:latin typeface="Calibri" pitchFamily="34" charset="0"/>
              </a:rPr>
              <a:t>Türk </a:t>
            </a:r>
            <a:r>
              <a:rPr lang="tr-TR" b="1" dirty="0" err="1">
                <a:latin typeface="Calibri" pitchFamily="34" charset="0"/>
              </a:rPr>
              <a:t>telekom</a:t>
            </a:r>
            <a:r>
              <a:rPr lang="tr-TR" b="1" dirty="0">
                <a:latin typeface="Calibri" pitchFamily="34" charset="0"/>
              </a:rPr>
              <a:t> günümüzde telekomünikasyon hizmeti yanında internet, veri aktarımı,  cep telefonu, televizyon yayını vs. hizmetleri de sunmaktadır.</a:t>
            </a:r>
          </a:p>
          <a:p>
            <a:pPr algn="just"/>
            <a:endParaRPr lang="tr-TR" b="1" dirty="0"/>
          </a:p>
        </p:txBody>
      </p:sp>
    </p:spTree>
    <p:extLst>
      <p:ext uri="{BB962C8B-B14F-4D97-AF65-F5344CB8AC3E}">
        <p14:creationId xmlns:p14="http://schemas.microsoft.com/office/powerpoint/2010/main" val="1679611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
            <a:ext cx="7488832" cy="1304826"/>
          </a:xfrm>
        </p:spPr>
        <p:txBody>
          <a:bodyPr>
            <a:normAutofit/>
          </a:bodyPr>
          <a:lstStyle/>
          <a:p>
            <a:r>
              <a:rPr lang="tr-TR" sz="2800" b="1" dirty="0">
                <a:solidFill>
                  <a:schemeClr val="tx1"/>
                </a:solidFill>
                <a:effectLst/>
                <a:latin typeface="Calibri" pitchFamily="34" charset="0"/>
              </a:rPr>
              <a:t>Ağ iletişimi ve İletişim Eğilimleri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539552" y="1484784"/>
            <a:ext cx="8136904" cy="4763616"/>
          </a:xfrm>
          <a:solidFill>
            <a:schemeClr val="bg1"/>
          </a:solidFill>
        </p:spPr>
        <p:txBody>
          <a:bodyPr>
            <a:noAutofit/>
          </a:bodyPr>
          <a:lstStyle/>
          <a:p>
            <a:pPr algn="just"/>
            <a:r>
              <a:rPr lang="tr-TR" sz="2000" dirty="0" smtClean="0">
                <a:latin typeface="Calibri" pitchFamily="34" charset="0"/>
              </a:rPr>
              <a:t>Günümüzde bilgisayar </a:t>
            </a:r>
            <a:r>
              <a:rPr lang="tr-TR" sz="2000" dirty="0">
                <a:latin typeface="Calibri" pitchFamily="34" charset="0"/>
              </a:rPr>
              <a:t>ağları  </a:t>
            </a:r>
            <a:r>
              <a:rPr lang="tr-TR" sz="2000" b="1" dirty="0">
                <a:latin typeface="Calibri" pitchFamily="34" charset="0"/>
              </a:rPr>
              <a:t>internet</a:t>
            </a:r>
            <a:r>
              <a:rPr lang="tr-TR" sz="2000" dirty="0">
                <a:latin typeface="Calibri" pitchFamily="34" charset="0"/>
              </a:rPr>
              <a:t>,  </a:t>
            </a:r>
            <a:r>
              <a:rPr lang="tr-TR" sz="2000" b="1" dirty="0">
                <a:latin typeface="Calibri" pitchFamily="34" charset="0"/>
              </a:rPr>
              <a:t>telefon ve </a:t>
            </a:r>
            <a:r>
              <a:rPr lang="tr-TR" sz="2000" b="1" dirty="0" smtClean="0">
                <a:latin typeface="Calibri" pitchFamily="34" charset="0"/>
              </a:rPr>
              <a:t>gö­rüntü </a:t>
            </a:r>
            <a:r>
              <a:rPr lang="tr-TR" sz="2000" b="1" dirty="0">
                <a:latin typeface="Calibri" pitchFamily="34" charset="0"/>
              </a:rPr>
              <a:t>hizmetlerini</a:t>
            </a:r>
            <a:r>
              <a:rPr lang="tr-TR" sz="2000" dirty="0">
                <a:latin typeface="Calibri" pitchFamily="34" charset="0"/>
              </a:rPr>
              <a:t> de kapsayacak şekilde genişlemiştir. </a:t>
            </a:r>
            <a:endParaRPr lang="tr-TR" sz="2000" dirty="0" smtClean="0">
              <a:latin typeface="Calibri" pitchFamily="34" charset="0"/>
            </a:endParaRPr>
          </a:p>
          <a:p>
            <a:pPr algn="just"/>
            <a:r>
              <a:rPr lang="tr-TR" sz="2000" dirty="0" smtClean="0">
                <a:latin typeface="Calibri" pitchFamily="34" charset="0"/>
              </a:rPr>
              <a:t>Ses</a:t>
            </a:r>
            <a:r>
              <a:rPr lang="tr-TR" sz="2000" dirty="0">
                <a:latin typeface="Calibri" pitchFamily="34" charset="0"/>
              </a:rPr>
              <a:t>, görüntü ve veri aktarımları internet teknolojilerine dayanmaktadır ve internet teknolojilerinin bunlar üzerindeki etkisi her geçen gün artmaktadır.</a:t>
            </a:r>
          </a:p>
          <a:p>
            <a:pPr algn="just"/>
            <a:r>
              <a:rPr lang="tr-TR" sz="2000" b="1" dirty="0" smtClean="0">
                <a:latin typeface="Calibri" pitchFamily="34" charset="0"/>
              </a:rPr>
              <a:t>Bununla birlikte gerek </a:t>
            </a:r>
            <a:r>
              <a:rPr lang="tr-TR" sz="2000" b="1" dirty="0">
                <a:latin typeface="Calibri" pitchFamily="34" charset="0"/>
              </a:rPr>
              <a:t>ses gerekse de veri aktarımı daha </a:t>
            </a:r>
            <a:r>
              <a:rPr lang="tr-TR" sz="2000" b="1" dirty="0" smtClean="0">
                <a:latin typeface="Calibri" pitchFamily="34" charset="0"/>
              </a:rPr>
              <a:t>hızlı, daha </a:t>
            </a:r>
            <a:r>
              <a:rPr lang="tr-TR" sz="2000" b="1" dirty="0">
                <a:latin typeface="Calibri" pitchFamily="34" charset="0"/>
              </a:rPr>
              <a:t>portatif </a:t>
            </a:r>
            <a:r>
              <a:rPr lang="tr-TR" sz="2000" b="1" dirty="0" smtClean="0">
                <a:latin typeface="Calibri" pitchFamily="34" charset="0"/>
              </a:rPr>
              <a:t>ve ucuz </a:t>
            </a:r>
            <a:r>
              <a:rPr lang="tr-TR" sz="2000" b="1" dirty="0">
                <a:latin typeface="Calibri" pitchFamily="34" charset="0"/>
              </a:rPr>
              <a:t>hale gelmiştir. </a:t>
            </a:r>
          </a:p>
          <a:p>
            <a:pPr algn="just"/>
            <a:endParaRPr lang="tr-TR" sz="2000"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5</a:t>
            </a:fld>
            <a:endParaRPr lang="tr-TR"/>
          </a:p>
        </p:txBody>
      </p:sp>
    </p:spTree>
    <p:extLst>
      <p:ext uri="{BB962C8B-B14F-4D97-AF65-F5344CB8AC3E}">
        <p14:creationId xmlns:p14="http://schemas.microsoft.com/office/powerpoint/2010/main" val="3575563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0"/>
            <a:ext cx="8820472" cy="620688"/>
          </a:xfrm>
        </p:spPr>
        <p:txBody>
          <a:bodyPr>
            <a:noAutofit/>
          </a:bodyPr>
          <a:lstStyle/>
          <a:p>
            <a:r>
              <a:rPr lang="tr-TR" sz="2800" b="1" dirty="0" smtClean="0">
                <a:solidFill>
                  <a:schemeClr val="tx1"/>
                </a:solidFill>
                <a:effectLst/>
                <a:latin typeface="Calibri" pitchFamily="34" charset="0"/>
              </a:rPr>
              <a:t>Bilgisayar Ağı Nedir?</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251520" y="836712"/>
            <a:ext cx="8784976" cy="2880320"/>
          </a:xfrm>
          <a:solidFill>
            <a:schemeClr val="bg1"/>
          </a:solidFill>
        </p:spPr>
        <p:txBody>
          <a:bodyPr>
            <a:normAutofit/>
          </a:bodyPr>
          <a:lstStyle/>
          <a:p>
            <a:pPr algn="just"/>
            <a:r>
              <a:rPr lang="tr-TR" sz="2000" dirty="0">
                <a:solidFill>
                  <a:schemeClr val="tx1"/>
                </a:solidFill>
                <a:latin typeface="Calibri" pitchFamily="34" charset="0"/>
              </a:rPr>
              <a:t>Eğer aynı ofisteki iki ya da daha fazla çalışanın </a:t>
            </a:r>
            <a:r>
              <a:rPr lang="tr-TR" sz="2000" dirty="0" smtClean="0">
                <a:solidFill>
                  <a:schemeClr val="tx1"/>
                </a:solidFill>
                <a:latin typeface="Calibri" pitchFamily="34" charset="0"/>
              </a:rPr>
              <a:t>bilgisayarlarını </a:t>
            </a:r>
            <a:r>
              <a:rPr lang="tr-TR" sz="2000" dirty="0">
                <a:solidFill>
                  <a:schemeClr val="tx1"/>
                </a:solidFill>
                <a:latin typeface="Calibri" pitchFamily="34" charset="0"/>
              </a:rPr>
              <a:t>birbirine bağla­mak isterseniz bir bilgisayar </a:t>
            </a:r>
            <a:r>
              <a:rPr lang="tr-TR" sz="2000" dirty="0" smtClean="0">
                <a:solidFill>
                  <a:schemeClr val="tx1"/>
                </a:solidFill>
                <a:latin typeface="Calibri" pitchFamily="34" charset="0"/>
              </a:rPr>
              <a:t>ağına </a:t>
            </a:r>
            <a:r>
              <a:rPr lang="tr-TR" sz="2000" dirty="0">
                <a:solidFill>
                  <a:schemeClr val="tx1"/>
                </a:solidFill>
                <a:latin typeface="Calibri" pitchFamily="34" charset="0"/>
              </a:rPr>
              <a:t>ihtiyaç </a:t>
            </a:r>
            <a:r>
              <a:rPr lang="tr-TR" sz="2000" dirty="0" smtClean="0">
                <a:solidFill>
                  <a:schemeClr val="tx1"/>
                </a:solidFill>
                <a:latin typeface="Calibri" pitchFamily="34" charset="0"/>
              </a:rPr>
              <a:t>duyarsınız</a:t>
            </a:r>
            <a:r>
              <a:rPr lang="tr-TR" sz="2000" dirty="0">
                <a:solidFill>
                  <a:schemeClr val="tx1"/>
                </a:solidFill>
                <a:latin typeface="Calibri" pitchFamily="34" charset="0"/>
              </a:rPr>
              <a:t>. </a:t>
            </a:r>
            <a:endParaRPr lang="tr-TR" sz="2000" dirty="0" smtClean="0">
              <a:solidFill>
                <a:schemeClr val="tx1"/>
              </a:solidFill>
              <a:latin typeface="Calibri" pitchFamily="34" charset="0"/>
            </a:endParaRPr>
          </a:p>
          <a:p>
            <a:pPr algn="just"/>
            <a:r>
              <a:rPr lang="tr-TR" sz="2000" b="1" dirty="0" smtClean="0">
                <a:solidFill>
                  <a:schemeClr val="tx1"/>
                </a:solidFill>
                <a:latin typeface="Calibri" pitchFamily="34" charset="0"/>
              </a:rPr>
              <a:t>En </a:t>
            </a:r>
            <a:r>
              <a:rPr lang="tr-TR" sz="2000" b="1" dirty="0">
                <a:solidFill>
                  <a:schemeClr val="tx1"/>
                </a:solidFill>
                <a:latin typeface="Calibri" pitchFamily="34" charset="0"/>
              </a:rPr>
              <a:t>yalın haliyle bir ağ iki veya daha fazla </a:t>
            </a:r>
            <a:r>
              <a:rPr lang="tr-TR" sz="2000" b="1" dirty="0" smtClean="0">
                <a:latin typeface="Calibri" pitchFamily="34" charset="0"/>
              </a:rPr>
              <a:t>bilgisayarı </a:t>
            </a:r>
            <a:r>
              <a:rPr lang="tr-TR" sz="2000" b="1" dirty="0">
                <a:latin typeface="Calibri" pitchFamily="34" charset="0"/>
              </a:rPr>
              <a:t>birbirine </a:t>
            </a:r>
            <a:r>
              <a:rPr lang="tr-TR" sz="2000" b="1" dirty="0" smtClean="0">
                <a:solidFill>
                  <a:schemeClr val="tx1"/>
                </a:solidFill>
                <a:latin typeface="Calibri" pitchFamily="34" charset="0"/>
              </a:rPr>
              <a:t>bağlayan yapılardır.</a:t>
            </a:r>
          </a:p>
          <a:p>
            <a:pPr algn="just"/>
            <a:r>
              <a:rPr lang="tr-TR" sz="2000" b="1" dirty="0">
                <a:solidFill>
                  <a:srgbClr val="FF0000"/>
                </a:solidFill>
                <a:latin typeface="Calibri" pitchFamily="34" charset="0"/>
              </a:rPr>
              <a:t>Basit bir </a:t>
            </a:r>
            <a:r>
              <a:rPr lang="tr-TR" sz="2000" b="1" dirty="0" smtClean="0">
                <a:solidFill>
                  <a:srgbClr val="FF0000"/>
                </a:solidFill>
                <a:latin typeface="Calibri" pitchFamily="34" charset="0"/>
              </a:rPr>
              <a:t>ağ; </a:t>
            </a:r>
            <a:r>
              <a:rPr lang="tr-TR" sz="2000" b="1" dirty="0">
                <a:solidFill>
                  <a:srgbClr val="FF0000"/>
                </a:solidFill>
                <a:latin typeface="Calibri" pitchFamily="34" charset="0"/>
              </a:rPr>
              <a:t>donanım, yazılım ve iletişim bileşenlerini içerir. </a:t>
            </a:r>
          </a:p>
          <a:p>
            <a:pPr algn="just"/>
            <a:r>
              <a:rPr lang="tr-TR" sz="2000" b="1" dirty="0" smtClean="0">
                <a:solidFill>
                  <a:schemeClr val="tx1"/>
                </a:solidFill>
                <a:latin typeface="Calibri" pitchFamily="34" charset="0"/>
              </a:rPr>
              <a:t>Bilgisayar ağları geniş anlamda ise, </a:t>
            </a:r>
            <a:r>
              <a:rPr lang="tr-TR" sz="2000" b="1" dirty="0">
                <a:solidFill>
                  <a:schemeClr val="tx1"/>
                </a:solidFill>
                <a:latin typeface="Calibri" pitchFamily="34" charset="0"/>
              </a:rPr>
              <a:t>bir istemci bilgisayar, bir sunucu bilgisayar, ağ arabirimleri, bir bağlantı ortamı, ağ işletim sistemi (</a:t>
            </a:r>
            <a:r>
              <a:rPr lang="tr-TR" sz="2000" b="1" dirty="0" err="1">
                <a:solidFill>
                  <a:schemeClr val="tx1"/>
                </a:solidFill>
                <a:latin typeface="Calibri" pitchFamily="34" charset="0"/>
              </a:rPr>
              <a:t>Nos</a:t>
            </a:r>
            <a:r>
              <a:rPr lang="tr-TR" sz="2000" b="1" dirty="0">
                <a:solidFill>
                  <a:schemeClr val="tx1"/>
                </a:solidFill>
                <a:latin typeface="Calibri" pitchFamily="34" charset="0"/>
              </a:rPr>
              <a:t>: </a:t>
            </a:r>
            <a:r>
              <a:rPr lang="tr-TR" sz="2000" b="1" dirty="0" smtClean="0">
                <a:solidFill>
                  <a:schemeClr val="tx1"/>
                </a:solidFill>
                <a:latin typeface="Calibri" pitchFamily="34" charset="0"/>
              </a:rPr>
              <a:t>network </a:t>
            </a:r>
            <a:r>
              <a:rPr lang="tr-TR" sz="2000" b="1" dirty="0" err="1">
                <a:solidFill>
                  <a:schemeClr val="tx1"/>
                </a:solidFill>
                <a:latin typeface="Calibri" pitchFamily="34" charset="0"/>
              </a:rPr>
              <a:t>operating</a:t>
            </a:r>
            <a:r>
              <a:rPr lang="tr-TR" sz="2000" b="1" dirty="0">
                <a:solidFill>
                  <a:schemeClr val="tx1"/>
                </a:solidFill>
                <a:latin typeface="Calibri" pitchFamily="34" charset="0"/>
              </a:rPr>
              <a:t> </a:t>
            </a:r>
            <a:r>
              <a:rPr lang="tr-TR" sz="2000" b="1" dirty="0" err="1">
                <a:solidFill>
                  <a:schemeClr val="tx1"/>
                </a:solidFill>
                <a:latin typeface="Calibri" pitchFamily="34" charset="0"/>
              </a:rPr>
              <a:t>system</a:t>
            </a:r>
            <a:r>
              <a:rPr lang="tr-TR" sz="2000" b="1" dirty="0">
                <a:solidFill>
                  <a:schemeClr val="tx1"/>
                </a:solidFill>
                <a:latin typeface="Calibri" pitchFamily="34" charset="0"/>
              </a:rPr>
              <a:t>) yazılımı ve bir göbek (</a:t>
            </a:r>
            <a:r>
              <a:rPr lang="tr-TR" sz="2000" b="1" dirty="0" err="1">
                <a:solidFill>
                  <a:schemeClr val="tx1"/>
                </a:solidFill>
                <a:latin typeface="Calibri" pitchFamily="34" charset="0"/>
              </a:rPr>
              <a:t>hub</a:t>
            </a:r>
            <a:r>
              <a:rPr lang="tr-TR" sz="2000" b="1" dirty="0">
                <a:solidFill>
                  <a:schemeClr val="tx1"/>
                </a:solidFill>
                <a:latin typeface="Calibri" pitchFamily="34" charset="0"/>
              </a:rPr>
              <a:t>) veya anahtardan oluşmaktadır. </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6</a:t>
            </a:fld>
            <a:endParaRPr lang="tr-TR"/>
          </a:p>
        </p:txBody>
      </p:sp>
      <p:pic>
        <p:nvPicPr>
          <p:cNvPr id="1026"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l="17946" r="39535"/>
          <a:stretch/>
        </p:blipFill>
        <p:spPr bwMode="auto">
          <a:xfrm rot="5400000">
            <a:off x="3106818" y="2404858"/>
            <a:ext cx="3074380" cy="5400600"/>
          </a:xfrm>
          <a:prstGeom prst="rect">
            <a:avLst/>
          </a:prstGeom>
          <a:solidFill>
            <a:schemeClr val="tx1"/>
          </a:solidFill>
          <a:ln>
            <a:solidFill>
              <a:schemeClr val="tx1"/>
            </a:solidFill>
          </a:ln>
          <a:effectLst/>
          <a:extLst/>
        </p:spPr>
      </p:pic>
    </p:spTree>
    <p:extLst>
      <p:ext uri="{BB962C8B-B14F-4D97-AF65-F5344CB8AC3E}">
        <p14:creationId xmlns:p14="http://schemas.microsoft.com/office/powerpoint/2010/main" val="203210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332656"/>
            <a:ext cx="7992888" cy="692696"/>
          </a:xfrm>
        </p:spPr>
        <p:txBody>
          <a:bodyPr>
            <a:normAutofit/>
          </a:bodyPr>
          <a:lstStyle/>
          <a:p>
            <a:r>
              <a:rPr lang="tr-TR" sz="2800" b="1" dirty="0" smtClean="0">
                <a:solidFill>
                  <a:schemeClr val="tx1"/>
                </a:solidFill>
                <a:latin typeface="Calibri" pitchFamily="34" charset="0"/>
              </a:rPr>
              <a:t>Bağlantı ortamı türleri</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395536" y="1340768"/>
            <a:ext cx="8568952" cy="4752528"/>
          </a:xfrm>
          <a:solidFill>
            <a:schemeClr val="bg1"/>
          </a:solidFill>
        </p:spPr>
        <p:txBody>
          <a:bodyPr>
            <a:noAutofit/>
          </a:bodyPr>
          <a:lstStyle/>
          <a:p>
            <a:pPr algn="just"/>
            <a:r>
              <a:rPr lang="tr-TR" u="sng" dirty="0" smtClean="0">
                <a:solidFill>
                  <a:schemeClr val="tx1"/>
                </a:solidFill>
                <a:latin typeface="Calibri" pitchFamily="34" charset="0"/>
              </a:rPr>
              <a:t>Ağ </a:t>
            </a:r>
            <a:r>
              <a:rPr lang="tr-TR" u="sng" dirty="0">
                <a:solidFill>
                  <a:schemeClr val="tx1"/>
                </a:solidFill>
                <a:latin typeface="Calibri" pitchFamily="34" charset="0"/>
              </a:rPr>
              <a:t>bileşenlerini birbirine bağlamak için gereken bağlantı ortamı </a:t>
            </a:r>
            <a:r>
              <a:rPr lang="tr-TR" b="1" u="sng" dirty="0">
                <a:solidFill>
                  <a:schemeClr val="tx1"/>
                </a:solidFill>
                <a:latin typeface="Calibri" pitchFamily="34" charset="0"/>
              </a:rPr>
              <a:t>telefon kabloları</a:t>
            </a:r>
            <a:r>
              <a:rPr lang="tr-TR" u="sng" dirty="0">
                <a:solidFill>
                  <a:schemeClr val="tx1"/>
                </a:solidFill>
                <a:latin typeface="Calibri" pitchFamily="34" charset="0"/>
              </a:rPr>
              <a:t>, </a:t>
            </a:r>
            <a:r>
              <a:rPr lang="tr-TR" b="1" u="sng" dirty="0">
                <a:solidFill>
                  <a:schemeClr val="tx1"/>
                </a:solidFill>
                <a:latin typeface="Calibri" pitchFamily="34" charset="0"/>
              </a:rPr>
              <a:t>eş-eksenli kablo</a:t>
            </a:r>
            <a:r>
              <a:rPr lang="tr-TR" u="sng" dirty="0">
                <a:solidFill>
                  <a:schemeClr val="tx1"/>
                </a:solidFill>
                <a:latin typeface="Calibri" pitchFamily="34" charset="0"/>
              </a:rPr>
              <a:t> (</a:t>
            </a:r>
            <a:r>
              <a:rPr lang="tr-TR" u="sng" dirty="0" err="1">
                <a:solidFill>
                  <a:schemeClr val="tx1"/>
                </a:solidFill>
                <a:latin typeface="Calibri" pitchFamily="34" charset="0"/>
              </a:rPr>
              <a:t>coaxial</a:t>
            </a:r>
            <a:r>
              <a:rPr lang="tr-TR" u="sng" dirty="0">
                <a:solidFill>
                  <a:schemeClr val="tx1"/>
                </a:solidFill>
                <a:latin typeface="Calibri" pitchFamily="34" charset="0"/>
              </a:rPr>
              <a:t>) veya </a:t>
            </a:r>
            <a:r>
              <a:rPr lang="tr-TR" b="1" u="sng" dirty="0">
                <a:solidFill>
                  <a:schemeClr val="tx1"/>
                </a:solidFill>
                <a:latin typeface="Calibri" pitchFamily="34" charset="0"/>
              </a:rPr>
              <a:t>radyo sinyalleri </a:t>
            </a:r>
            <a:r>
              <a:rPr lang="tr-TR" u="sng" dirty="0">
                <a:solidFill>
                  <a:schemeClr val="tx1"/>
                </a:solidFill>
                <a:latin typeface="Calibri" pitchFamily="34" charset="0"/>
              </a:rPr>
              <a:t>olabilir. </a:t>
            </a:r>
            <a:endParaRPr lang="tr-TR" u="sng" dirty="0" smtClean="0">
              <a:solidFill>
                <a:schemeClr val="tx1"/>
              </a:solidFill>
              <a:latin typeface="Calibri" pitchFamily="34" charset="0"/>
            </a:endParaRPr>
          </a:p>
          <a:p>
            <a:pPr algn="just"/>
            <a:r>
              <a:rPr lang="tr-TR" b="1" dirty="0">
                <a:solidFill>
                  <a:schemeClr val="tx1"/>
                </a:solidFill>
                <a:latin typeface="Calibri" pitchFamily="34" charset="0"/>
              </a:rPr>
              <a:t>Radyo sinyallerine cep telefonu ve kablosuz yerel ağ (</a:t>
            </a:r>
            <a:r>
              <a:rPr lang="tr-TR" b="1" dirty="0" err="1">
                <a:solidFill>
                  <a:schemeClr val="tx1"/>
                </a:solidFill>
                <a:latin typeface="Calibri" pitchFamily="34" charset="0"/>
              </a:rPr>
              <a:t>Wi</a:t>
            </a:r>
            <a:r>
              <a:rPr lang="tr-TR" b="1" dirty="0">
                <a:solidFill>
                  <a:schemeClr val="tx1"/>
                </a:solidFill>
                <a:latin typeface="Calibri" pitchFamily="34" charset="0"/>
              </a:rPr>
              <a:t>- Fi ağlar) kullanımlarında ihtiyaç duyulur.</a:t>
            </a:r>
          </a:p>
          <a:p>
            <a:pPr algn="just"/>
            <a:endParaRPr lang="tr-TR" dirty="0">
              <a:solidFill>
                <a:schemeClr val="tx1"/>
              </a:solidFill>
              <a:latin typeface="Calibri" pitchFamily="34" charset="0"/>
            </a:endParaRPr>
          </a:p>
          <a:p>
            <a:pPr algn="just"/>
            <a:endParaRPr lang="tr-TR"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7</a:t>
            </a:fld>
            <a:endParaRPr lang="tr-TR"/>
          </a:p>
        </p:txBody>
      </p:sp>
    </p:spTree>
    <p:extLst>
      <p:ext uri="{BB962C8B-B14F-4D97-AF65-F5344CB8AC3E}">
        <p14:creationId xmlns:p14="http://schemas.microsoft.com/office/powerpoint/2010/main" val="1217953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332656"/>
            <a:ext cx="7543801" cy="766132"/>
          </a:xfrm>
        </p:spPr>
        <p:txBody>
          <a:bodyPr>
            <a:normAutofit/>
          </a:bodyPr>
          <a:lstStyle/>
          <a:p>
            <a:r>
              <a:rPr lang="tr-TR" sz="3200" b="1" dirty="0">
                <a:solidFill>
                  <a:schemeClr val="tx1"/>
                </a:solidFill>
                <a:latin typeface="Calibri" pitchFamily="34" charset="0"/>
              </a:rPr>
              <a:t>Ağ işletim sistemi </a:t>
            </a:r>
            <a:endParaRPr lang="tr-TR" sz="3200" dirty="0">
              <a:solidFill>
                <a:schemeClr val="tx1"/>
              </a:solidFill>
            </a:endParaRPr>
          </a:p>
        </p:txBody>
      </p:sp>
      <p:sp>
        <p:nvSpPr>
          <p:cNvPr id="3" name="İçerik Yer Tutucusu 2"/>
          <p:cNvSpPr>
            <a:spLocks noGrp="1"/>
          </p:cNvSpPr>
          <p:nvPr>
            <p:ph idx="1"/>
          </p:nvPr>
        </p:nvSpPr>
        <p:spPr>
          <a:xfrm>
            <a:off x="323528" y="1484784"/>
            <a:ext cx="8496943" cy="4384310"/>
          </a:xfrm>
          <a:solidFill>
            <a:schemeClr val="bg1"/>
          </a:solidFill>
        </p:spPr>
        <p:txBody>
          <a:bodyPr>
            <a:normAutofit/>
          </a:bodyPr>
          <a:lstStyle/>
          <a:p>
            <a:pPr algn="just"/>
            <a:r>
              <a:rPr lang="tr-TR" sz="2400" dirty="0" smtClean="0">
                <a:solidFill>
                  <a:srgbClr val="C00000"/>
                </a:solidFill>
                <a:latin typeface="Calibri" pitchFamily="34" charset="0"/>
              </a:rPr>
              <a:t>Ağ </a:t>
            </a:r>
            <a:r>
              <a:rPr lang="tr-TR" sz="2400" dirty="0">
                <a:solidFill>
                  <a:srgbClr val="C00000"/>
                </a:solidFill>
                <a:latin typeface="Calibri" pitchFamily="34" charset="0"/>
              </a:rPr>
              <a:t>üzerindeki iletişimi yönlendirip, yönetmesinin yanı  sıra, ağ kaynaklarını da koordine eder. </a:t>
            </a:r>
          </a:p>
          <a:p>
            <a:pPr algn="just"/>
            <a:r>
              <a:rPr lang="tr-TR" sz="2400" dirty="0">
                <a:solidFill>
                  <a:srgbClr val="C00000"/>
                </a:solidFill>
                <a:latin typeface="Calibri" pitchFamily="34" charset="0"/>
              </a:rPr>
              <a:t>Ağ üzerindeki her bir bilgisayarda bulunabilir veya ağdaki tüm uygulamaları takip etmek için bir sunucu bilgisa­yarda bulunabilir. </a:t>
            </a:r>
          </a:p>
          <a:p>
            <a:pPr algn="just"/>
            <a:r>
              <a:rPr lang="tr-TR" sz="2400" b="1" dirty="0">
                <a:solidFill>
                  <a:schemeClr val="tx1"/>
                </a:solidFill>
                <a:latin typeface="Calibri" pitchFamily="34" charset="0"/>
              </a:rPr>
              <a:t>Bir sunucu </a:t>
            </a:r>
            <a:r>
              <a:rPr lang="tr-TR" sz="2400" b="1" dirty="0" smtClean="0">
                <a:solidFill>
                  <a:schemeClr val="tx1"/>
                </a:solidFill>
                <a:latin typeface="Calibri" pitchFamily="34" charset="0"/>
              </a:rPr>
              <a:t>bilgisayar, istemci bilgisayarlara </a:t>
            </a:r>
            <a:r>
              <a:rPr lang="tr-TR" sz="2400" b="1" u="sng" dirty="0" smtClean="0">
                <a:solidFill>
                  <a:schemeClr val="tx1"/>
                </a:solidFill>
                <a:latin typeface="Calibri" pitchFamily="34" charset="0"/>
              </a:rPr>
              <a:t>ağ </a:t>
            </a:r>
            <a:r>
              <a:rPr lang="tr-TR" sz="2400" b="1" u="sng" dirty="0">
                <a:solidFill>
                  <a:schemeClr val="tx1"/>
                </a:solidFill>
                <a:latin typeface="Calibri" pitchFamily="34" charset="0"/>
              </a:rPr>
              <a:t>işletim sistemini bulundurmak </a:t>
            </a:r>
            <a:r>
              <a:rPr lang="tr-TR" sz="2400" b="1" u="sng" dirty="0" smtClean="0">
                <a:solidFill>
                  <a:schemeClr val="tx1"/>
                </a:solidFill>
                <a:latin typeface="Calibri" pitchFamily="34" charset="0"/>
              </a:rPr>
              <a:t>hizmetini </a:t>
            </a:r>
            <a:r>
              <a:rPr lang="tr-TR" sz="2400" b="1" u="sng" dirty="0">
                <a:solidFill>
                  <a:schemeClr val="tx1"/>
                </a:solidFill>
                <a:latin typeface="Calibri" pitchFamily="34" charset="0"/>
              </a:rPr>
              <a:t>sağlamaktadır. </a:t>
            </a:r>
          </a:p>
          <a:p>
            <a:pPr algn="just"/>
            <a:r>
              <a:rPr lang="tr-TR" sz="2400" dirty="0">
                <a:solidFill>
                  <a:schemeClr val="tx1"/>
                </a:solidFill>
                <a:latin typeface="Calibri" pitchFamily="34" charset="0"/>
              </a:rPr>
              <a:t>Microsoft Windows Server, Linux ve Novell Open Enterprise Server gibi sunucu yazılım­ları en fazla tercih edilen ağ işletim sistemleridir.</a:t>
            </a:r>
          </a:p>
          <a:p>
            <a:endParaRPr lang="tr-TR" sz="2400" dirty="0"/>
          </a:p>
        </p:txBody>
      </p:sp>
      <p:sp>
        <p:nvSpPr>
          <p:cNvPr id="4" name="Slayt Numarası Yer Tutucusu 3"/>
          <p:cNvSpPr>
            <a:spLocks noGrp="1"/>
          </p:cNvSpPr>
          <p:nvPr>
            <p:ph type="sldNum" sz="quarter" idx="12"/>
          </p:nvPr>
        </p:nvSpPr>
        <p:spPr/>
        <p:txBody>
          <a:bodyPr/>
          <a:lstStyle/>
          <a:p>
            <a:fld id="{BFDC92CB-BFBB-4412-9575-CDBDD678A9BB}" type="slidenum">
              <a:rPr lang="tr-TR" smtClean="0"/>
              <a:t>8</a:t>
            </a:fld>
            <a:endParaRPr lang="tr-TR"/>
          </a:p>
        </p:txBody>
      </p:sp>
    </p:spTree>
    <p:extLst>
      <p:ext uri="{BB962C8B-B14F-4D97-AF65-F5344CB8AC3E}">
        <p14:creationId xmlns:p14="http://schemas.microsoft.com/office/powerpoint/2010/main" val="481764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20618"/>
            <a:ext cx="8100392" cy="965861"/>
          </a:xfrm>
        </p:spPr>
        <p:txBody>
          <a:bodyPr>
            <a:normAutofit/>
          </a:bodyPr>
          <a:lstStyle/>
          <a:p>
            <a:r>
              <a:rPr lang="tr-TR" sz="2800" b="1" dirty="0">
                <a:solidFill>
                  <a:schemeClr val="tx1"/>
                </a:solidFill>
                <a:effectLst/>
                <a:latin typeface="Calibri" pitchFamily="34" charset="0"/>
              </a:rPr>
              <a:t>Bir Bilgisayar Ağı Nedir?</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23528" y="1268759"/>
            <a:ext cx="8424936" cy="4905313"/>
          </a:xfrm>
          <a:solidFill>
            <a:schemeClr val="bg1"/>
          </a:solidFill>
        </p:spPr>
        <p:txBody>
          <a:bodyPr>
            <a:noAutofit/>
          </a:bodyPr>
          <a:lstStyle/>
          <a:p>
            <a:pPr algn="just"/>
            <a:r>
              <a:rPr lang="tr-TR" sz="2000" dirty="0" smtClean="0">
                <a:latin typeface="Calibri" pitchFamily="34" charset="0"/>
              </a:rPr>
              <a:t>Bir çok bilgisayar ağı, </a:t>
            </a:r>
            <a:r>
              <a:rPr lang="tr-TR" sz="2000" dirty="0">
                <a:latin typeface="Calibri" pitchFamily="34" charset="0"/>
              </a:rPr>
              <a:t>bir bağlantı noktası özelliği taşıyan anahtara veya </a:t>
            </a:r>
            <a:r>
              <a:rPr lang="tr-TR" sz="2000" dirty="0" smtClean="0">
                <a:latin typeface="Calibri" pitchFamily="34" charset="0"/>
              </a:rPr>
              <a:t>göbeğe de </a:t>
            </a:r>
            <a:r>
              <a:rPr lang="tr-TR" sz="2000" dirty="0">
                <a:latin typeface="Calibri" pitchFamily="34" charset="0"/>
              </a:rPr>
              <a:t>sahiptir. </a:t>
            </a:r>
            <a:endParaRPr lang="tr-TR" sz="2000" dirty="0" smtClean="0">
              <a:latin typeface="Calibri" pitchFamily="34" charset="0"/>
            </a:endParaRPr>
          </a:p>
          <a:p>
            <a:pPr algn="just"/>
            <a:r>
              <a:rPr lang="tr-TR" sz="2000" b="1" u="sng" dirty="0" smtClean="0">
                <a:latin typeface="Calibri" pitchFamily="34" charset="0"/>
              </a:rPr>
              <a:t>GÖBEK</a:t>
            </a:r>
          </a:p>
          <a:p>
            <a:pPr algn="just"/>
            <a:r>
              <a:rPr lang="tr-TR" sz="2000" dirty="0" err="1" smtClean="0">
                <a:latin typeface="Calibri" pitchFamily="34" charset="0"/>
              </a:rPr>
              <a:t>Göbek’ler</a:t>
            </a:r>
            <a:r>
              <a:rPr lang="tr-TR" sz="2000" b="1" dirty="0" smtClean="0">
                <a:latin typeface="Calibri" pitchFamily="34" charset="0"/>
              </a:rPr>
              <a:t> </a:t>
            </a:r>
            <a:r>
              <a:rPr lang="tr-TR" sz="2000" dirty="0">
                <a:latin typeface="Calibri" pitchFamily="34" charset="0"/>
              </a:rPr>
              <a:t>ağ bileşenlerini birbirine bağlayan son derece sade cihazlardır. Temel olarak </a:t>
            </a:r>
            <a:r>
              <a:rPr lang="tr-TR" sz="2000" b="1" dirty="0">
                <a:latin typeface="Calibri" pitchFamily="34" charset="0"/>
              </a:rPr>
              <a:t>bir veri paketini tüm diğer bağlı aygıtlara iletirler. </a:t>
            </a:r>
          </a:p>
          <a:p>
            <a:pPr algn="just"/>
            <a:r>
              <a:rPr lang="tr-TR" b="1" u="sng" dirty="0" smtClean="0">
                <a:latin typeface="Calibri" pitchFamily="34" charset="0"/>
              </a:rPr>
              <a:t>ANAHTAR</a:t>
            </a:r>
            <a:endParaRPr lang="tr-TR" sz="2000" b="1" u="sng" dirty="0" smtClean="0">
              <a:latin typeface="Calibri" pitchFamily="34" charset="0"/>
            </a:endParaRPr>
          </a:p>
          <a:p>
            <a:pPr algn="just"/>
            <a:r>
              <a:rPr lang="tr-TR" sz="2000" dirty="0" smtClean="0">
                <a:latin typeface="Calibri" pitchFamily="34" charset="0"/>
              </a:rPr>
              <a:t>Fakat </a:t>
            </a:r>
            <a:r>
              <a:rPr lang="tr-TR" sz="2000" dirty="0">
                <a:latin typeface="Calibri" pitchFamily="34" charset="0"/>
              </a:rPr>
              <a:t>anahtar daha fazla yeteneğe sahiptir ve </a:t>
            </a:r>
            <a:r>
              <a:rPr lang="tr-TR" sz="2000" b="1" dirty="0">
                <a:latin typeface="Calibri" pitchFamily="34" charset="0"/>
              </a:rPr>
              <a:t>veriyi süzebildiği gibi onu ağdaki belirli bir hedefe yönlendirebilir</a:t>
            </a:r>
            <a:r>
              <a:rPr lang="tr-TR" sz="2000" b="1" dirty="0" smtClean="0">
                <a:latin typeface="Calibri" pitchFamily="34" charset="0"/>
              </a:rPr>
              <a:t>.</a:t>
            </a:r>
          </a:p>
          <a:p>
            <a:pPr algn="just"/>
            <a:r>
              <a:rPr lang="tr-TR" b="1" u="sng" dirty="0" smtClean="0">
                <a:latin typeface="Calibri" pitchFamily="34" charset="0"/>
              </a:rPr>
              <a:t>ROUTER</a:t>
            </a:r>
            <a:endParaRPr lang="tr-TR" sz="2000" u="sng" dirty="0" smtClean="0">
              <a:latin typeface="Calibri" pitchFamily="34" charset="0"/>
            </a:endParaRPr>
          </a:p>
          <a:p>
            <a:pPr algn="just"/>
            <a:r>
              <a:rPr lang="tr-TR" sz="2000" dirty="0" smtClean="0">
                <a:latin typeface="Calibri" pitchFamily="34" charset="0"/>
              </a:rPr>
              <a:t>Peki</a:t>
            </a:r>
            <a:r>
              <a:rPr lang="tr-TR" sz="2000" dirty="0">
                <a:latin typeface="Calibri" pitchFamily="34" charset="0"/>
              </a:rPr>
              <a:t>, internet gibi başka bir ağla haberleşmek isterseniz ne olur? Bu durum­da bir </a:t>
            </a:r>
            <a:r>
              <a:rPr lang="tr-TR" sz="2000" b="1" dirty="0">
                <a:latin typeface="Calibri" pitchFamily="34" charset="0"/>
              </a:rPr>
              <a:t>yönlendiriciye (</a:t>
            </a:r>
            <a:r>
              <a:rPr lang="tr-TR" sz="2000" b="1" dirty="0" err="1">
                <a:latin typeface="Calibri" pitchFamily="34" charset="0"/>
              </a:rPr>
              <a:t>router</a:t>
            </a:r>
            <a:r>
              <a:rPr lang="tr-TR" sz="2000" b="1" dirty="0">
                <a:latin typeface="Calibri" pitchFamily="34" charset="0"/>
              </a:rPr>
              <a:t>) </a:t>
            </a:r>
            <a:r>
              <a:rPr lang="tr-TR" sz="2000" dirty="0">
                <a:latin typeface="Calibri" pitchFamily="34" charset="0"/>
              </a:rPr>
              <a:t>ihtiyaç duyardınız. </a:t>
            </a:r>
            <a:endParaRPr lang="tr-TR" sz="2000" dirty="0" smtClean="0">
              <a:latin typeface="Calibri" pitchFamily="34" charset="0"/>
            </a:endParaRPr>
          </a:p>
          <a:p>
            <a:pPr algn="just"/>
            <a:r>
              <a:rPr lang="tr-TR" sz="2000" b="1" dirty="0" smtClean="0">
                <a:latin typeface="Calibri" pitchFamily="34" charset="0"/>
              </a:rPr>
              <a:t>Bir </a:t>
            </a:r>
            <a:r>
              <a:rPr lang="tr-TR" sz="2000" b="1" dirty="0">
                <a:latin typeface="Calibri" pitchFamily="34" charset="0"/>
              </a:rPr>
              <a:t>yönlendirici farklı ağlara veri paketlerini yönlendiren bir iletişim işlemcisidir. </a:t>
            </a:r>
            <a:r>
              <a:rPr lang="tr-TR" sz="2000" dirty="0">
                <a:latin typeface="Calibri" pitchFamily="34" charset="0"/>
              </a:rPr>
              <a:t>Bunun yanı sıra </a:t>
            </a:r>
            <a:r>
              <a:rPr lang="tr-TR" sz="2000" b="1" dirty="0">
                <a:latin typeface="Calibri" pitchFamily="34" charset="0"/>
              </a:rPr>
              <a:t>gönderi­len verinin doğru adrese gittiğini de garanti altına almaktadır.</a:t>
            </a:r>
          </a:p>
          <a:p>
            <a:pPr algn="just"/>
            <a:endParaRPr lang="tr-TR" sz="2000" dirty="0">
              <a:latin typeface="Calibri" pitchFamily="34" charset="0"/>
            </a:endParaRPr>
          </a:p>
          <a:p>
            <a:pPr algn="just"/>
            <a:endParaRPr lang="tr-TR" sz="2000" dirty="0">
              <a:latin typeface="Calibri" pitchFamily="34" charset="0"/>
            </a:endParaRPr>
          </a:p>
        </p:txBody>
      </p:sp>
      <p:sp>
        <p:nvSpPr>
          <p:cNvPr id="5" name="Slayt Numarası Yer Tutucusu 4"/>
          <p:cNvSpPr>
            <a:spLocks noGrp="1"/>
          </p:cNvSpPr>
          <p:nvPr>
            <p:ph type="sldNum" sz="quarter" idx="12"/>
          </p:nvPr>
        </p:nvSpPr>
        <p:spPr/>
        <p:txBody>
          <a:bodyPr/>
          <a:lstStyle/>
          <a:p>
            <a:fld id="{BFDC92CB-BFBB-4412-9575-CDBDD678A9BB}" type="slidenum">
              <a:rPr lang="tr-TR" smtClean="0"/>
              <a:t>9</a:t>
            </a:fld>
            <a:endParaRPr lang="tr-TR"/>
          </a:p>
        </p:txBody>
      </p:sp>
    </p:spTree>
    <p:extLst>
      <p:ext uri="{BB962C8B-B14F-4D97-AF65-F5344CB8AC3E}">
        <p14:creationId xmlns:p14="http://schemas.microsoft.com/office/powerpoint/2010/main" val="2496913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0"/>
            <a:ext cx="8964488" cy="620688"/>
          </a:xfrm>
        </p:spPr>
        <p:txBody>
          <a:bodyPr>
            <a:normAutofit/>
          </a:bodyPr>
          <a:lstStyle/>
          <a:p>
            <a:r>
              <a:rPr lang="tr-TR" sz="2800" b="1" dirty="0">
                <a:solidFill>
                  <a:schemeClr val="tx1"/>
                </a:solidFill>
                <a:effectLst/>
                <a:latin typeface="Calibri" pitchFamily="34" charset="0"/>
              </a:rPr>
              <a:t>Büyük İşletmelerdeki </a:t>
            </a:r>
            <a:r>
              <a:rPr lang="tr-TR" sz="2800" b="1" dirty="0" smtClean="0">
                <a:solidFill>
                  <a:schemeClr val="tx1"/>
                </a:solidFill>
                <a:effectLst/>
                <a:latin typeface="Calibri" pitchFamily="34" charset="0"/>
              </a:rPr>
              <a:t>Ağlar</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179512" y="764704"/>
            <a:ext cx="8568952" cy="3489163"/>
          </a:xfrm>
          <a:solidFill>
            <a:schemeClr val="bg1"/>
          </a:solidFill>
        </p:spPr>
        <p:txBody>
          <a:bodyPr>
            <a:noAutofit/>
          </a:bodyPr>
          <a:lstStyle/>
          <a:p>
            <a:pPr algn="just"/>
            <a:r>
              <a:rPr lang="tr-TR" sz="2000" dirty="0">
                <a:solidFill>
                  <a:schemeClr val="tx1"/>
                </a:solidFill>
                <a:latin typeface="Calibri" pitchFamily="34" charset="0"/>
              </a:rPr>
              <a:t>Buraya kadar ele aldığımız ağ, küçük işletmeler için uygun olabilir. </a:t>
            </a:r>
            <a:r>
              <a:rPr lang="tr-TR" sz="2000" u="sng" dirty="0">
                <a:solidFill>
                  <a:schemeClr val="tx1"/>
                </a:solidFill>
                <a:latin typeface="Calibri" pitchFamily="34" charset="0"/>
              </a:rPr>
              <a:t>Ancak</a:t>
            </a:r>
            <a:r>
              <a:rPr lang="tr-TR" sz="2000" b="1" u="sng" dirty="0">
                <a:solidFill>
                  <a:schemeClr val="tx1"/>
                </a:solidFill>
                <a:latin typeface="Calibri" pitchFamily="34" charset="0"/>
              </a:rPr>
              <a:t> </a:t>
            </a:r>
            <a:r>
              <a:rPr lang="tr-TR" sz="2000" u="sng" dirty="0">
                <a:solidFill>
                  <a:schemeClr val="tx1"/>
                </a:solidFill>
                <a:latin typeface="Calibri" pitchFamily="34" charset="0"/>
              </a:rPr>
              <a:t>fark­lı konumlara yayılmış ve binlerce çalışanı olan büyük işletmeler söz konusu</a:t>
            </a:r>
            <a:r>
              <a:rPr lang="tr-TR" sz="2000" b="1" u="sng" dirty="0">
                <a:solidFill>
                  <a:schemeClr val="tx1"/>
                </a:solidFill>
                <a:latin typeface="Calibri" pitchFamily="34" charset="0"/>
              </a:rPr>
              <a:t> </a:t>
            </a:r>
            <a:r>
              <a:rPr lang="tr-TR" sz="2000" u="sng" dirty="0">
                <a:solidFill>
                  <a:schemeClr val="tx1"/>
                </a:solidFill>
                <a:latin typeface="Calibri" pitchFamily="34" charset="0"/>
              </a:rPr>
              <a:t>olduğunda </a:t>
            </a:r>
            <a:r>
              <a:rPr lang="tr-TR" sz="2000" u="sng" dirty="0" smtClean="0">
                <a:solidFill>
                  <a:schemeClr val="tx1"/>
                </a:solidFill>
                <a:latin typeface="Calibri" pitchFamily="34" charset="0"/>
              </a:rPr>
              <a:t>ne yapılmalı?</a:t>
            </a:r>
          </a:p>
          <a:p>
            <a:pPr algn="just"/>
            <a:r>
              <a:rPr lang="tr-TR" sz="2000" dirty="0">
                <a:solidFill>
                  <a:schemeClr val="tx1"/>
                </a:solidFill>
                <a:latin typeface="Calibri" pitchFamily="34" charset="0"/>
              </a:rPr>
              <a:t>Bir işletme büyüdükçe ve yüzlerce küçük yerel</a:t>
            </a:r>
            <a:r>
              <a:rPr lang="tr-TR" sz="2000" b="1" dirty="0">
                <a:solidFill>
                  <a:schemeClr val="tx1"/>
                </a:solidFill>
                <a:latin typeface="Calibri" pitchFamily="34" charset="0"/>
              </a:rPr>
              <a:t> </a:t>
            </a:r>
            <a:r>
              <a:rPr lang="tr-TR" sz="2000" dirty="0">
                <a:solidFill>
                  <a:schemeClr val="tx1"/>
                </a:solidFill>
                <a:latin typeface="Calibri" pitchFamily="34" charset="0"/>
              </a:rPr>
              <a:t>ağa sahip oldukça, bu ağlar büyük ve bütün bir ağ altyapısı oluşturmak için birbi­rine bağlanabilir. </a:t>
            </a:r>
            <a:endParaRPr lang="tr-TR" sz="2000" dirty="0" smtClean="0">
              <a:solidFill>
                <a:schemeClr val="tx1"/>
              </a:solidFill>
              <a:latin typeface="Calibri" pitchFamily="34" charset="0"/>
            </a:endParaRPr>
          </a:p>
          <a:p>
            <a:pPr algn="just"/>
            <a:r>
              <a:rPr lang="tr-TR" sz="2000" u="sng" dirty="0">
                <a:solidFill>
                  <a:schemeClr val="tx1"/>
                </a:solidFill>
                <a:latin typeface="Calibri" pitchFamily="34" charset="0"/>
              </a:rPr>
              <a:t>Büyük bir işletme için ağ altyapısı çok sayıdaki </a:t>
            </a:r>
            <a:r>
              <a:rPr lang="tr-TR" sz="2000" u="sng" dirty="0" smtClean="0">
                <a:solidFill>
                  <a:schemeClr val="tx1"/>
                </a:solidFill>
                <a:latin typeface="Calibri" pitchFamily="34" charset="0"/>
              </a:rPr>
              <a:t>küçük </a:t>
            </a:r>
            <a:r>
              <a:rPr lang="tr-TR" sz="2000" u="sng" dirty="0">
                <a:solidFill>
                  <a:schemeClr val="tx1"/>
                </a:solidFill>
                <a:latin typeface="Calibri" pitchFamily="34" charset="0"/>
              </a:rPr>
              <a:t>yerel ağdan meydana gelir. </a:t>
            </a:r>
            <a:r>
              <a:rPr lang="tr-TR" sz="2000" u="sng" dirty="0" smtClean="0">
                <a:solidFill>
                  <a:schemeClr val="tx1"/>
                </a:solidFill>
                <a:latin typeface="Calibri" pitchFamily="34" charset="0"/>
              </a:rPr>
              <a:t>Her </a:t>
            </a:r>
            <a:r>
              <a:rPr lang="tr-TR" sz="2000" u="sng" dirty="0">
                <a:solidFill>
                  <a:schemeClr val="tx1"/>
                </a:solidFill>
                <a:latin typeface="Calibri" pitchFamily="34" charset="0"/>
              </a:rPr>
              <a:t>bir ağ bir diğerine bağlıdır ve bu sayede işletme geneline yayılmış ortak ağ ortaya çıkar. </a:t>
            </a:r>
            <a:endParaRPr lang="tr-TR" sz="2000" u="sng" dirty="0" smtClean="0">
              <a:solidFill>
                <a:schemeClr val="tx1"/>
              </a:solidFill>
              <a:latin typeface="Calibri" pitchFamily="34" charset="0"/>
            </a:endParaRPr>
          </a:p>
          <a:p>
            <a:pPr algn="just"/>
            <a:r>
              <a:rPr lang="tr-TR" sz="2000" dirty="0" smtClean="0">
                <a:solidFill>
                  <a:schemeClr val="tx1"/>
                </a:solidFill>
                <a:latin typeface="Calibri" pitchFamily="34" charset="0"/>
              </a:rPr>
              <a:t>Bir </a:t>
            </a:r>
            <a:r>
              <a:rPr lang="tr-TR" sz="2000" dirty="0">
                <a:solidFill>
                  <a:schemeClr val="tx1"/>
                </a:solidFill>
                <a:latin typeface="Calibri" pitchFamily="34" charset="0"/>
              </a:rPr>
              <a:t>dizi güçlü sunucu işletmenin Web sitesini, intraneti ve belki </a:t>
            </a:r>
            <a:r>
              <a:rPr lang="tr-TR" sz="2000" dirty="0" err="1">
                <a:solidFill>
                  <a:schemeClr val="tx1"/>
                </a:solidFill>
                <a:latin typeface="Calibri" pitchFamily="34" charset="0"/>
              </a:rPr>
              <a:t>extraneti</a:t>
            </a:r>
            <a:r>
              <a:rPr lang="tr-TR" sz="2000" dirty="0">
                <a:solidFill>
                  <a:schemeClr val="tx1"/>
                </a:solidFill>
                <a:latin typeface="Calibri" pitchFamily="34" charset="0"/>
              </a:rPr>
              <a:t> desteklemek için kullanılır. </a:t>
            </a:r>
            <a:endParaRPr lang="tr-TR" sz="2000" dirty="0" smtClean="0">
              <a:solidFill>
                <a:schemeClr val="tx1"/>
              </a:solidFill>
              <a:latin typeface="Calibri" pitchFamily="34" charset="0"/>
            </a:endParaRPr>
          </a:p>
          <a:p>
            <a:pPr algn="just"/>
            <a:endParaRPr lang="tr-TR" sz="2000" dirty="0">
              <a:solidFill>
                <a:schemeClr val="tx1"/>
              </a:solidFill>
              <a:latin typeface="Calibri" pitchFamily="34" charset="0"/>
            </a:endParaRPr>
          </a:p>
        </p:txBody>
      </p:sp>
      <p:sp>
        <p:nvSpPr>
          <p:cNvPr id="5" name="Slayt Numarası Yer Tutucusu 4"/>
          <p:cNvSpPr>
            <a:spLocks noGrp="1"/>
          </p:cNvSpPr>
          <p:nvPr>
            <p:ph type="sldNum" sz="quarter" idx="12"/>
          </p:nvPr>
        </p:nvSpPr>
        <p:spPr/>
        <p:txBody>
          <a:bodyPr/>
          <a:lstStyle/>
          <a:p>
            <a:fld id="{BFDC92CB-BFBB-4412-9575-CDBDD678A9BB}" type="slidenum">
              <a:rPr lang="tr-TR" smtClean="0"/>
              <a:t>10</a:t>
            </a:fld>
            <a:endParaRPr lang="tr-TR"/>
          </a:p>
        </p:txBody>
      </p:sp>
      <p:pic>
        <p:nvPicPr>
          <p:cNvPr id="7" name="Resim 6"/>
          <p:cNvPicPr>
            <a:picLocks noChangeAspect="1"/>
          </p:cNvPicPr>
          <p:nvPr/>
        </p:nvPicPr>
        <p:blipFill>
          <a:blip r:embed="rId2"/>
          <a:stretch>
            <a:fillRect/>
          </a:stretch>
        </p:blipFill>
        <p:spPr>
          <a:xfrm>
            <a:off x="1968649" y="4130929"/>
            <a:ext cx="4489301" cy="2590547"/>
          </a:xfrm>
          <a:prstGeom prst="rect">
            <a:avLst/>
          </a:prstGeom>
        </p:spPr>
      </p:pic>
    </p:spTree>
    <p:extLst>
      <p:ext uri="{BB962C8B-B14F-4D97-AF65-F5344CB8AC3E}">
        <p14:creationId xmlns:p14="http://schemas.microsoft.com/office/powerpoint/2010/main" val="350125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7504" y="116632"/>
            <a:ext cx="9036495" cy="838140"/>
          </a:xfrm>
        </p:spPr>
        <p:txBody>
          <a:bodyPr>
            <a:normAutofit/>
          </a:bodyPr>
          <a:lstStyle/>
          <a:p>
            <a:r>
              <a:rPr lang="tr-TR" sz="3200" b="1" dirty="0">
                <a:solidFill>
                  <a:schemeClr val="tx1"/>
                </a:solidFill>
                <a:latin typeface="Calibri" pitchFamily="34" charset="0"/>
              </a:rPr>
              <a:t>Büyük İşletmelerdeki Ağlar</a:t>
            </a:r>
            <a:endParaRPr lang="tr-TR" sz="3200" dirty="0"/>
          </a:p>
        </p:txBody>
      </p:sp>
      <p:sp>
        <p:nvSpPr>
          <p:cNvPr id="3" name="İçerik Yer Tutucusu 2"/>
          <p:cNvSpPr>
            <a:spLocks noGrp="1"/>
          </p:cNvSpPr>
          <p:nvPr>
            <p:ph idx="1"/>
          </p:nvPr>
        </p:nvSpPr>
        <p:spPr>
          <a:xfrm>
            <a:off x="107505" y="1484784"/>
            <a:ext cx="3168351" cy="4384310"/>
          </a:xfrm>
          <a:solidFill>
            <a:schemeClr val="bg1"/>
          </a:solidFill>
        </p:spPr>
        <p:txBody>
          <a:bodyPr>
            <a:normAutofit/>
          </a:bodyPr>
          <a:lstStyle/>
          <a:p>
            <a:pPr marL="285750" indent="-285750" algn="just">
              <a:buFont typeface="Arial" pitchFamily="34" charset="0"/>
              <a:buChar char="•"/>
            </a:pPr>
            <a:r>
              <a:rPr lang="tr-TR" sz="1800" dirty="0">
                <a:latin typeface="Calibri" pitchFamily="34" charset="0"/>
              </a:rPr>
              <a:t>Bu şekilde görebileceğiniz gibi, büyük bir işletmenin ağ altyapısı; sıradan telefon hizmetinden ve işletme veri ağından internet hizmetine, kablosuz in­ternete ve cep telefonlarına kadar çok çeşitli teknolojilerden yararlanmaktadır.</a:t>
            </a:r>
          </a:p>
          <a:p>
            <a:pPr marL="285750" indent="-285750" algn="just">
              <a:buFont typeface="Arial" pitchFamily="34" charset="0"/>
              <a:buChar char="•"/>
            </a:pPr>
            <a:r>
              <a:rPr lang="tr-TR" sz="1800" dirty="0">
                <a:latin typeface="Calibri" pitchFamily="34" charset="0"/>
              </a:rPr>
              <a:t>Günümüzde işletmelerin karşılaştığı en temel problemlerden birisi tüm farklı iletişim ağ ve kanallarının tek bir uyumlu sistemde nasıl bütünleştirileceğidir.	</a:t>
            </a:r>
          </a:p>
          <a:p>
            <a:endParaRPr lang="tr-TR" sz="1800" dirty="0"/>
          </a:p>
        </p:txBody>
      </p:sp>
      <p:sp>
        <p:nvSpPr>
          <p:cNvPr id="4" name="Slayt Numarası Yer Tutucusu 3"/>
          <p:cNvSpPr>
            <a:spLocks noGrp="1"/>
          </p:cNvSpPr>
          <p:nvPr>
            <p:ph type="sldNum" sz="quarter" idx="12"/>
          </p:nvPr>
        </p:nvSpPr>
        <p:spPr/>
        <p:txBody>
          <a:bodyPr/>
          <a:lstStyle/>
          <a:p>
            <a:fld id="{BFDC92CB-BFBB-4412-9575-CDBDD678A9BB}" type="slidenum">
              <a:rPr lang="tr-TR" smtClean="0"/>
              <a:t>11</a:t>
            </a:fld>
            <a:endParaRPr lang="tr-TR"/>
          </a:p>
        </p:txBody>
      </p:sp>
      <p:pic>
        <p:nvPicPr>
          <p:cNvPr id="5"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12807" r="35668"/>
          <a:stretch/>
        </p:blipFill>
        <p:spPr bwMode="auto">
          <a:xfrm rot="5400000">
            <a:off x="4320852" y="367780"/>
            <a:ext cx="3922167" cy="57241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1616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00" y="692696"/>
            <a:ext cx="5583612" cy="1080119"/>
          </a:xfrm>
          <a:solidFill>
            <a:schemeClr val="bg1">
              <a:lumMod val="95000"/>
            </a:schemeClr>
          </a:solidFill>
        </p:spPr>
        <p:txBody>
          <a:bodyPr>
            <a:normAutofit/>
          </a:bodyPr>
          <a:lstStyle/>
          <a:p>
            <a:r>
              <a:rPr lang="tr-TR" sz="3200" b="1" dirty="0">
                <a:latin typeface="Calibri" pitchFamily="34" charset="0"/>
              </a:rPr>
              <a:t>Anahtar Dijital Ağ Teknolojileri</a:t>
            </a:r>
            <a:endParaRPr lang="tr-TR" sz="3200" dirty="0"/>
          </a:p>
        </p:txBody>
      </p:sp>
      <p:sp>
        <p:nvSpPr>
          <p:cNvPr id="4" name="Slayt Numarası Yer Tutucusu 3"/>
          <p:cNvSpPr>
            <a:spLocks noGrp="1"/>
          </p:cNvSpPr>
          <p:nvPr>
            <p:ph type="sldNum" sz="quarter" idx="12"/>
          </p:nvPr>
        </p:nvSpPr>
        <p:spPr/>
        <p:txBody>
          <a:bodyPr/>
          <a:lstStyle/>
          <a:p>
            <a:fld id="{BFDC92CB-BFBB-4412-9575-CDBDD678A9BB}" type="slidenum">
              <a:rPr lang="tr-TR" smtClean="0"/>
              <a:t>12</a:t>
            </a:fld>
            <a:endParaRPr lang="tr-TR"/>
          </a:p>
        </p:txBody>
      </p:sp>
    </p:spTree>
    <p:extLst>
      <p:ext uri="{BB962C8B-B14F-4D97-AF65-F5344CB8AC3E}">
        <p14:creationId xmlns:p14="http://schemas.microsoft.com/office/powerpoint/2010/main" val="2161826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88640"/>
            <a:ext cx="8820472" cy="720080"/>
          </a:xfrm>
        </p:spPr>
        <p:txBody>
          <a:bodyPr>
            <a:noAutofit/>
          </a:bodyPr>
          <a:lstStyle/>
          <a:p>
            <a:r>
              <a:rPr lang="tr-TR" sz="2800" b="1" dirty="0" smtClean="0">
                <a:solidFill>
                  <a:schemeClr val="tx1"/>
                </a:solidFill>
                <a:effectLst/>
                <a:latin typeface="Calibri" pitchFamily="34" charset="0"/>
              </a:rPr>
              <a:t>Anahtar Dijital Ağ Teknolojileri</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323528" y="1196752"/>
            <a:ext cx="8610160" cy="5051648"/>
          </a:xfrm>
          <a:solidFill>
            <a:schemeClr val="bg1"/>
          </a:solidFill>
        </p:spPr>
        <p:txBody>
          <a:bodyPr>
            <a:normAutofit/>
          </a:bodyPr>
          <a:lstStyle/>
          <a:p>
            <a:pPr algn="just"/>
            <a:r>
              <a:rPr lang="tr-TR" sz="2400" dirty="0">
                <a:latin typeface="Calibri" pitchFamily="34" charset="0"/>
              </a:rPr>
              <a:t>Çağımızın dijital </a:t>
            </a:r>
            <a:r>
              <a:rPr lang="tr-TR" sz="2400" dirty="0" smtClean="0">
                <a:latin typeface="Calibri" pitchFamily="34" charset="0"/>
              </a:rPr>
              <a:t>ağları </a:t>
            </a:r>
            <a:r>
              <a:rPr lang="tr-TR" sz="2400" dirty="0">
                <a:latin typeface="Calibri" pitchFamily="34" charset="0"/>
              </a:rPr>
              <a:t>ve internet üç anahtar teknolojiye </a:t>
            </a:r>
            <a:r>
              <a:rPr lang="tr-TR" sz="2400" dirty="0" smtClean="0">
                <a:latin typeface="Calibri" pitchFamily="34" charset="0"/>
              </a:rPr>
              <a:t>dayanmaktadır. Bunlar: </a:t>
            </a:r>
          </a:p>
          <a:p>
            <a:pPr marL="870966" lvl="1" indent="-514350">
              <a:buFont typeface="+mj-lt"/>
              <a:buAutoNum type="arabicPeriod"/>
            </a:pPr>
            <a:r>
              <a:rPr lang="tr-TR" sz="2400" b="1" dirty="0" smtClean="0">
                <a:latin typeface="Calibri" pitchFamily="34" charset="0"/>
              </a:rPr>
              <a:t>İstemci/sunucu </a:t>
            </a:r>
            <a:r>
              <a:rPr lang="tr-TR" sz="2400" b="1" dirty="0">
                <a:latin typeface="Calibri" pitchFamily="34" charset="0"/>
              </a:rPr>
              <a:t>bilgi işlem </a:t>
            </a:r>
            <a:r>
              <a:rPr lang="tr-TR" sz="2400" b="1" dirty="0" smtClean="0">
                <a:latin typeface="Calibri" pitchFamily="34" charset="0"/>
              </a:rPr>
              <a:t>modeli  </a:t>
            </a:r>
            <a:r>
              <a:rPr lang="tr-TR" sz="2400" b="1" i="1" dirty="0" smtClean="0">
                <a:latin typeface="Calibri" pitchFamily="34" charset="0"/>
              </a:rPr>
              <a:t>(önceki haftalarda bahsedildi.)</a:t>
            </a:r>
          </a:p>
          <a:p>
            <a:pPr marL="870966" lvl="1" indent="-514350">
              <a:buFont typeface="+mj-lt"/>
              <a:buAutoNum type="arabicPeriod"/>
            </a:pPr>
            <a:r>
              <a:rPr lang="tr-TR" sz="2400" b="1" dirty="0" smtClean="0">
                <a:latin typeface="Calibri" pitchFamily="34" charset="0"/>
              </a:rPr>
              <a:t>Paket anahtarlamanın kullanılması  </a:t>
            </a:r>
          </a:p>
          <a:p>
            <a:pPr marL="870966" lvl="1" indent="-514350" algn="just">
              <a:buFont typeface="+mj-lt"/>
              <a:buAutoNum type="arabicPeriod"/>
            </a:pPr>
            <a:r>
              <a:rPr lang="tr-TR" sz="2400" b="1" dirty="0" smtClean="0">
                <a:latin typeface="Calibri" pitchFamily="34" charset="0"/>
              </a:rPr>
              <a:t>Genel kabul </a:t>
            </a:r>
            <a:r>
              <a:rPr lang="tr-TR" sz="2400" b="1" dirty="0">
                <a:latin typeface="Calibri" pitchFamily="34" charset="0"/>
              </a:rPr>
              <a:t>görmüş iletişim </a:t>
            </a:r>
            <a:r>
              <a:rPr lang="tr-TR" sz="2400" b="1" dirty="0" smtClean="0">
                <a:latin typeface="Calibri" pitchFamily="34" charset="0"/>
              </a:rPr>
              <a:t>standartları  </a:t>
            </a:r>
            <a:r>
              <a:rPr lang="tr-TR" sz="2400" b="1" dirty="0">
                <a:latin typeface="Calibri" pitchFamily="34" charset="0"/>
              </a:rPr>
              <a:t>(en önemli olanı TCP/IP'dir</a:t>
            </a:r>
            <a:r>
              <a:rPr lang="tr-TR" sz="2400" b="1" dirty="0" smtClean="0">
                <a:latin typeface="Calibri" pitchFamily="34" charset="0"/>
              </a:rPr>
              <a:t>) </a:t>
            </a:r>
            <a:endParaRPr lang="tr-TR" sz="2400" b="1" dirty="0">
              <a:latin typeface="Calibri" pitchFamily="34" charset="0"/>
            </a:endParaRPr>
          </a:p>
          <a:p>
            <a:endParaRPr lang="tr-TR" sz="2800"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13</a:t>
            </a:fld>
            <a:endParaRPr lang="tr-TR"/>
          </a:p>
        </p:txBody>
      </p:sp>
      <p:pic>
        <p:nvPicPr>
          <p:cNvPr id="5" name="Resim 4"/>
          <p:cNvPicPr>
            <a:picLocks noChangeAspect="1"/>
          </p:cNvPicPr>
          <p:nvPr/>
        </p:nvPicPr>
        <p:blipFill>
          <a:blip r:embed="rId2"/>
          <a:stretch>
            <a:fillRect/>
          </a:stretch>
        </p:blipFill>
        <p:spPr>
          <a:xfrm>
            <a:off x="3203848" y="3726939"/>
            <a:ext cx="2503165" cy="2503165"/>
          </a:xfrm>
          <a:prstGeom prst="rect">
            <a:avLst/>
          </a:prstGeom>
        </p:spPr>
      </p:pic>
    </p:spTree>
    <p:extLst>
      <p:ext uri="{BB962C8B-B14F-4D97-AF65-F5344CB8AC3E}">
        <p14:creationId xmlns:p14="http://schemas.microsoft.com/office/powerpoint/2010/main" val="3298878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290" y="0"/>
            <a:ext cx="9170289" cy="620688"/>
          </a:xfrm>
        </p:spPr>
        <p:txBody>
          <a:bodyPr>
            <a:normAutofit/>
          </a:bodyPr>
          <a:lstStyle/>
          <a:p>
            <a:r>
              <a:rPr lang="tr-TR" sz="2800" b="1" dirty="0" smtClean="0">
                <a:solidFill>
                  <a:schemeClr val="tx1"/>
                </a:solidFill>
                <a:effectLst/>
                <a:latin typeface="Calibri" pitchFamily="34" charset="0"/>
              </a:rPr>
              <a:t>2. Paket Anahtarlamanın Kullanılması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692696"/>
            <a:ext cx="9144000" cy="2592288"/>
          </a:xfrm>
          <a:solidFill>
            <a:schemeClr val="bg1"/>
          </a:solidFill>
        </p:spPr>
        <p:txBody>
          <a:bodyPr>
            <a:normAutofit/>
          </a:bodyPr>
          <a:lstStyle/>
          <a:p>
            <a:pPr algn="just"/>
            <a:r>
              <a:rPr lang="tr-TR" sz="1800" b="1" dirty="0">
                <a:latin typeface="Calibri" pitchFamily="34" charset="0"/>
              </a:rPr>
              <a:t>Paket anahtarlama; dijital mesajların paket denilen parçalara ayrılması, mevcut iletişim yolları üzerinden paketlerin gönderilmesi ve paketlerin hedefe ulaştığında yeniden birleştirilmesi </a:t>
            </a:r>
            <a:r>
              <a:rPr lang="tr-TR" sz="1800" b="1" dirty="0" smtClean="0">
                <a:latin typeface="Calibri" pitchFamily="34" charset="0"/>
              </a:rPr>
              <a:t>yöntemidir.</a:t>
            </a:r>
          </a:p>
          <a:p>
            <a:pPr algn="just"/>
            <a:r>
              <a:rPr lang="tr-TR" sz="1800" dirty="0">
                <a:latin typeface="Calibri" pitchFamily="34" charset="0"/>
              </a:rPr>
              <a:t>Paket anahtarlama, bir ağın iletişim kapasitesinin çok daha verimli kullanıl­masını sağlar. </a:t>
            </a:r>
            <a:endParaRPr lang="tr-TR" sz="1800" dirty="0" smtClean="0">
              <a:latin typeface="Calibri" pitchFamily="34" charset="0"/>
            </a:endParaRPr>
          </a:p>
          <a:p>
            <a:pPr algn="just"/>
            <a:r>
              <a:rPr lang="tr-TR" sz="1800" b="1" u="sng" dirty="0" smtClean="0">
                <a:latin typeface="Calibri" pitchFamily="34" charset="0"/>
              </a:rPr>
              <a:t>Paket </a:t>
            </a:r>
            <a:r>
              <a:rPr lang="tr-TR" sz="1800" b="1" u="sng" dirty="0">
                <a:latin typeface="Calibri" pitchFamily="34" charset="0"/>
              </a:rPr>
              <a:t>anahtarlamalı ağlarda, mesajlar önce adına paket denen küçük veri bohçalarına parçalanır. </a:t>
            </a:r>
            <a:r>
              <a:rPr lang="tr-TR" sz="1800" b="1" dirty="0" smtClean="0">
                <a:latin typeface="Calibri" pitchFamily="34" charset="0"/>
              </a:rPr>
              <a:t>Paketlerin </a:t>
            </a:r>
            <a:r>
              <a:rPr lang="tr-TR" sz="1800" b="1" dirty="0">
                <a:latin typeface="Calibri" pitchFamily="34" charset="0"/>
              </a:rPr>
              <a:t>büyüklükleri belirlidir. </a:t>
            </a:r>
            <a:endParaRPr lang="tr-TR" sz="1800" b="1" dirty="0" smtClean="0">
              <a:latin typeface="Calibri" pitchFamily="34" charset="0"/>
            </a:endParaRPr>
          </a:p>
          <a:p>
            <a:pPr algn="just"/>
            <a:r>
              <a:rPr lang="tr-TR" sz="1800" b="1" u="sng" dirty="0" smtClean="0">
                <a:latin typeface="Calibri" pitchFamily="34" charset="0"/>
              </a:rPr>
              <a:t>Paketler </a:t>
            </a:r>
            <a:r>
              <a:rPr lang="tr-TR" sz="1800" b="1" u="sng" dirty="0">
                <a:latin typeface="Calibri" pitchFamily="34" charset="0"/>
              </a:rPr>
              <a:t>doğru adrese gitmelerini sağlayacak ve barındırdıkları verinin iletim hataları­nı kontrol etmeyi sağlayacak bilgileri de bulundurur. </a:t>
            </a:r>
            <a:endParaRPr lang="tr-TR" sz="1800" b="1"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14</a:t>
            </a:fld>
            <a:endParaRPr lang="tr-TR"/>
          </a:p>
        </p:txBody>
      </p:sp>
      <p:pic>
        <p:nvPicPr>
          <p:cNvPr id="3074"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saturation sat="400000"/>
                    </a14:imgEffect>
                    <a14:imgEffect>
                      <a14:brightnessContrast bright="20000" contrast="20000"/>
                    </a14:imgEffect>
                  </a14:imgLayer>
                </a14:imgProps>
              </a:ext>
              <a:ext uri="{28A0092B-C50C-407E-A947-70E740481C1C}">
                <a14:useLocalDpi xmlns:a14="http://schemas.microsoft.com/office/drawing/2010/main" val="0"/>
              </a:ext>
            </a:extLst>
          </a:blip>
          <a:srcRect l="10863" r="50000"/>
          <a:stretch/>
        </p:blipFill>
        <p:spPr bwMode="auto">
          <a:xfrm rot="5400000">
            <a:off x="751519" y="2533465"/>
            <a:ext cx="3573017" cy="50760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5047506" y="3445104"/>
            <a:ext cx="3923928" cy="2031325"/>
          </a:xfrm>
          <a:prstGeom prst="rect">
            <a:avLst/>
          </a:prstGeom>
          <a:noFill/>
        </p:spPr>
        <p:txBody>
          <a:bodyPr wrap="square" rtlCol="0">
            <a:spAutoFit/>
          </a:bodyPr>
          <a:lstStyle/>
          <a:p>
            <a:pPr algn="just"/>
            <a:endParaRPr lang="tr-TR" u="sng" dirty="0">
              <a:latin typeface="Calibri" pitchFamily="34" charset="0"/>
            </a:endParaRPr>
          </a:p>
          <a:p>
            <a:pPr marL="285750" indent="-285750" algn="just">
              <a:buFont typeface="Arial" pitchFamily="34" charset="0"/>
              <a:buChar char="•"/>
            </a:pPr>
            <a:r>
              <a:rPr lang="tr-TR" dirty="0">
                <a:latin typeface="Calibri" pitchFamily="34" charset="0"/>
              </a:rPr>
              <a:t>Paketler yönlendiricileri kullanarak çok çeşitli iletişim kanalları üzerinden iletilirler ve her bir paket bağımsız olarak yol alır. </a:t>
            </a:r>
          </a:p>
          <a:p>
            <a:pPr algn="just"/>
            <a:endParaRPr lang="tr-TR" dirty="0">
              <a:latin typeface="Calibri" pitchFamily="34" charset="0"/>
            </a:endParaRPr>
          </a:p>
          <a:p>
            <a:endParaRPr lang="tr-TR" dirty="0"/>
          </a:p>
        </p:txBody>
      </p:sp>
    </p:spTree>
    <p:extLst>
      <p:ext uri="{BB962C8B-B14F-4D97-AF65-F5344CB8AC3E}">
        <p14:creationId xmlns:p14="http://schemas.microsoft.com/office/powerpoint/2010/main" val="3489578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5496" y="0"/>
            <a:ext cx="9108504" cy="764704"/>
          </a:xfrm>
        </p:spPr>
        <p:txBody>
          <a:bodyPr>
            <a:normAutofit/>
          </a:bodyPr>
          <a:lstStyle/>
          <a:p>
            <a:r>
              <a:rPr lang="tr-TR" sz="2800" b="1" dirty="0" smtClean="0">
                <a:solidFill>
                  <a:schemeClr val="tx1"/>
                </a:solidFill>
                <a:effectLst/>
                <a:latin typeface="Calibri" pitchFamily="34" charset="0"/>
              </a:rPr>
              <a:t>3. TCP/ </a:t>
            </a:r>
            <a:r>
              <a:rPr lang="tr-TR" sz="2800" b="1" dirty="0">
                <a:solidFill>
                  <a:schemeClr val="tx1"/>
                </a:solidFill>
                <a:effectLst/>
                <a:latin typeface="Calibri" pitchFamily="34" charset="0"/>
              </a:rPr>
              <a:t>IP </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272458" y="836712"/>
            <a:ext cx="8620021" cy="3672408"/>
          </a:xfrm>
          <a:solidFill>
            <a:schemeClr val="bg1"/>
          </a:solidFill>
        </p:spPr>
        <p:txBody>
          <a:bodyPr>
            <a:normAutofit/>
          </a:bodyPr>
          <a:lstStyle/>
          <a:p>
            <a:pPr algn="just"/>
            <a:r>
              <a:rPr lang="tr-TR" sz="2000" b="1" dirty="0">
                <a:solidFill>
                  <a:schemeClr val="tx1"/>
                </a:solidFill>
                <a:latin typeface="Calibri" pitchFamily="34" charset="0"/>
              </a:rPr>
              <a:t>Bir ağdaki farklı bileşenler birleriyle ortak bir kurallar kümesine uyarak haberleşirler. Söz konusu kümeye protokol adı da verilmektedir. </a:t>
            </a:r>
            <a:r>
              <a:rPr lang="tr-TR" sz="2000" b="1" u="sng" dirty="0">
                <a:solidFill>
                  <a:schemeClr val="tx1"/>
                </a:solidFill>
                <a:latin typeface="Calibri" pitchFamily="34" charset="0"/>
              </a:rPr>
              <a:t>Bir protokol ağdaki iki nokta arasındaki bilgi iletimini idare eden kurallar </a:t>
            </a:r>
            <a:r>
              <a:rPr lang="tr-TR" sz="2000" b="1" u="sng" dirty="0" smtClean="0">
                <a:solidFill>
                  <a:schemeClr val="tx1"/>
                </a:solidFill>
                <a:latin typeface="Calibri" pitchFamily="34" charset="0"/>
              </a:rPr>
              <a:t>kümesidir</a:t>
            </a:r>
            <a:r>
              <a:rPr lang="tr-TR" sz="2000" b="1" u="sng" dirty="0">
                <a:solidFill>
                  <a:schemeClr val="tx1"/>
                </a:solidFill>
                <a:latin typeface="Calibri" pitchFamily="34" charset="0"/>
              </a:rPr>
              <a:t>.</a:t>
            </a:r>
          </a:p>
          <a:p>
            <a:pPr algn="just"/>
            <a:r>
              <a:rPr lang="tr-TR" sz="2000" dirty="0">
                <a:solidFill>
                  <a:schemeClr val="tx1"/>
                </a:solidFill>
                <a:latin typeface="Calibri" pitchFamily="34" charset="0"/>
              </a:rPr>
              <a:t>Geçmişte muhtelif birbirinden farklı ve uyumsuz protokoller sıkça </a:t>
            </a:r>
            <a:r>
              <a:rPr lang="tr-TR" sz="2000" dirty="0" smtClean="0">
                <a:solidFill>
                  <a:schemeClr val="tx1"/>
                </a:solidFill>
                <a:latin typeface="Calibri" pitchFamily="34" charset="0"/>
              </a:rPr>
              <a:t>işletmeleri </a:t>
            </a:r>
            <a:r>
              <a:rPr lang="tr-TR" sz="2000" dirty="0">
                <a:solidFill>
                  <a:schemeClr val="tx1"/>
                </a:solidFill>
                <a:latin typeface="Calibri" pitchFamily="34" charset="0"/>
              </a:rPr>
              <a:t>tek bir satıcıdan bilgi işlem ve iletişim ekipmanını satın almaya zorlamaktaydı.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Ancak </a:t>
            </a:r>
            <a:r>
              <a:rPr lang="tr-TR" sz="2000" dirty="0">
                <a:solidFill>
                  <a:schemeClr val="tx1"/>
                </a:solidFill>
                <a:latin typeface="Calibri" pitchFamily="34" charset="0"/>
              </a:rPr>
              <a:t>günümüzde, işletme ağları dünya genelinde tek bir ortak standardı kullanmaya doğru hızla yönelmektedir. Bu standart İletim Kontrol Protokolü/İnternet Protokolü (TCP/IP) olarak isimlendirilmektedir. </a:t>
            </a:r>
          </a:p>
          <a:p>
            <a:pPr algn="just"/>
            <a:endParaRPr lang="tr-TR" sz="2000" dirty="0">
              <a:solidFill>
                <a:schemeClr val="tx1"/>
              </a:solidFill>
              <a:latin typeface="Calibri" pitchFamily="34" charset="0"/>
            </a:endParaRPr>
          </a:p>
        </p:txBody>
      </p:sp>
      <p:sp>
        <p:nvSpPr>
          <p:cNvPr id="5" name="Slayt Numarası Yer Tutucusu 4"/>
          <p:cNvSpPr>
            <a:spLocks noGrp="1"/>
          </p:cNvSpPr>
          <p:nvPr>
            <p:ph type="sldNum" sz="quarter" idx="12"/>
          </p:nvPr>
        </p:nvSpPr>
        <p:spPr/>
        <p:txBody>
          <a:bodyPr/>
          <a:lstStyle/>
          <a:p>
            <a:fld id="{BFDC92CB-BFBB-4412-9575-CDBDD678A9BB}" type="slidenum">
              <a:rPr lang="tr-TR" smtClean="0"/>
              <a:t>15</a:t>
            </a:fld>
            <a:endParaRPr lang="tr-TR"/>
          </a:p>
        </p:txBody>
      </p:sp>
      <p:sp>
        <p:nvSpPr>
          <p:cNvPr id="4" name="Metin kutusu 3"/>
          <p:cNvSpPr txBox="1"/>
          <p:nvPr/>
        </p:nvSpPr>
        <p:spPr>
          <a:xfrm>
            <a:off x="602803" y="5085184"/>
            <a:ext cx="777686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b="1" dirty="0">
                <a:latin typeface="Calibri" pitchFamily="34" charset="0"/>
              </a:rPr>
              <a:t>TCP/IP, 1970'lerin başlarında ABD Savunma Bakanlığı İleri Araştırma Projeleri Dairesi (DARPA) için geliştirilmişti ve </a:t>
            </a:r>
            <a:r>
              <a:rPr lang="tr-TR" b="1" u="sng" dirty="0">
                <a:latin typeface="Calibri" pitchFamily="34" charset="0"/>
              </a:rPr>
              <a:t>amacı bilim adamlarının kul­landığı uzak mesafelerdeki farklı türden bilgisayarlar arasında veri iletimini sağlamaktı.</a:t>
            </a:r>
          </a:p>
          <a:p>
            <a:endParaRPr lang="tr-TR" b="1" dirty="0"/>
          </a:p>
        </p:txBody>
      </p:sp>
      <p:pic>
        <p:nvPicPr>
          <p:cNvPr id="6" name="Resim 5"/>
          <p:cNvPicPr>
            <a:picLocks noChangeAspect="1"/>
          </p:cNvPicPr>
          <p:nvPr/>
        </p:nvPicPr>
        <p:blipFill>
          <a:blip r:embed="rId2"/>
          <a:stretch>
            <a:fillRect/>
          </a:stretch>
        </p:blipFill>
        <p:spPr>
          <a:xfrm>
            <a:off x="2743397" y="3527065"/>
            <a:ext cx="3495675" cy="1304925"/>
          </a:xfrm>
          <a:prstGeom prst="rect">
            <a:avLst/>
          </a:prstGeom>
        </p:spPr>
      </p:pic>
    </p:spTree>
    <p:extLst>
      <p:ext uri="{BB962C8B-B14F-4D97-AF65-F5344CB8AC3E}">
        <p14:creationId xmlns:p14="http://schemas.microsoft.com/office/powerpoint/2010/main" val="1633996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541688" cy="764704"/>
          </a:xfrm>
        </p:spPr>
        <p:txBody>
          <a:bodyPr>
            <a:normAutofit/>
          </a:bodyPr>
          <a:lstStyle/>
          <a:p>
            <a:r>
              <a:rPr lang="tr-TR" sz="2800" b="1" dirty="0" smtClean="0">
                <a:solidFill>
                  <a:schemeClr val="tx1"/>
                </a:solidFill>
                <a:effectLst/>
                <a:latin typeface="Calibri" pitchFamily="34" charset="0"/>
              </a:rPr>
              <a:t>TCP/IP (Devam)</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79512" y="784911"/>
            <a:ext cx="7992888" cy="504056"/>
          </a:xfrm>
        </p:spPr>
        <p:txBody>
          <a:bodyPr>
            <a:noAutofit/>
          </a:bodyPr>
          <a:lstStyle/>
          <a:p>
            <a:pPr algn="just"/>
            <a:r>
              <a:rPr lang="tr-TR" sz="2000" dirty="0">
                <a:solidFill>
                  <a:schemeClr val="tx1"/>
                </a:solidFill>
                <a:latin typeface="Calibri" pitchFamily="34" charset="0"/>
              </a:rPr>
              <a:t>TCP/IP aslında bir dizi protokol kullanır. Bunların </a:t>
            </a:r>
            <a:r>
              <a:rPr lang="tr-TR" sz="2000" dirty="0" err="1">
                <a:solidFill>
                  <a:schemeClr val="tx1"/>
                </a:solidFill>
                <a:latin typeface="Calibri" pitchFamily="34" charset="0"/>
              </a:rPr>
              <a:t>başlıcaları</a:t>
            </a:r>
            <a:r>
              <a:rPr lang="tr-TR" sz="2000" dirty="0">
                <a:solidFill>
                  <a:schemeClr val="tx1"/>
                </a:solidFill>
                <a:latin typeface="Calibri" pitchFamily="34" charset="0"/>
              </a:rPr>
              <a:t> TCP ve IP’dir</a:t>
            </a:r>
            <a:r>
              <a:rPr lang="tr-TR" sz="2000" dirty="0" smtClean="0">
                <a:solidFill>
                  <a:schemeClr val="tx1"/>
                </a:solidFill>
                <a:latin typeface="Calibri" pitchFamily="34" charset="0"/>
              </a:rPr>
              <a:t>.</a:t>
            </a:r>
          </a:p>
        </p:txBody>
      </p:sp>
      <p:sp>
        <p:nvSpPr>
          <p:cNvPr id="10" name="Slayt Numarası Yer Tutucusu 9"/>
          <p:cNvSpPr>
            <a:spLocks noGrp="1"/>
          </p:cNvSpPr>
          <p:nvPr>
            <p:ph type="sldNum" sz="quarter" idx="12"/>
          </p:nvPr>
        </p:nvSpPr>
        <p:spPr/>
        <p:txBody>
          <a:bodyPr/>
          <a:lstStyle/>
          <a:p>
            <a:fld id="{BFDC92CB-BFBB-4412-9575-CDBDD678A9BB}" type="slidenum">
              <a:rPr lang="tr-TR" smtClean="0"/>
              <a:t>16</a:t>
            </a:fld>
            <a:endParaRPr lang="tr-TR"/>
          </a:p>
        </p:txBody>
      </p:sp>
      <p:grpSp>
        <p:nvGrpSpPr>
          <p:cNvPr id="9" name="Grup 8"/>
          <p:cNvGrpSpPr/>
          <p:nvPr/>
        </p:nvGrpSpPr>
        <p:grpSpPr>
          <a:xfrm>
            <a:off x="356513" y="1477576"/>
            <a:ext cx="7560840" cy="3693392"/>
            <a:chOff x="539552" y="1247776"/>
            <a:chExt cx="7560840" cy="3693392"/>
          </a:xfrm>
        </p:grpSpPr>
        <p:sp>
          <p:nvSpPr>
            <p:cNvPr id="4" name="Yuvarlatılmış Dikdörtgen 3"/>
            <p:cNvSpPr/>
            <p:nvPr/>
          </p:nvSpPr>
          <p:spPr>
            <a:xfrm>
              <a:off x="3751312" y="1247776"/>
              <a:ext cx="1922512" cy="50808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2800" b="1" dirty="0">
                  <a:solidFill>
                    <a:schemeClr val="tx1"/>
                  </a:solidFill>
                  <a:latin typeface="Calibri" pitchFamily="34" charset="0"/>
                </a:rPr>
                <a:t>TCP/IP</a:t>
              </a:r>
              <a:endParaRPr lang="tr-TR" sz="2800" dirty="0"/>
            </a:p>
          </p:txBody>
        </p:sp>
        <p:sp>
          <p:nvSpPr>
            <p:cNvPr id="5" name="Yuvarlatılmış Dikdörtgen 4"/>
            <p:cNvSpPr/>
            <p:nvPr/>
          </p:nvSpPr>
          <p:spPr>
            <a:xfrm>
              <a:off x="1864246" y="1980780"/>
              <a:ext cx="1922512" cy="50808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2800" b="1" dirty="0" smtClean="0">
                  <a:solidFill>
                    <a:schemeClr val="tx1"/>
                  </a:solidFill>
                  <a:latin typeface="Calibri" pitchFamily="34" charset="0"/>
                </a:rPr>
                <a:t>TCP</a:t>
              </a:r>
              <a:endParaRPr lang="tr-TR" sz="2800" dirty="0"/>
            </a:p>
          </p:txBody>
        </p:sp>
        <p:sp>
          <p:nvSpPr>
            <p:cNvPr id="6" name="Yuvarlatılmış Dikdörtgen 5"/>
            <p:cNvSpPr/>
            <p:nvPr/>
          </p:nvSpPr>
          <p:spPr>
            <a:xfrm>
              <a:off x="5644653" y="1980780"/>
              <a:ext cx="1922512" cy="50808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2800" b="1" dirty="0" smtClean="0">
                  <a:solidFill>
                    <a:schemeClr val="tx1"/>
                  </a:solidFill>
                  <a:latin typeface="Calibri" pitchFamily="34" charset="0"/>
                </a:rPr>
                <a:t>IP</a:t>
              </a:r>
              <a:endParaRPr lang="tr-TR" sz="2800" dirty="0"/>
            </a:p>
          </p:txBody>
        </p:sp>
        <p:sp>
          <p:nvSpPr>
            <p:cNvPr id="7" name="Dikdörtgen 6"/>
            <p:cNvSpPr/>
            <p:nvPr/>
          </p:nvSpPr>
          <p:spPr>
            <a:xfrm>
              <a:off x="539552" y="2780928"/>
              <a:ext cx="3672408" cy="21602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itchFamily="34" charset="0"/>
                <a:buChar char="•"/>
              </a:pPr>
              <a:r>
                <a:rPr lang="tr-TR" sz="1600" b="1" dirty="0">
                  <a:solidFill>
                    <a:srgbClr val="FF0000"/>
                  </a:solidFill>
                  <a:latin typeface="Calibri" pitchFamily="34" charset="0"/>
                </a:rPr>
                <a:t>TCP</a:t>
              </a:r>
              <a:r>
                <a:rPr lang="tr-TR" sz="1600" b="1" dirty="0">
                  <a:solidFill>
                    <a:schemeClr val="tx1"/>
                  </a:solidFill>
                  <a:latin typeface="Calibri" pitchFamily="34" charset="0"/>
                </a:rPr>
                <a:t>, İletim kontrol protokolüne karşılık gelir ve bilgisayarlar arasında verinin hareketini idare eder. </a:t>
              </a:r>
              <a:endParaRPr lang="tr-TR" sz="1600" b="1" dirty="0" smtClean="0">
                <a:solidFill>
                  <a:schemeClr val="tx1"/>
                </a:solidFill>
                <a:latin typeface="Calibri" pitchFamily="34" charset="0"/>
              </a:endParaRPr>
            </a:p>
            <a:p>
              <a:r>
                <a:rPr lang="tr-TR" sz="1600" b="1" dirty="0">
                  <a:solidFill>
                    <a:srgbClr val="FF0000"/>
                  </a:solidFill>
                  <a:latin typeface="Calibri" pitchFamily="34" charset="0"/>
                </a:rPr>
                <a:t>TCP:</a:t>
              </a:r>
            </a:p>
            <a:p>
              <a:pPr marL="813816" lvl="1" indent="-457200">
                <a:buFont typeface="+mj-lt"/>
                <a:buAutoNum type="arabicPeriod"/>
              </a:pPr>
              <a:r>
                <a:rPr lang="tr-TR" sz="1600" dirty="0">
                  <a:solidFill>
                    <a:schemeClr val="tx1"/>
                  </a:solidFill>
                  <a:latin typeface="Calibri" pitchFamily="34" charset="0"/>
                </a:rPr>
                <a:t>Bilgisayarlar arasında bir bağlantı oluşturur, </a:t>
              </a:r>
            </a:p>
            <a:p>
              <a:pPr marL="813816" lvl="1" indent="-457200">
                <a:buFont typeface="+mj-lt"/>
                <a:buAutoNum type="arabicPeriod"/>
              </a:pPr>
              <a:r>
                <a:rPr lang="tr-TR" sz="1600" dirty="0">
                  <a:solidFill>
                    <a:schemeClr val="tx1"/>
                  </a:solidFill>
                  <a:latin typeface="Calibri" pitchFamily="34" charset="0"/>
                </a:rPr>
                <a:t>Paketle­ri transfer için sıralar ve </a:t>
              </a:r>
            </a:p>
            <a:p>
              <a:pPr marL="813816" lvl="1" indent="-457200">
                <a:buFont typeface="+mj-lt"/>
                <a:buAutoNum type="arabicPeriod"/>
              </a:pPr>
              <a:r>
                <a:rPr lang="tr-TR" sz="1600" dirty="0">
                  <a:solidFill>
                    <a:schemeClr val="tx1"/>
                  </a:solidFill>
                  <a:latin typeface="Calibri" pitchFamily="34" charset="0"/>
                </a:rPr>
                <a:t>Paketin ulaştığını doğrular. </a:t>
              </a:r>
              <a:endParaRPr lang="tr-TR" sz="1600" dirty="0"/>
            </a:p>
          </p:txBody>
        </p:sp>
        <p:sp>
          <p:nvSpPr>
            <p:cNvPr id="8" name="Dikdörtgen 7"/>
            <p:cNvSpPr/>
            <p:nvPr/>
          </p:nvSpPr>
          <p:spPr>
            <a:xfrm>
              <a:off x="5076056" y="2780928"/>
              <a:ext cx="3024336" cy="21602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171450" indent="-171450" algn="just">
                <a:buFont typeface="Arial" pitchFamily="34" charset="0"/>
                <a:buChar char="•"/>
              </a:pPr>
              <a:r>
                <a:rPr lang="tr-TR" sz="1600" b="1" dirty="0">
                  <a:solidFill>
                    <a:srgbClr val="FF0000"/>
                  </a:solidFill>
                  <a:latin typeface="Calibri" pitchFamily="34" charset="0"/>
                </a:rPr>
                <a:t>IP</a:t>
              </a:r>
              <a:r>
                <a:rPr lang="tr-TR" sz="1600" b="1" dirty="0">
                  <a:solidFill>
                    <a:schemeClr val="tx1"/>
                  </a:solidFill>
                  <a:latin typeface="Calibri" pitchFamily="34" charset="0"/>
                </a:rPr>
                <a:t> ise İnternet Protokolüne karşılık gelir ve </a:t>
              </a:r>
              <a:r>
                <a:rPr lang="tr-TR" sz="1600" b="1" dirty="0">
                  <a:solidFill>
                    <a:srgbClr val="FF0000"/>
                  </a:solidFill>
                  <a:latin typeface="Calibri" pitchFamily="34" charset="0"/>
                </a:rPr>
                <a:t>paketlerin dağıtımından sorumludur</a:t>
              </a:r>
              <a:r>
                <a:rPr lang="tr-TR" sz="1600" b="1" dirty="0">
                  <a:solidFill>
                    <a:schemeClr val="tx1"/>
                  </a:solidFill>
                  <a:latin typeface="Calibri" pitchFamily="34" charset="0"/>
                </a:rPr>
                <a:t>. </a:t>
              </a:r>
            </a:p>
          </p:txBody>
        </p:sp>
      </p:grpSp>
      <p:sp>
        <p:nvSpPr>
          <p:cNvPr id="11" name="Dikdörtgen 10"/>
          <p:cNvSpPr/>
          <p:nvPr/>
        </p:nvSpPr>
        <p:spPr>
          <a:xfrm>
            <a:off x="539552" y="5602014"/>
            <a:ext cx="8064896" cy="646331"/>
          </a:xfrm>
          <a:prstGeom prst="rect">
            <a:avLst/>
          </a:prstGeom>
        </p:spPr>
        <p:txBody>
          <a:bodyPr wrap="square">
            <a:spAutoFit/>
          </a:bodyPr>
          <a:lstStyle/>
          <a:p>
            <a:r>
              <a:rPr lang="tr-TR" b="1" dirty="0">
                <a:latin typeface="Calibri" pitchFamily="34" charset="0"/>
              </a:rPr>
              <a:t>Farklı yazılım ve donanım platformlarına dayansalar bile iki bilgisayar TCP/IP'yi kullanarak haberleşebilir</a:t>
            </a:r>
            <a:endParaRPr lang="tr-TR" dirty="0"/>
          </a:p>
        </p:txBody>
      </p:sp>
    </p:spTree>
    <p:extLst>
      <p:ext uri="{BB962C8B-B14F-4D97-AF65-F5344CB8AC3E}">
        <p14:creationId xmlns:p14="http://schemas.microsoft.com/office/powerpoint/2010/main" val="3717902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286605"/>
            <a:ext cx="8043232" cy="982156"/>
          </a:xfrm>
        </p:spPr>
        <p:txBody>
          <a:bodyPr/>
          <a:lstStyle/>
          <a:p>
            <a:r>
              <a:rPr lang="tr-TR" b="1" dirty="0">
                <a:solidFill>
                  <a:schemeClr val="tx1"/>
                </a:solidFill>
                <a:latin typeface="Calibri" pitchFamily="34" charset="0"/>
              </a:rPr>
              <a:t>TCP/IP (Devam)</a:t>
            </a:r>
            <a:endParaRPr lang="tr-TR" dirty="0"/>
          </a:p>
        </p:txBody>
      </p:sp>
      <p:pic>
        <p:nvPicPr>
          <p:cNvPr id="6" name="İçerik Yer Tutucusu 5"/>
          <p:cNvPicPr>
            <a:picLocks noGrp="1" noChangeAspect="1"/>
          </p:cNvPicPr>
          <p:nvPr>
            <p:ph idx="1"/>
          </p:nvPr>
        </p:nvPicPr>
        <p:blipFill>
          <a:blip r:embed="rId2"/>
          <a:stretch>
            <a:fillRect/>
          </a:stretch>
        </p:blipFill>
        <p:spPr>
          <a:xfrm>
            <a:off x="2123728" y="1556792"/>
            <a:ext cx="4752528" cy="4752528"/>
          </a:xfrm>
          <a:prstGeom prst="rect">
            <a:avLst/>
          </a:prstGeom>
        </p:spPr>
      </p:pic>
      <p:sp>
        <p:nvSpPr>
          <p:cNvPr id="4" name="Slayt Numarası Yer Tutucusu 3"/>
          <p:cNvSpPr>
            <a:spLocks noGrp="1"/>
          </p:cNvSpPr>
          <p:nvPr>
            <p:ph type="sldNum" sz="quarter" idx="12"/>
          </p:nvPr>
        </p:nvSpPr>
        <p:spPr/>
        <p:txBody>
          <a:bodyPr/>
          <a:lstStyle/>
          <a:p>
            <a:fld id="{BFDC92CB-BFBB-4412-9575-CDBDD678A9BB}" type="slidenum">
              <a:rPr lang="tr-TR" smtClean="0"/>
              <a:t>17</a:t>
            </a:fld>
            <a:endParaRPr lang="tr-TR"/>
          </a:p>
        </p:txBody>
      </p:sp>
    </p:spTree>
    <p:extLst>
      <p:ext uri="{BB962C8B-B14F-4D97-AF65-F5344CB8AC3E}">
        <p14:creationId xmlns:p14="http://schemas.microsoft.com/office/powerpoint/2010/main" val="232938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856"/>
            <a:ext cx="7930128" cy="808856"/>
          </a:xfrm>
        </p:spPr>
        <p:txBody>
          <a:bodyPr>
            <a:normAutofit/>
          </a:bodyPr>
          <a:lstStyle/>
          <a:p>
            <a:r>
              <a:rPr lang="tr-TR" sz="2800" b="1" dirty="0" smtClean="0">
                <a:solidFill>
                  <a:schemeClr val="tx1"/>
                </a:solidFill>
                <a:effectLst/>
                <a:latin typeface="Calibri" pitchFamily="34" charset="0"/>
              </a:rPr>
              <a:t>İletişim Ağları</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611560" y="1124744"/>
            <a:ext cx="8064896" cy="5123656"/>
          </a:xfrm>
          <a:solidFill>
            <a:schemeClr val="bg1"/>
          </a:solidFill>
        </p:spPr>
        <p:txBody>
          <a:bodyPr>
            <a:normAutofit fontScale="92500" lnSpcReduction="10000"/>
          </a:bodyPr>
          <a:lstStyle/>
          <a:p>
            <a:pPr marL="82296" indent="0" algn="just">
              <a:buNone/>
            </a:pPr>
            <a:r>
              <a:rPr lang="tr-TR" sz="2400" b="1" u="sng" dirty="0" smtClean="0">
                <a:latin typeface="Calibri" pitchFamily="34" charset="0"/>
              </a:rPr>
              <a:t>Sinyaller: Dijital ve Analog</a:t>
            </a:r>
            <a:endParaRPr lang="tr-TR" sz="2400" b="1" u="sng" dirty="0">
              <a:latin typeface="Calibri" pitchFamily="34" charset="0"/>
            </a:endParaRPr>
          </a:p>
          <a:p>
            <a:pPr algn="just"/>
            <a:r>
              <a:rPr lang="tr-TR" sz="2000" dirty="0">
                <a:latin typeface="Calibri" pitchFamily="34" charset="0"/>
              </a:rPr>
              <a:t>Bir ağda mesaj iletişimi için iki yol vardır: </a:t>
            </a:r>
            <a:r>
              <a:rPr lang="tr-TR" sz="2000" b="1" dirty="0" smtClean="0">
                <a:latin typeface="Calibri" pitchFamily="34" charset="0"/>
              </a:rPr>
              <a:t>Analog</a:t>
            </a:r>
            <a:r>
              <a:rPr lang="tr-TR" sz="2000" dirty="0" smtClean="0">
                <a:latin typeface="Calibri" pitchFamily="34" charset="0"/>
              </a:rPr>
              <a:t> ve </a:t>
            </a:r>
            <a:r>
              <a:rPr lang="tr-TR" sz="2000" b="1" dirty="0" smtClean="0">
                <a:latin typeface="Calibri" pitchFamily="34" charset="0"/>
              </a:rPr>
              <a:t>Dijital sinyal. </a:t>
            </a:r>
          </a:p>
          <a:p>
            <a:pPr algn="just"/>
            <a:r>
              <a:rPr lang="tr-TR" sz="2000" dirty="0" smtClean="0">
                <a:latin typeface="Calibri" pitchFamily="34" charset="0"/>
              </a:rPr>
              <a:t>Sesli </a:t>
            </a:r>
            <a:r>
              <a:rPr lang="tr-TR" sz="2000" dirty="0">
                <a:latin typeface="Calibri" pitchFamily="34" charset="0"/>
              </a:rPr>
              <a:t>iletişimde kullanılmakta olan bir </a:t>
            </a:r>
            <a:r>
              <a:rPr lang="tr-TR" sz="2000" b="1" dirty="0">
                <a:latin typeface="Calibri" pitchFamily="34" charset="0"/>
              </a:rPr>
              <a:t>analog sinyal, sürekli bir dalga biçiminde temsil edilir </a:t>
            </a:r>
            <a:r>
              <a:rPr lang="tr-TR" sz="2000" dirty="0">
                <a:latin typeface="Calibri" pitchFamily="34" charset="0"/>
              </a:rPr>
              <a:t>ve iletişim ortamında ilerler. </a:t>
            </a:r>
            <a:endParaRPr lang="tr-TR" sz="2000" dirty="0" smtClean="0">
              <a:latin typeface="Calibri" pitchFamily="34" charset="0"/>
            </a:endParaRPr>
          </a:p>
          <a:p>
            <a:pPr algn="just"/>
            <a:r>
              <a:rPr lang="tr-TR" sz="2000" u="sng" dirty="0" smtClean="0">
                <a:latin typeface="Calibri" pitchFamily="34" charset="0"/>
              </a:rPr>
              <a:t>En </a:t>
            </a:r>
            <a:r>
              <a:rPr lang="tr-TR" sz="2000" u="sng" dirty="0">
                <a:latin typeface="Calibri" pitchFamily="34" charset="0"/>
              </a:rPr>
              <a:t>çok bilinen analog cihazlar telefonlar, bilgisayar hoparlörleri veya </a:t>
            </a:r>
            <a:r>
              <a:rPr lang="tr-TR" sz="2000" u="sng" dirty="0" smtClean="0">
                <a:latin typeface="Calibri" pitchFamily="34" charset="0"/>
              </a:rPr>
              <a:t>kulaklıklarıdır</a:t>
            </a:r>
            <a:r>
              <a:rPr lang="tr-TR" sz="2000" dirty="0" smtClean="0">
                <a:latin typeface="Calibri" pitchFamily="34" charset="0"/>
              </a:rPr>
              <a:t> ki bunların </a:t>
            </a:r>
            <a:r>
              <a:rPr lang="tr-TR" sz="2000" dirty="0">
                <a:latin typeface="Calibri" pitchFamily="34" charset="0"/>
              </a:rPr>
              <a:t>hepsi kulağınızın duyabileceği ses dalgaları üretir</a:t>
            </a:r>
            <a:r>
              <a:rPr lang="tr-TR" sz="2000" b="1" dirty="0">
                <a:latin typeface="Calibri" pitchFamily="34" charset="0"/>
              </a:rPr>
              <a:t>.</a:t>
            </a:r>
            <a:endParaRPr lang="tr-TR" sz="2000" dirty="0">
              <a:latin typeface="Calibri" pitchFamily="34" charset="0"/>
            </a:endParaRPr>
          </a:p>
          <a:p>
            <a:pPr algn="just"/>
            <a:r>
              <a:rPr lang="tr-TR" sz="2200" b="1" dirty="0">
                <a:latin typeface="Calibri" pitchFamily="34" charset="0"/>
              </a:rPr>
              <a:t>Dijital sinyal kesiklidir ve sürekli bir dalga biçimindense ikili dalga biçi­mindedir. </a:t>
            </a:r>
            <a:endParaRPr lang="tr-TR" sz="2200" b="1" dirty="0" smtClean="0">
              <a:latin typeface="Calibri" pitchFamily="34" charset="0"/>
            </a:endParaRPr>
          </a:p>
          <a:p>
            <a:pPr algn="just"/>
            <a:r>
              <a:rPr lang="tr-TR" sz="2200" dirty="0" smtClean="0">
                <a:latin typeface="Calibri" pitchFamily="34" charset="0"/>
              </a:rPr>
              <a:t>Dijital </a:t>
            </a:r>
            <a:r>
              <a:rPr lang="tr-TR" sz="2200" dirty="0">
                <a:latin typeface="Calibri" pitchFamily="34" charset="0"/>
              </a:rPr>
              <a:t>sinyaller bilgiyi iki kesin ifadeden oluşan diziler biçiminde aktarır. Bu ifadeler </a:t>
            </a:r>
            <a:r>
              <a:rPr lang="tr-TR" sz="2200" dirty="0" smtClean="0">
                <a:latin typeface="Calibri" pitchFamily="34" charset="0"/>
              </a:rPr>
              <a:t>1 veya 0 </a:t>
            </a:r>
            <a:r>
              <a:rPr lang="tr-TR" sz="2200" dirty="0" err="1" smtClean="0">
                <a:latin typeface="Calibri" pitchFamily="34" charset="0"/>
              </a:rPr>
              <a:t>bit’idir</a:t>
            </a:r>
            <a:r>
              <a:rPr lang="tr-TR" sz="2200" dirty="0" smtClean="0">
                <a:latin typeface="Calibri" pitchFamily="34" charset="0"/>
              </a:rPr>
              <a:t> </a:t>
            </a:r>
            <a:r>
              <a:rPr lang="tr-TR" sz="2200" dirty="0">
                <a:latin typeface="Calibri" pitchFamily="34" charset="0"/>
              </a:rPr>
              <a:t>ve elektrik </a:t>
            </a:r>
            <a:r>
              <a:rPr lang="tr-TR" sz="2200" dirty="0" smtClean="0">
                <a:latin typeface="Calibri" pitchFamily="34" charset="0"/>
              </a:rPr>
              <a:t>akımının </a:t>
            </a:r>
            <a:r>
              <a:rPr lang="tr-TR" sz="2200" dirty="0">
                <a:latin typeface="Calibri" pitchFamily="34" charset="0"/>
              </a:rPr>
              <a:t>(</a:t>
            </a:r>
            <a:r>
              <a:rPr lang="tr-TR" sz="2200" dirty="0" err="1">
                <a:latin typeface="Calibri" pitchFamily="34" charset="0"/>
              </a:rPr>
              <a:t>pulse</a:t>
            </a:r>
            <a:r>
              <a:rPr lang="tr-TR" sz="2200" dirty="0">
                <a:latin typeface="Calibri" pitchFamily="34" charset="0"/>
              </a:rPr>
              <a:t>) olma­sı veya olmamasına karşılık gelir. </a:t>
            </a:r>
            <a:endParaRPr lang="tr-TR" sz="2200" dirty="0" smtClean="0">
              <a:latin typeface="Calibri" pitchFamily="34" charset="0"/>
            </a:endParaRPr>
          </a:p>
          <a:p>
            <a:pPr algn="just"/>
            <a:r>
              <a:rPr lang="tr-TR" sz="2200" b="1" dirty="0" smtClean="0">
                <a:latin typeface="Calibri" pitchFamily="34" charset="0"/>
              </a:rPr>
              <a:t>Bilgisayarlar </a:t>
            </a:r>
            <a:r>
              <a:rPr lang="tr-TR" sz="2200" b="1" dirty="0">
                <a:latin typeface="Calibri" pitchFamily="34" charset="0"/>
              </a:rPr>
              <a:t>dijital sinyalleri kullanırlar ve bu dijital sinyalleri telefon hattı, kablolu yayın hattı veya ses dalgalarından yararlanan kablosuz ortamlar üzerinden göndermek (veya bunlardan almak) için bir modeme ihtiyaç </a:t>
            </a:r>
            <a:r>
              <a:rPr lang="tr-TR" sz="2200" b="1" dirty="0" smtClean="0">
                <a:latin typeface="Calibri" pitchFamily="34" charset="0"/>
              </a:rPr>
              <a:t>duyarlar. </a:t>
            </a:r>
          </a:p>
          <a:p>
            <a:pPr algn="just"/>
            <a:r>
              <a:rPr lang="tr-TR" sz="2200" b="1" dirty="0" smtClean="0">
                <a:latin typeface="Calibri" pitchFamily="34" charset="0"/>
              </a:rPr>
              <a:t>Modem </a:t>
            </a:r>
            <a:r>
              <a:rPr lang="tr-TR" sz="2200" b="1" dirty="0">
                <a:latin typeface="Calibri" pitchFamily="34" charset="0"/>
              </a:rPr>
              <a:t>dijital sinyali ana­log veya analog sinyali dijitale dönüştürür. </a:t>
            </a:r>
          </a:p>
        </p:txBody>
      </p:sp>
      <p:sp>
        <p:nvSpPr>
          <p:cNvPr id="4" name="Slayt Numarası Yer Tutucusu 3"/>
          <p:cNvSpPr>
            <a:spLocks noGrp="1"/>
          </p:cNvSpPr>
          <p:nvPr>
            <p:ph type="sldNum" sz="quarter" idx="12"/>
          </p:nvPr>
        </p:nvSpPr>
        <p:spPr/>
        <p:txBody>
          <a:bodyPr/>
          <a:lstStyle/>
          <a:p>
            <a:fld id="{BFDC92CB-BFBB-4412-9575-CDBDD678A9BB}" type="slidenum">
              <a:rPr lang="tr-TR" smtClean="0"/>
              <a:t>18</a:t>
            </a:fld>
            <a:endParaRPr lang="tr-TR"/>
          </a:p>
        </p:txBody>
      </p:sp>
    </p:spTree>
    <p:extLst>
      <p:ext uri="{BB962C8B-B14F-4D97-AF65-F5344CB8AC3E}">
        <p14:creationId xmlns:p14="http://schemas.microsoft.com/office/powerpoint/2010/main" val="3006036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88640"/>
            <a:ext cx="7498080" cy="648072"/>
          </a:xfrm>
        </p:spPr>
        <p:txBody>
          <a:bodyPr>
            <a:normAutofit/>
          </a:bodyPr>
          <a:lstStyle/>
          <a:p>
            <a:r>
              <a:rPr lang="tr-TR" sz="3200" b="1" dirty="0" smtClean="0">
                <a:solidFill>
                  <a:schemeClr val="tx1"/>
                </a:solidFill>
                <a:effectLst/>
                <a:latin typeface="Calibri" pitchFamily="34" charset="0"/>
              </a:rPr>
              <a:t>Ağ Türleri</a:t>
            </a:r>
            <a:endParaRPr lang="tr-TR" sz="3200" dirty="0">
              <a:solidFill>
                <a:schemeClr val="tx1"/>
              </a:solidFill>
              <a:latin typeface="Calibri" pitchFamily="34" charset="0"/>
            </a:endParaRPr>
          </a:p>
        </p:txBody>
      </p:sp>
      <p:sp>
        <p:nvSpPr>
          <p:cNvPr id="3" name="Slayt Numarası Yer Tutucusu 2"/>
          <p:cNvSpPr>
            <a:spLocks noGrp="1"/>
          </p:cNvSpPr>
          <p:nvPr>
            <p:ph type="sldNum" sz="quarter" idx="12"/>
          </p:nvPr>
        </p:nvSpPr>
        <p:spPr/>
        <p:txBody>
          <a:bodyPr/>
          <a:lstStyle/>
          <a:p>
            <a:fld id="{BFDC92CB-BFBB-4412-9575-CDBDD678A9BB}" type="slidenum">
              <a:rPr lang="tr-TR" smtClean="0"/>
              <a:t>19</a:t>
            </a:fld>
            <a:endParaRPr lang="tr-TR"/>
          </a:p>
        </p:txBody>
      </p:sp>
      <p:pic>
        <p:nvPicPr>
          <p:cNvPr id="512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l="22803" t="13991" r="56909" b="11110"/>
          <a:stretch/>
        </p:blipFill>
        <p:spPr bwMode="auto">
          <a:xfrm rot="5400000">
            <a:off x="3167842" y="-1611048"/>
            <a:ext cx="2808313" cy="91439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968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748464" cy="1052736"/>
          </a:xfrm>
        </p:spPr>
        <p:txBody>
          <a:bodyPr>
            <a:noAutofit/>
          </a:bodyPr>
          <a:lstStyle/>
          <a:p>
            <a:r>
              <a:rPr lang="tr-TR" sz="2800" b="1" cap="small" dirty="0" smtClean="0">
                <a:solidFill>
                  <a:schemeClr val="tx1"/>
                </a:solidFill>
                <a:effectLst/>
                <a:latin typeface="Calibri" pitchFamily="34" charset="0"/>
              </a:rPr>
              <a:t> </a:t>
            </a:r>
            <a:r>
              <a:rPr lang="tr-TR" sz="2800" b="1" dirty="0" smtClean="0">
                <a:latin typeface="Calibri" pitchFamily="34" charset="0"/>
              </a:rPr>
              <a:t>Küresel</a:t>
            </a:r>
            <a:r>
              <a:rPr lang="tr-TR" sz="2800" b="1" cap="small" dirty="0" smtClean="0">
                <a:solidFill>
                  <a:schemeClr val="tx1"/>
                </a:solidFill>
                <a:effectLst/>
                <a:latin typeface="Calibri" pitchFamily="34" charset="0"/>
              </a:rPr>
              <a:t> </a:t>
            </a:r>
            <a:r>
              <a:rPr lang="tr-TR" sz="2800" b="1" dirty="0" smtClean="0">
                <a:solidFill>
                  <a:schemeClr val="tx1"/>
                </a:solidFill>
                <a:effectLst/>
                <a:latin typeface="Calibri" pitchFamily="34" charset="0"/>
              </a:rPr>
              <a:t>İnternet </a:t>
            </a:r>
            <a:r>
              <a:rPr lang="tr-TR" sz="2800" b="1" cap="small" dirty="0" smtClean="0">
                <a:solidFill>
                  <a:schemeClr val="tx1"/>
                </a:solidFill>
                <a:effectLst/>
                <a:latin typeface="Calibri" pitchFamily="34" charset="0"/>
              </a:rPr>
              <a:t>: </a:t>
            </a:r>
            <a:r>
              <a:rPr lang="tr-TR" sz="2800" b="1" dirty="0" smtClean="0">
                <a:solidFill>
                  <a:schemeClr val="tx1"/>
                </a:solidFill>
                <a:effectLst/>
                <a:latin typeface="Calibri" pitchFamily="34" charset="0"/>
              </a:rPr>
              <a:t>İnternet Nedir?</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395536" y="1268760"/>
            <a:ext cx="8280920" cy="4979640"/>
          </a:xfrm>
          <a:solidFill>
            <a:schemeClr val="bg1"/>
          </a:solidFill>
        </p:spPr>
        <p:txBody>
          <a:bodyPr>
            <a:noAutofit/>
          </a:bodyPr>
          <a:lstStyle/>
          <a:p>
            <a:pPr algn="just"/>
            <a:r>
              <a:rPr lang="tr-TR" sz="2000" dirty="0" smtClean="0">
                <a:solidFill>
                  <a:schemeClr val="tx1"/>
                </a:solidFill>
                <a:latin typeface="Calibri" pitchFamily="34" charset="0"/>
              </a:rPr>
              <a:t>İnternet </a:t>
            </a:r>
            <a:r>
              <a:rPr lang="tr-TR" sz="2000" dirty="0">
                <a:solidFill>
                  <a:schemeClr val="tx1"/>
                </a:solidFill>
                <a:latin typeface="Calibri" pitchFamily="34" charset="0"/>
              </a:rPr>
              <a:t>son yıllarda dünyanın en kapsamlı iletişim sistemi haline gelmiştir ve dünya genelindeki telefon sistemiyle rekabet eder haldedir. </a:t>
            </a:r>
            <a:endParaRPr lang="tr-TR" sz="2000" dirty="0" smtClean="0">
              <a:solidFill>
                <a:schemeClr val="tx1"/>
              </a:solidFill>
              <a:latin typeface="Calibri" pitchFamily="34" charset="0"/>
            </a:endParaRPr>
          </a:p>
          <a:p>
            <a:pPr algn="just"/>
            <a:r>
              <a:rPr lang="tr-TR" sz="2000" b="1" dirty="0" smtClean="0">
                <a:solidFill>
                  <a:schemeClr val="tx1"/>
                </a:solidFill>
                <a:latin typeface="Calibri" pitchFamily="34" charset="0"/>
              </a:rPr>
              <a:t>Ayrıca </a:t>
            </a:r>
            <a:r>
              <a:rPr lang="tr-TR" sz="2000" b="1" dirty="0">
                <a:solidFill>
                  <a:schemeClr val="tx1"/>
                </a:solidFill>
                <a:latin typeface="Calibri" pitchFamily="34" charset="0"/>
              </a:rPr>
              <a:t>dünyanın en geniş istemci/sunucu bilgi işlem ve ağlar arası ağ uygulamasıdır</a:t>
            </a:r>
            <a:r>
              <a:rPr lang="tr-TR" sz="2000" b="1" dirty="0" smtClean="0">
                <a:solidFill>
                  <a:schemeClr val="tx1"/>
                </a:solidFill>
                <a:latin typeface="Calibri" pitchFamily="34" charset="0"/>
              </a:rPr>
              <a:t>.</a:t>
            </a:r>
          </a:p>
          <a:p>
            <a:pPr algn="just"/>
            <a:r>
              <a:rPr lang="tr-TR" sz="2000" b="1" dirty="0" smtClean="0">
                <a:solidFill>
                  <a:schemeClr val="tx1"/>
                </a:solidFill>
                <a:latin typeface="Calibri" pitchFamily="34" charset="0"/>
              </a:rPr>
              <a:t>Bu </a:t>
            </a:r>
            <a:r>
              <a:rPr lang="tr-TR" sz="2000" b="1" dirty="0">
                <a:solidFill>
                  <a:schemeClr val="tx1"/>
                </a:solidFill>
                <a:latin typeface="Calibri" pitchFamily="34" charset="0"/>
              </a:rPr>
              <a:t>küresel ağlar arası ağ 1970’lerin başlarında ABD Savunma Bakanlığı aracılığıyla ortaya çıkmıştır. Amaç dünya üzerindeki üniversite araştırmacılarını ve bilim adamla­rım birbirine bağlamaktı</a:t>
            </a:r>
            <a:r>
              <a:rPr lang="tr-TR" sz="2000" b="1" dirty="0" smtClean="0">
                <a:solidFill>
                  <a:schemeClr val="tx1"/>
                </a:solidFill>
                <a:latin typeface="Calibri" pitchFamily="34" charset="0"/>
              </a:rPr>
              <a:t>.</a:t>
            </a:r>
          </a:p>
          <a:p>
            <a:pPr algn="just"/>
            <a:r>
              <a:rPr lang="tr-TR" sz="2000" dirty="0">
                <a:solidFill>
                  <a:schemeClr val="tx1"/>
                </a:solidFill>
                <a:latin typeface="Calibri" pitchFamily="34" charset="0"/>
              </a:rPr>
              <a:t>Çoğu ev ve küçük işletme, internete bir internet servis sağlayıcısına abone olarak bağlanmaktadır. </a:t>
            </a:r>
            <a:endParaRPr lang="tr-TR" sz="2000" dirty="0" smtClean="0">
              <a:solidFill>
                <a:schemeClr val="tx1"/>
              </a:solidFill>
              <a:latin typeface="Calibri" pitchFamily="34" charset="0"/>
            </a:endParaRPr>
          </a:p>
          <a:p>
            <a:pPr algn="just"/>
            <a:r>
              <a:rPr lang="tr-TR" sz="2000" b="1" dirty="0" smtClean="0">
                <a:solidFill>
                  <a:schemeClr val="tx1"/>
                </a:solidFill>
                <a:latin typeface="Calibri" pitchFamily="34" charset="0"/>
              </a:rPr>
              <a:t>Bir </a:t>
            </a:r>
            <a:r>
              <a:rPr lang="tr-TR" sz="2000" b="1" dirty="0">
                <a:solidFill>
                  <a:schemeClr val="tx1"/>
                </a:solidFill>
                <a:latin typeface="Calibri" pitchFamily="34" charset="0"/>
              </a:rPr>
              <a:t>internet servis sağlayıcısı (ISS), internete de­vamlı bağlantıları olan ve bunları geçici olarak müşterilerine satan ticari bir örgüttür</a:t>
            </a:r>
            <a:r>
              <a:rPr lang="tr-TR" sz="2000" b="1" dirty="0" smtClean="0">
                <a:solidFill>
                  <a:schemeClr val="tx1"/>
                </a:solidFill>
                <a:latin typeface="Calibri" pitchFamily="34" charset="0"/>
              </a:rPr>
              <a:t>.</a:t>
            </a:r>
          </a:p>
          <a:p>
            <a:pPr algn="just"/>
            <a:endParaRPr lang="tr-TR" sz="2000" dirty="0">
              <a:solidFill>
                <a:schemeClr val="tx1"/>
              </a:solidFill>
              <a:latin typeface="Calibri" pitchFamily="34" charset="0"/>
            </a:endParaRP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20</a:t>
            </a:fld>
            <a:endParaRPr lang="tr-TR"/>
          </a:p>
        </p:txBody>
      </p:sp>
    </p:spTree>
    <p:extLst>
      <p:ext uri="{BB962C8B-B14F-4D97-AF65-F5344CB8AC3E}">
        <p14:creationId xmlns:p14="http://schemas.microsoft.com/office/powerpoint/2010/main" val="2653850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1"/>
            <a:ext cx="8538152" cy="828153"/>
          </a:xfrm>
        </p:spPr>
        <p:txBody>
          <a:bodyPr>
            <a:normAutofit/>
          </a:bodyPr>
          <a:lstStyle/>
          <a:p>
            <a:r>
              <a:rPr lang="tr-TR" sz="2800" b="1" dirty="0" smtClean="0">
                <a:solidFill>
                  <a:schemeClr val="tx1"/>
                </a:solidFill>
                <a:effectLst/>
                <a:latin typeface="Calibri" pitchFamily="34" charset="0"/>
              </a:rPr>
              <a:t>İnternet Adresleri ve Mimarisi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95536" y="1124744"/>
            <a:ext cx="8352928" cy="5051648"/>
          </a:xfrm>
          <a:solidFill>
            <a:schemeClr val="bg1"/>
          </a:solidFill>
        </p:spPr>
        <p:txBody>
          <a:bodyPr>
            <a:normAutofit/>
          </a:bodyPr>
          <a:lstStyle/>
          <a:p>
            <a:pPr algn="just"/>
            <a:r>
              <a:rPr lang="tr-TR" sz="2000" dirty="0" smtClean="0">
                <a:solidFill>
                  <a:schemeClr val="tx1"/>
                </a:solidFill>
                <a:latin typeface="Calibri" pitchFamily="34" charset="0"/>
              </a:rPr>
              <a:t>İnternetteki </a:t>
            </a:r>
            <a:r>
              <a:rPr lang="tr-TR" sz="2000" dirty="0">
                <a:solidFill>
                  <a:schemeClr val="tx1"/>
                </a:solidFill>
                <a:latin typeface="Calibri" pitchFamily="34" charset="0"/>
              </a:rPr>
              <a:t>her bilgisayara eşsiz bir İnternet Protokol (IP) adresi verilir.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Bu </a:t>
            </a:r>
            <a:r>
              <a:rPr lang="tr-TR" sz="2000" dirty="0">
                <a:solidFill>
                  <a:schemeClr val="tx1"/>
                </a:solidFill>
                <a:latin typeface="Calibri" pitchFamily="34" charset="0"/>
              </a:rPr>
              <a:t>adres şu an için </a:t>
            </a:r>
            <a:r>
              <a:rPr lang="tr-TR" sz="2000" b="1" dirty="0">
                <a:solidFill>
                  <a:schemeClr val="tx1"/>
                </a:solidFill>
                <a:latin typeface="Calibri" pitchFamily="34" charset="0"/>
              </a:rPr>
              <a:t>32-bit</a:t>
            </a:r>
            <a:r>
              <a:rPr lang="tr-TR" sz="2000" dirty="0">
                <a:solidFill>
                  <a:schemeClr val="tx1"/>
                </a:solidFill>
                <a:latin typeface="Calibri" pitchFamily="34" charset="0"/>
              </a:rPr>
              <a:t> uzunluğundaki, her biri 0 ile 255 arasında de­ğişen ve noktalarla ayrılan dört </a:t>
            </a:r>
            <a:r>
              <a:rPr lang="tr-TR" sz="2000" dirty="0" smtClean="0">
                <a:solidFill>
                  <a:schemeClr val="tx1"/>
                </a:solidFill>
                <a:latin typeface="Calibri" pitchFamily="34" charset="0"/>
              </a:rPr>
              <a:t>sayı ile temsil </a:t>
            </a:r>
            <a:r>
              <a:rPr lang="tr-TR" sz="2000" dirty="0">
                <a:solidFill>
                  <a:schemeClr val="tx1"/>
                </a:solidFill>
                <a:latin typeface="Calibri" pitchFamily="34" charset="0"/>
              </a:rPr>
              <a:t>edilir.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Örneğin</a:t>
            </a:r>
            <a:r>
              <a:rPr lang="tr-TR" sz="2000" dirty="0">
                <a:solidFill>
                  <a:schemeClr val="tx1"/>
                </a:solidFill>
                <a:latin typeface="Calibri" pitchFamily="34" charset="0"/>
              </a:rPr>
              <a:t>, </a:t>
            </a:r>
            <a:r>
              <a:rPr lang="tr-TR" sz="2000" dirty="0">
                <a:solidFill>
                  <a:schemeClr val="tx1"/>
                </a:solidFill>
                <a:latin typeface="Calibri" pitchFamily="34" charset="0"/>
                <a:hlinkClick r:id="rId2"/>
              </a:rPr>
              <a:t>www.microsoft</a:t>
            </a:r>
            <a:r>
              <a:rPr lang="tr-TR" sz="2000" dirty="0">
                <a:solidFill>
                  <a:schemeClr val="tx1"/>
                </a:solidFill>
                <a:latin typeface="Calibri" pitchFamily="34" charset="0"/>
              </a:rPr>
              <a:t>. </a:t>
            </a:r>
            <a:r>
              <a:rPr lang="tr-TR" sz="2000" dirty="0" err="1">
                <a:solidFill>
                  <a:schemeClr val="tx1"/>
                </a:solidFill>
                <a:latin typeface="Calibri" pitchFamily="34" charset="0"/>
              </a:rPr>
              <a:t>com’un</a:t>
            </a:r>
            <a:r>
              <a:rPr lang="tr-TR" sz="2000" dirty="0">
                <a:solidFill>
                  <a:schemeClr val="tx1"/>
                </a:solidFill>
                <a:latin typeface="Calibri" pitchFamily="34" charset="0"/>
              </a:rPr>
              <a:t> IP adresi 207.46.250.119’dur.</a:t>
            </a:r>
          </a:p>
          <a:p>
            <a:pPr algn="just"/>
            <a:r>
              <a:rPr lang="tr-TR" sz="2000" b="1" dirty="0">
                <a:solidFill>
                  <a:schemeClr val="tx1"/>
                </a:solidFill>
                <a:latin typeface="Calibri" pitchFamily="34" charset="0"/>
              </a:rPr>
              <a:t>Bir kullanıcı, başka bir kullanıcıya internet üzerinden bir mesaj gönderdi­ğinde, mesaj önce TCP protokolü kullanılarak paketlere ayrılır. Her bir paket varış adresini de barındırmaktadır. </a:t>
            </a:r>
            <a:endParaRPr lang="tr-TR" sz="2000" b="1" dirty="0" smtClean="0">
              <a:solidFill>
                <a:schemeClr val="tx1"/>
              </a:solidFill>
              <a:latin typeface="Calibri" pitchFamily="34" charset="0"/>
            </a:endParaRPr>
          </a:p>
          <a:p>
            <a:pPr algn="just"/>
            <a:r>
              <a:rPr lang="tr-TR" sz="2000" b="1" dirty="0" smtClean="0">
                <a:solidFill>
                  <a:schemeClr val="tx1"/>
                </a:solidFill>
                <a:latin typeface="Calibri" pitchFamily="34" charset="0"/>
              </a:rPr>
              <a:t>Daha </a:t>
            </a:r>
            <a:r>
              <a:rPr lang="tr-TR" sz="2000" b="1" dirty="0">
                <a:solidFill>
                  <a:schemeClr val="tx1"/>
                </a:solidFill>
                <a:latin typeface="Calibri" pitchFamily="34" charset="0"/>
              </a:rPr>
              <a:t>sonra paketler istemciden ağ sunu­cusuna gönderilir. Buradan da, birinden diğerine, gereken sayıdaki diğer su­nuculara gönderilir; ta ki belirli adrese sahip bilgisayara ulaşana kadar. </a:t>
            </a:r>
            <a:endParaRPr lang="tr-TR" sz="2000" b="1" dirty="0" smtClean="0">
              <a:solidFill>
                <a:schemeClr val="tx1"/>
              </a:solidFill>
              <a:latin typeface="Calibri" pitchFamily="34" charset="0"/>
            </a:endParaRPr>
          </a:p>
          <a:p>
            <a:pPr algn="just"/>
            <a:r>
              <a:rPr lang="tr-TR" sz="2000" b="1" dirty="0" smtClean="0">
                <a:solidFill>
                  <a:schemeClr val="tx1"/>
                </a:solidFill>
                <a:latin typeface="Calibri" pitchFamily="34" charset="0"/>
              </a:rPr>
              <a:t>Varış </a:t>
            </a:r>
            <a:r>
              <a:rPr lang="tr-TR" sz="2000" b="1" dirty="0">
                <a:solidFill>
                  <a:schemeClr val="tx1"/>
                </a:solidFill>
                <a:latin typeface="Calibri" pitchFamily="34" charset="0"/>
              </a:rPr>
              <a:t>adresinde paketler tekrar birleştirilerek orijinal mesaj elde edilir.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21</a:t>
            </a:fld>
            <a:endParaRPr lang="tr-TR"/>
          </a:p>
        </p:txBody>
      </p:sp>
    </p:spTree>
    <p:extLst>
      <p:ext uri="{BB962C8B-B14F-4D97-AF65-F5344CB8AC3E}">
        <p14:creationId xmlns:p14="http://schemas.microsoft.com/office/powerpoint/2010/main" val="106489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3905"/>
            <a:ext cx="8748464" cy="858872"/>
          </a:xfrm>
        </p:spPr>
        <p:txBody>
          <a:bodyPr>
            <a:normAutofit/>
          </a:bodyPr>
          <a:lstStyle/>
          <a:p>
            <a:r>
              <a:rPr lang="tr-TR" sz="2800" b="1" dirty="0">
                <a:solidFill>
                  <a:schemeClr val="tx1"/>
                </a:solidFill>
                <a:effectLst/>
                <a:latin typeface="Calibri" pitchFamily="34" charset="0"/>
              </a:rPr>
              <a:t>Alan Adı </a:t>
            </a:r>
            <a:r>
              <a:rPr lang="tr-TR" sz="2800" b="1" dirty="0" smtClean="0">
                <a:solidFill>
                  <a:schemeClr val="tx1"/>
                </a:solidFill>
                <a:effectLst/>
                <a:latin typeface="Calibri" pitchFamily="34" charset="0"/>
              </a:rPr>
              <a:t>Sistemi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95536" y="980728"/>
            <a:ext cx="8352928" cy="5267672"/>
          </a:xfrm>
          <a:solidFill>
            <a:schemeClr val="bg1"/>
          </a:solidFill>
        </p:spPr>
        <p:txBody>
          <a:bodyPr>
            <a:normAutofit/>
          </a:bodyPr>
          <a:lstStyle/>
          <a:p>
            <a:pPr algn="just"/>
            <a:r>
              <a:rPr lang="tr-TR" sz="2000" dirty="0">
                <a:solidFill>
                  <a:schemeClr val="tx1"/>
                </a:solidFill>
                <a:latin typeface="Calibri" pitchFamily="34" charset="0"/>
              </a:rPr>
              <a:t>İnternet kullanıcılarının 12 rakamdan oluşan adresleri hatırlamaları inanılmaz zor olacağından, </a:t>
            </a:r>
            <a:r>
              <a:rPr lang="tr-TR" sz="2000" b="1" dirty="0">
                <a:solidFill>
                  <a:srgbClr val="C00000"/>
                </a:solidFill>
                <a:latin typeface="Calibri" pitchFamily="34" charset="0"/>
              </a:rPr>
              <a:t>Alan Adı Sistemi (DNS: Domain name </a:t>
            </a:r>
            <a:r>
              <a:rPr lang="tr-TR" sz="2000" b="1" dirty="0" err="1">
                <a:solidFill>
                  <a:srgbClr val="C00000"/>
                </a:solidFill>
                <a:latin typeface="Calibri" pitchFamily="34" charset="0"/>
              </a:rPr>
              <a:t>system</a:t>
            </a:r>
            <a:r>
              <a:rPr lang="tr-TR" sz="2000" b="1" dirty="0">
                <a:solidFill>
                  <a:srgbClr val="C00000"/>
                </a:solidFill>
                <a:latin typeface="Calibri" pitchFamily="34" charset="0"/>
              </a:rPr>
              <a:t>), alan adlarını IP adreslerine dönüştürür. </a:t>
            </a:r>
            <a:endParaRPr lang="tr-TR" sz="2000" b="1" dirty="0" smtClean="0">
              <a:solidFill>
                <a:srgbClr val="C00000"/>
              </a:solidFill>
              <a:latin typeface="Calibri" pitchFamily="34" charset="0"/>
            </a:endParaRPr>
          </a:p>
          <a:p>
            <a:pPr algn="just"/>
            <a:r>
              <a:rPr lang="tr-TR" sz="2000" b="1" dirty="0" smtClean="0">
                <a:solidFill>
                  <a:schemeClr val="tx1"/>
                </a:solidFill>
                <a:latin typeface="Calibri" pitchFamily="34" charset="0"/>
              </a:rPr>
              <a:t>Bir </a:t>
            </a:r>
            <a:r>
              <a:rPr lang="tr-TR" sz="2000" b="1" dirty="0">
                <a:solidFill>
                  <a:schemeClr val="tx1"/>
                </a:solidFill>
                <a:latin typeface="Calibri" pitchFamily="34" charset="0"/>
              </a:rPr>
              <a:t>alan adı, eşsiz 32-bitlik rakamsal IP adresine karşılık gelen ve konuşma diline benzer bir isimdir. </a:t>
            </a:r>
            <a:endParaRPr lang="tr-TR" sz="2000" b="1" dirty="0" smtClean="0">
              <a:solidFill>
                <a:schemeClr val="tx1"/>
              </a:solidFill>
              <a:latin typeface="Calibri" pitchFamily="34" charset="0"/>
            </a:endParaRPr>
          </a:p>
          <a:p>
            <a:pPr algn="just"/>
            <a:r>
              <a:rPr lang="tr-TR" sz="2000" dirty="0" smtClean="0">
                <a:solidFill>
                  <a:schemeClr val="tx1"/>
                </a:solidFill>
                <a:latin typeface="Calibri" pitchFamily="34" charset="0"/>
              </a:rPr>
              <a:t>Alan </a:t>
            </a:r>
            <a:r>
              <a:rPr lang="tr-TR" sz="2000" dirty="0">
                <a:solidFill>
                  <a:schemeClr val="tx1"/>
                </a:solidFill>
                <a:latin typeface="Calibri" pitchFamily="34" charset="0"/>
              </a:rPr>
              <a:t>adları internete bağlı her bilgisayar için kullanılır</a:t>
            </a:r>
            <a:r>
              <a:rPr lang="tr-TR" sz="2000" dirty="0" smtClean="0">
                <a:solidFill>
                  <a:schemeClr val="tx1"/>
                </a:solidFill>
                <a:latin typeface="Calibri" pitchFamily="34" charset="0"/>
              </a:rPr>
              <a:t>.</a:t>
            </a:r>
          </a:p>
          <a:p>
            <a:pPr algn="just"/>
            <a:r>
              <a:rPr lang="tr-TR" sz="2000" u="sng" dirty="0" smtClean="0">
                <a:solidFill>
                  <a:schemeClr val="tx1"/>
                </a:solidFill>
                <a:latin typeface="Calibri" pitchFamily="34" charset="0"/>
              </a:rPr>
              <a:t>DNS </a:t>
            </a:r>
            <a:r>
              <a:rPr lang="tr-TR" sz="2000" u="sng" dirty="0">
                <a:solidFill>
                  <a:schemeClr val="tx1"/>
                </a:solidFill>
                <a:latin typeface="Calibri" pitchFamily="34" charset="0"/>
              </a:rPr>
              <a:t>sunucular bir </a:t>
            </a:r>
            <a:r>
              <a:rPr lang="tr-TR" sz="2000" u="sng" dirty="0" err="1">
                <a:solidFill>
                  <a:schemeClr val="tx1"/>
                </a:solidFill>
                <a:latin typeface="Calibri" pitchFamily="34" charset="0"/>
              </a:rPr>
              <a:t>veritabanı</a:t>
            </a:r>
            <a:r>
              <a:rPr lang="tr-TR" sz="2000" u="sng" dirty="0">
                <a:solidFill>
                  <a:schemeClr val="tx1"/>
                </a:solidFill>
                <a:latin typeface="Calibri" pitchFamily="34" charset="0"/>
              </a:rPr>
              <a:t> bulundururlar. Bu veritabanında IP adresleri ve bunların karşılık gelen alan adları haritalanmıştır.</a:t>
            </a:r>
          </a:p>
          <a:p>
            <a:pPr algn="just"/>
            <a:r>
              <a:rPr lang="tr-TR" sz="2000" dirty="0">
                <a:solidFill>
                  <a:schemeClr val="tx1"/>
                </a:solidFill>
                <a:latin typeface="Calibri" pitchFamily="34" charset="0"/>
              </a:rPr>
              <a:t>Böylece internetteki bir bilgisayara erişmek için kullanıcıların yalnızca alan  adını tanımlamaları yeterlidir.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22</a:t>
            </a:fld>
            <a:endParaRPr lang="tr-TR"/>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547664" y="4353738"/>
            <a:ext cx="5832648" cy="2251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9746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676456" cy="980728"/>
          </a:xfrm>
        </p:spPr>
        <p:txBody>
          <a:bodyPr>
            <a:normAutofit/>
          </a:bodyPr>
          <a:lstStyle/>
          <a:p>
            <a:r>
              <a:rPr lang="tr-TR" sz="3200" b="1" dirty="0">
                <a:solidFill>
                  <a:schemeClr val="tx1"/>
                </a:solidFill>
                <a:effectLst/>
                <a:latin typeface="Calibri" pitchFamily="34" charset="0"/>
              </a:rPr>
              <a:t>İnternet Mimarisi ve </a:t>
            </a:r>
            <a:r>
              <a:rPr lang="tr-TR" sz="3200" b="1" dirty="0" smtClean="0">
                <a:solidFill>
                  <a:schemeClr val="tx1"/>
                </a:solidFill>
                <a:effectLst/>
                <a:latin typeface="Calibri" pitchFamily="34" charset="0"/>
              </a:rPr>
              <a:t>Yönetişim</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467544" y="1340768"/>
            <a:ext cx="8466144" cy="3744416"/>
          </a:xfrm>
          <a:solidFill>
            <a:schemeClr val="bg1"/>
          </a:solidFill>
        </p:spPr>
        <p:txBody>
          <a:bodyPr>
            <a:noAutofit/>
          </a:bodyPr>
          <a:lstStyle/>
          <a:p>
            <a:pPr algn="just"/>
            <a:r>
              <a:rPr lang="tr-TR" sz="2000" dirty="0">
                <a:solidFill>
                  <a:schemeClr val="tx1"/>
                </a:solidFill>
                <a:latin typeface="Calibri" pitchFamily="34" charset="0"/>
              </a:rPr>
              <a:t>İnternet veri trafiği kıtalar arası yüksek hızlı </a:t>
            </a:r>
            <a:r>
              <a:rPr lang="tr-TR" sz="2000" b="1" dirty="0">
                <a:solidFill>
                  <a:srgbClr val="C00000"/>
                </a:solidFill>
                <a:latin typeface="Calibri" pitchFamily="34" charset="0"/>
              </a:rPr>
              <a:t>ağ omurgaları </a:t>
            </a:r>
            <a:r>
              <a:rPr lang="tr-TR" sz="2000" dirty="0">
                <a:solidFill>
                  <a:schemeClr val="tx1"/>
                </a:solidFill>
                <a:latin typeface="Calibri" pitchFamily="34" charset="0"/>
              </a:rPr>
              <a:t>üzerinden </a:t>
            </a:r>
            <a:r>
              <a:rPr lang="tr-TR" sz="2000" dirty="0" smtClean="0">
                <a:solidFill>
                  <a:schemeClr val="tx1"/>
                </a:solidFill>
                <a:latin typeface="Calibri" pitchFamily="34" charset="0"/>
              </a:rPr>
              <a:t>yürütü­lür. </a:t>
            </a:r>
          </a:p>
          <a:p>
            <a:pPr algn="just"/>
            <a:r>
              <a:rPr lang="tr-TR" sz="2000" b="1" dirty="0" smtClean="0">
                <a:solidFill>
                  <a:schemeClr val="tx1"/>
                </a:solidFill>
                <a:latin typeface="Calibri" pitchFamily="34" charset="0"/>
              </a:rPr>
              <a:t>Bu </a:t>
            </a:r>
            <a:r>
              <a:rPr lang="tr-TR" sz="2000" b="1" dirty="0">
                <a:solidFill>
                  <a:schemeClr val="tx1"/>
                </a:solidFill>
                <a:latin typeface="Calibri" pitchFamily="34" charset="0"/>
              </a:rPr>
              <a:t>ana yollar tipik olarak uzun mesafe telefon işletmelerine ait­tir </a:t>
            </a:r>
            <a:r>
              <a:rPr lang="tr-TR" sz="2000" b="1" dirty="0" smtClean="0">
                <a:solidFill>
                  <a:schemeClr val="tx1"/>
                </a:solidFill>
                <a:latin typeface="Calibri" pitchFamily="34" charset="0"/>
              </a:rPr>
              <a:t>veya devletlere </a:t>
            </a:r>
            <a:r>
              <a:rPr lang="tr-TR" sz="2000" b="1" dirty="0">
                <a:solidFill>
                  <a:schemeClr val="tx1"/>
                </a:solidFill>
                <a:latin typeface="Calibri" pitchFamily="34" charset="0"/>
              </a:rPr>
              <a:t>ait olması da </a:t>
            </a:r>
            <a:r>
              <a:rPr lang="tr-TR" sz="2000" b="1" dirty="0" smtClean="0">
                <a:solidFill>
                  <a:schemeClr val="tx1"/>
                </a:solidFill>
                <a:latin typeface="Calibri" pitchFamily="34" charset="0"/>
              </a:rPr>
              <a:t>müm­kündür.</a:t>
            </a:r>
          </a:p>
          <a:p>
            <a:pPr algn="just"/>
            <a:r>
              <a:rPr lang="tr-TR" sz="2000" b="1" dirty="0">
                <a:solidFill>
                  <a:schemeClr val="tx1"/>
                </a:solidFill>
                <a:latin typeface="Calibri" pitchFamily="34" charset="0"/>
              </a:rPr>
              <a:t>Bölgesel ağlar erişimi </a:t>
            </a:r>
            <a:r>
              <a:rPr lang="tr-TR" sz="2000" b="1" dirty="0" err="1">
                <a:solidFill>
                  <a:schemeClr val="tx1"/>
                </a:solidFill>
                <a:latin typeface="Calibri" pitchFamily="34" charset="0"/>
              </a:rPr>
              <a:t>ISS'lere</a:t>
            </a:r>
            <a:r>
              <a:rPr lang="tr-TR" sz="2000" b="1" dirty="0">
                <a:solidFill>
                  <a:schemeClr val="tx1"/>
                </a:solidFill>
                <a:latin typeface="Calibri" pitchFamily="34" charset="0"/>
              </a:rPr>
              <a:t>, özel işletmelere ve kamu </a:t>
            </a:r>
            <a:r>
              <a:rPr lang="tr-TR" sz="2000" b="1" dirty="0" smtClean="0">
                <a:solidFill>
                  <a:schemeClr val="tx1"/>
                </a:solidFill>
                <a:latin typeface="Calibri" pitchFamily="34" charset="0"/>
              </a:rPr>
              <a:t>kurumlarına </a:t>
            </a:r>
            <a:r>
              <a:rPr lang="tr-TR" sz="2000" b="1" dirty="0">
                <a:solidFill>
                  <a:schemeClr val="tx1"/>
                </a:solidFill>
                <a:latin typeface="Calibri" pitchFamily="34" charset="0"/>
              </a:rPr>
              <a:t>kiralar.</a:t>
            </a:r>
          </a:p>
          <a:p>
            <a:pPr algn="just"/>
            <a:r>
              <a:rPr lang="tr-TR" sz="2000" dirty="0">
                <a:solidFill>
                  <a:schemeClr val="tx1"/>
                </a:solidFill>
                <a:latin typeface="Calibri" pitchFamily="34" charset="0"/>
              </a:rPr>
              <a:t>Her</a:t>
            </a:r>
            <a:r>
              <a:rPr lang="tr-TR" sz="2000" b="1" dirty="0">
                <a:solidFill>
                  <a:schemeClr val="tx1"/>
                </a:solidFill>
                <a:latin typeface="Calibri" pitchFamily="34" charset="0"/>
              </a:rPr>
              <a:t> </a:t>
            </a:r>
            <a:r>
              <a:rPr lang="tr-TR" sz="2000" dirty="0">
                <a:solidFill>
                  <a:schemeClr val="tx1"/>
                </a:solidFill>
                <a:latin typeface="Calibri" pitchFamily="34" charset="0"/>
              </a:rPr>
              <a:t>örgüt kendi ağının ve kendi yerel internet bağlantı hizmetinin ücretini öder</a:t>
            </a:r>
            <a:r>
              <a:rPr lang="tr-TR" sz="2000" b="1" dirty="0" smtClean="0">
                <a:solidFill>
                  <a:schemeClr val="tx1"/>
                </a:solidFill>
                <a:latin typeface="Calibri" pitchFamily="34" charset="0"/>
              </a:rPr>
              <a:t>.</a:t>
            </a:r>
          </a:p>
          <a:p>
            <a:pPr algn="just"/>
            <a:r>
              <a:rPr lang="tr-TR" sz="2000" dirty="0">
                <a:solidFill>
                  <a:schemeClr val="tx1"/>
                </a:solidFill>
                <a:latin typeface="Calibri" pitchFamily="34" charset="0"/>
              </a:rPr>
              <a:t>Bu ücretin bir kısmı uzun mesafe ana yolların sahiplerine aittir.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Bireysel </a:t>
            </a:r>
            <a:r>
              <a:rPr lang="tr-TR" sz="2000" dirty="0">
                <a:solidFill>
                  <a:schemeClr val="tx1"/>
                </a:solidFill>
                <a:latin typeface="Calibri" pitchFamily="34" charset="0"/>
              </a:rPr>
              <a:t>internet kullanıcıları </a:t>
            </a:r>
            <a:r>
              <a:rPr lang="tr-TR" sz="2000" dirty="0" err="1">
                <a:solidFill>
                  <a:schemeClr val="tx1"/>
                </a:solidFill>
                <a:latin typeface="Calibri" pitchFamily="34" charset="0"/>
              </a:rPr>
              <a:t>ISS'lere</a:t>
            </a:r>
            <a:r>
              <a:rPr lang="tr-TR" sz="2000" dirty="0">
                <a:solidFill>
                  <a:schemeClr val="tx1"/>
                </a:solidFill>
                <a:latin typeface="Calibri" pitchFamily="34" charset="0"/>
              </a:rPr>
              <a:t> kullandıkları hizmetin karşılığını öderler ve bu genellikle sabit bir abonelik ücretidir</a:t>
            </a:r>
            <a:r>
              <a:rPr lang="tr-TR" sz="2000" dirty="0" smtClean="0">
                <a:solidFill>
                  <a:schemeClr val="tx1"/>
                </a:solidFill>
                <a:latin typeface="Calibri" pitchFamily="34" charset="0"/>
              </a:rPr>
              <a:t>.</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23</a:t>
            </a:fld>
            <a:endParaRPr lang="tr-TR"/>
          </a:p>
        </p:txBody>
      </p:sp>
    </p:spTree>
    <p:extLst>
      <p:ext uri="{BB962C8B-B14F-4D97-AF65-F5344CB8AC3E}">
        <p14:creationId xmlns:p14="http://schemas.microsoft.com/office/powerpoint/2010/main" val="3219273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
            <a:ext cx="8676456" cy="944785"/>
          </a:xfrm>
        </p:spPr>
        <p:txBody>
          <a:bodyPr>
            <a:normAutofit/>
          </a:bodyPr>
          <a:lstStyle/>
          <a:p>
            <a:r>
              <a:rPr lang="tr-TR" sz="2800" b="1" dirty="0" smtClean="0">
                <a:solidFill>
                  <a:schemeClr val="tx1"/>
                </a:solidFill>
                <a:effectLst/>
                <a:latin typeface="Calibri" pitchFamily="34" charset="0"/>
              </a:rPr>
              <a:t>İnternetin Yönetimi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467544" y="1052736"/>
            <a:ext cx="8280920" cy="5195664"/>
          </a:xfrm>
          <a:solidFill>
            <a:schemeClr val="bg1"/>
          </a:solidFill>
        </p:spPr>
        <p:txBody>
          <a:bodyPr>
            <a:normAutofit/>
          </a:bodyPr>
          <a:lstStyle/>
          <a:p>
            <a:pPr algn="just"/>
            <a:r>
              <a:rPr lang="tr-TR" sz="2000" dirty="0">
                <a:solidFill>
                  <a:schemeClr val="tx1"/>
                </a:solidFill>
                <a:latin typeface="Calibri" pitchFamily="34" charset="0"/>
              </a:rPr>
              <a:t>İnternete kimse sahip değildir ve resmi bir yönetimi yoktur.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Ancak</a:t>
            </a:r>
            <a:r>
              <a:rPr lang="tr-TR" sz="2000" dirty="0">
                <a:solidFill>
                  <a:schemeClr val="tx1"/>
                </a:solidFill>
                <a:latin typeface="Calibri" pitchFamily="34" charset="0"/>
              </a:rPr>
              <a:t>, bir dizi profesyonel örgüt ve devlet teşekkülleri tarafından dünya genelindeki internet kuralları belirlenmektedir. </a:t>
            </a:r>
          </a:p>
          <a:p>
            <a:pPr algn="just"/>
            <a:r>
              <a:rPr lang="tr-TR" sz="2000" dirty="0">
                <a:solidFill>
                  <a:schemeClr val="tx1"/>
                </a:solidFill>
                <a:latin typeface="Calibri" pitchFamily="34" charset="0"/>
              </a:rPr>
              <a:t>Örneğin; </a:t>
            </a:r>
            <a:r>
              <a:rPr lang="tr-TR" sz="2000" b="1" dirty="0">
                <a:solidFill>
                  <a:srgbClr val="C00000"/>
                </a:solidFill>
                <a:latin typeface="Calibri" pitchFamily="34" charset="0"/>
              </a:rPr>
              <a:t>İnternet Mimari Kurul’u </a:t>
            </a:r>
            <a:r>
              <a:rPr lang="tr-TR" sz="2000" dirty="0">
                <a:solidFill>
                  <a:srgbClr val="C00000"/>
                </a:solidFill>
                <a:latin typeface="Calibri" pitchFamily="34" charset="0"/>
              </a:rPr>
              <a:t>(</a:t>
            </a:r>
            <a:r>
              <a:rPr lang="tr-TR" sz="2000" b="1" dirty="0">
                <a:solidFill>
                  <a:srgbClr val="C00000"/>
                </a:solidFill>
                <a:latin typeface="Calibri" pitchFamily="34" charset="0"/>
              </a:rPr>
              <a:t>IAB</a:t>
            </a:r>
            <a:r>
              <a:rPr lang="tr-TR" sz="2000" dirty="0">
                <a:solidFill>
                  <a:srgbClr val="C00000"/>
                </a:solidFill>
                <a:latin typeface="Calibri" pitchFamily="34" charset="0"/>
              </a:rPr>
              <a:t>: Internet Architecture Board</a:t>
            </a:r>
            <a:r>
              <a:rPr lang="tr-TR" sz="2000" b="1" dirty="0">
                <a:solidFill>
                  <a:srgbClr val="C00000"/>
                </a:solidFill>
                <a:latin typeface="Calibri" pitchFamily="34" charset="0"/>
              </a:rPr>
              <a:t>) </a:t>
            </a:r>
            <a:r>
              <a:rPr lang="tr-TR" sz="2000" b="1" dirty="0">
                <a:solidFill>
                  <a:schemeClr val="tx1"/>
                </a:solidFill>
                <a:latin typeface="Calibri" pitchFamily="34" charset="0"/>
              </a:rPr>
              <a:t>internetin ana yapısının belirlenmesine yardımcı olurken</a:t>
            </a:r>
            <a:r>
              <a:rPr lang="tr-TR" sz="2000" dirty="0">
                <a:solidFill>
                  <a:schemeClr val="tx1"/>
                </a:solidFill>
                <a:latin typeface="Calibri" pitchFamily="34" charset="0"/>
              </a:rPr>
              <a:t>, </a:t>
            </a:r>
            <a:endParaRPr lang="tr-TR" sz="2000" dirty="0" smtClean="0">
              <a:solidFill>
                <a:schemeClr val="tx1"/>
              </a:solidFill>
              <a:latin typeface="Calibri" pitchFamily="34" charset="0"/>
            </a:endParaRPr>
          </a:p>
          <a:p>
            <a:pPr algn="just"/>
            <a:r>
              <a:rPr lang="tr-TR" sz="2000" b="1" dirty="0" smtClean="0">
                <a:solidFill>
                  <a:srgbClr val="C00000"/>
                </a:solidFill>
                <a:latin typeface="Calibri" pitchFamily="34" charset="0"/>
              </a:rPr>
              <a:t>İnternet </a:t>
            </a:r>
            <a:r>
              <a:rPr lang="tr-TR" sz="2000" b="1" dirty="0">
                <a:solidFill>
                  <a:srgbClr val="C00000"/>
                </a:solidFill>
                <a:latin typeface="Calibri" pitchFamily="34" charset="0"/>
              </a:rPr>
              <a:t>Tahsisli Sayılar ve İsimler Kurumu</a:t>
            </a:r>
            <a:r>
              <a:rPr lang="tr-TR" sz="2000" dirty="0">
                <a:solidFill>
                  <a:srgbClr val="C00000"/>
                </a:solidFill>
                <a:latin typeface="Calibri" pitchFamily="34" charset="0"/>
              </a:rPr>
              <a:t> (</a:t>
            </a:r>
            <a:r>
              <a:rPr lang="tr-TR" sz="2000" b="1" dirty="0">
                <a:solidFill>
                  <a:srgbClr val="C00000"/>
                </a:solidFill>
                <a:latin typeface="Calibri" pitchFamily="34" charset="0"/>
              </a:rPr>
              <a:t>ICANN</a:t>
            </a:r>
            <a:r>
              <a:rPr lang="tr-TR" sz="2000" dirty="0">
                <a:solidFill>
                  <a:srgbClr val="C00000"/>
                </a:solidFill>
                <a:latin typeface="Calibri" pitchFamily="34" charset="0"/>
              </a:rPr>
              <a:t>: Internet Corporation </a:t>
            </a:r>
            <a:r>
              <a:rPr lang="tr-TR" sz="2000" dirty="0" err="1">
                <a:solidFill>
                  <a:srgbClr val="C00000"/>
                </a:solidFill>
                <a:latin typeface="Calibri" pitchFamily="34" charset="0"/>
              </a:rPr>
              <a:t>for</a:t>
            </a:r>
            <a:r>
              <a:rPr lang="tr-TR" sz="2000" dirty="0">
                <a:solidFill>
                  <a:srgbClr val="C00000"/>
                </a:solidFill>
                <a:latin typeface="Calibri" pitchFamily="34" charset="0"/>
              </a:rPr>
              <a:t> </a:t>
            </a:r>
            <a:r>
              <a:rPr lang="tr-TR" sz="2000" dirty="0" err="1">
                <a:solidFill>
                  <a:srgbClr val="C00000"/>
                </a:solidFill>
                <a:latin typeface="Calibri" pitchFamily="34" charset="0"/>
              </a:rPr>
              <a:t>Assigned</a:t>
            </a:r>
            <a:r>
              <a:rPr lang="tr-TR" sz="2000" dirty="0">
                <a:solidFill>
                  <a:srgbClr val="C00000"/>
                </a:solidFill>
                <a:latin typeface="Calibri" pitchFamily="34" charset="0"/>
              </a:rPr>
              <a:t> </a:t>
            </a:r>
            <a:r>
              <a:rPr lang="tr-TR" sz="2000" dirty="0" err="1">
                <a:solidFill>
                  <a:srgbClr val="C00000"/>
                </a:solidFill>
                <a:latin typeface="Calibri" pitchFamily="34" charset="0"/>
              </a:rPr>
              <a:t>Names</a:t>
            </a:r>
            <a:r>
              <a:rPr lang="tr-TR" sz="2000" dirty="0">
                <a:solidFill>
                  <a:srgbClr val="C00000"/>
                </a:solidFill>
                <a:latin typeface="Calibri" pitchFamily="34" charset="0"/>
              </a:rPr>
              <a:t> and </a:t>
            </a:r>
            <a:r>
              <a:rPr lang="tr-TR" sz="2000" dirty="0" err="1">
                <a:solidFill>
                  <a:srgbClr val="C00000"/>
                </a:solidFill>
                <a:latin typeface="Calibri" pitchFamily="34" charset="0"/>
              </a:rPr>
              <a:t>Numbers</a:t>
            </a:r>
            <a:r>
              <a:rPr lang="tr-TR" sz="2000" dirty="0">
                <a:solidFill>
                  <a:srgbClr val="C00000"/>
                </a:solidFill>
                <a:latin typeface="Calibri" pitchFamily="34" charset="0"/>
              </a:rPr>
              <a:t>)</a:t>
            </a:r>
            <a:r>
              <a:rPr lang="tr-TR" sz="2000" dirty="0">
                <a:solidFill>
                  <a:schemeClr val="tx1"/>
                </a:solidFill>
                <a:latin typeface="Calibri" pitchFamily="34" charset="0"/>
              </a:rPr>
              <a:t> </a:t>
            </a:r>
            <a:r>
              <a:rPr lang="tr-TR" sz="2000" b="1" dirty="0">
                <a:solidFill>
                  <a:schemeClr val="tx1"/>
                </a:solidFill>
                <a:latin typeface="Calibri" pitchFamily="34" charset="0"/>
              </a:rPr>
              <a:t>IP adreslerini atar</a:t>
            </a:r>
            <a:r>
              <a:rPr lang="tr-TR" sz="2000" dirty="0">
                <a:solidFill>
                  <a:schemeClr val="tx1"/>
                </a:solidFill>
                <a:latin typeface="Calibri" pitchFamily="34" charset="0"/>
              </a:rPr>
              <a:t>.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Bunlara </a:t>
            </a:r>
            <a:r>
              <a:rPr lang="tr-TR" sz="2000" dirty="0">
                <a:solidFill>
                  <a:schemeClr val="tx1"/>
                </a:solidFill>
                <a:latin typeface="Calibri" pitchFamily="34" charset="0"/>
              </a:rPr>
              <a:t>ilave olarak D</a:t>
            </a:r>
            <a:r>
              <a:rPr lang="tr-TR" sz="2000" dirty="0">
                <a:solidFill>
                  <a:srgbClr val="C00000"/>
                </a:solidFill>
                <a:latin typeface="Calibri" pitchFamily="34" charset="0"/>
              </a:rPr>
              <a:t>ünya Çapında </a:t>
            </a:r>
            <a:r>
              <a:rPr lang="tr-TR" sz="2000" b="1" dirty="0">
                <a:solidFill>
                  <a:srgbClr val="C00000"/>
                </a:solidFill>
                <a:latin typeface="Calibri" pitchFamily="34" charset="0"/>
              </a:rPr>
              <a:t>Web Birliği </a:t>
            </a:r>
            <a:r>
              <a:rPr lang="tr-TR" sz="2000" dirty="0">
                <a:solidFill>
                  <a:srgbClr val="C00000"/>
                </a:solidFill>
                <a:latin typeface="Calibri" pitchFamily="34" charset="0"/>
              </a:rPr>
              <a:t>(</a:t>
            </a:r>
            <a:r>
              <a:rPr lang="tr-TR" sz="2000" b="1" dirty="0">
                <a:solidFill>
                  <a:srgbClr val="C00000"/>
                </a:solidFill>
                <a:latin typeface="Calibri" pitchFamily="34" charset="0"/>
              </a:rPr>
              <a:t>W3C</a:t>
            </a:r>
            <a:r>
              <a:rPr lang="tr-TR" sz="2000" dirty="0">
                <a:solidFill>
                  <a:srgbClr val="C00000"/>
                </a:solidFill>
                <a:latin typeface="Calibri" pitchFamily="34" charset="0"/>
              </a:rPr>
              <a:t>: World </a:t>
            </a:r>
            <a:r>
              <a:rPr lang="tr-TR" sz="2000" dirty="0" err="1">
                <a:solidFill>
                  <a:srgbClr val="C00000"/>
                </a:solidFill>
                <a:latin typeface="Calibri" pitchFamily="34" charset="0"/>
              </a:rPr>
              <a:t>Wide</a:t>
            </a:r>
            <a:r>
              <a:rPr lang="tr-TR" sz="2000" dirty="0">
                <a:solidFill>
                  <a:srgbClr val="C00000"/>
                </a:solidFill>
                <a:latin typeface="Calibri" pitchFamily="34" charset="0"/>
              </a:rPr>
              <a:t> Web </a:t>
            </a:r>
            <a:r>
              <a:rPr lang="tr-TR" sz="2000" dirty="0" err="1">
                <a:solidFill>
                  <a:srgbClr val="C00000"/>
                </a:solidFill>
                <a:latin typeface="Calibri" pitchFamily="34" charset="0"/>
              </a:rPr>
              <a:t>Consortium</a:t>
            </a:r>
            <a:r>
              <a:rPr lang="tr-TR" sz="2000" dirty="0">
                <a:solidFill>
                  <a:srgbClr val="C00000"/>
                </a:solidFill>
                <a:latin typeface="Calibri" pitchFamily="34" charset="0"/>
              </a:rPr>
              <a:t>)</a:t>
            </a:r>
            <a:r>
              <a:rPr lang="tr-TR" sz="2000" dirty="0">
                <a:solidFill>
                  <a:schemeClr val="tx1"/>
                </a:solidFill>
                <a:latin typeface="Calibri" pitchFamily="34" charset="0"/>
              </a:rPr>
              <a:t>'de </a:t>
            </a:r>
            <a:r>
              <a:rPr lang="tr-TR" sz="2000" b="1" dirty="0">
                <a:solidFill>
                  <a:schemeClr val="tx1"/>
                </a:solidFill>
                <a:latin typeface="Calibri" pitchFamily="34" charset="0"/>
              </a:rPr>
              <a:t>Web için bağlantılı metin biçimlendirme dili (HTML) ve diğer programlama standartlarını düzenler.</a:t>
            </a:r>
          </a:p>
          <a:p>
            <a:pPr algn="just"/>
            <a:r>
              <a:rPr lang="tr-TR" sz="2000" u="sng" dirty="0" smtClean="0">
                <a:solidFill>
                  <a:schemeClr val="tx1"/>
                </a:solidFill>
                <a:latin typeface="Calibri" pitchFamily="34" charset="0"/>
              </a:rPr>
              <a:t>İnternet</a:t>
            </a:r>
            <a:r>
              <a:rPr lang="tr-TR" sz="2000" u="sng" dirty="0">
                <a:solidFill>
                  <a:schemeClr val="tx1"/>
                </a:solidFill>
                <a:latin typeface="Calibri" pitchFamily="34" charset="0"/>
              </a:rPr>
              <a:t>, işletildiği devletin sınırları içerisinde hem onun kanunlarına hem de teknik altyapısına uygun olmak zorundadır. </a:t>
            </a:r>
            <a:endParaRPr lang="tr-TR" sz="2000" u="sng" dirty="0" smtClean="0">
              <a:solidFill>
                <a:schemeClr val="tx1"/>
              </a:solidFill>
              <a:latin typeface="Calibri" pitchFamily="34" charset="0"/>
            </a:endParaRPr>
          </a:p>
          <a:p>
            <a:pPr algn="just"/>
            <a:r>
              <a:rPr lang="tr-TR" sz="2000" dirty="0" smtClean="0">
                <a:solidFill>
                  <a:schemeClr val="tx1"/>
                </a:solidFill>
                <a:latin typeface="Calibri" pitchFamily="34" charset="0"/>
              </a:rPr>
              <a:t>Her </a:t>
            </a:r>
            <a:r>
              <a:rPr lang="tr-TR" sz="2000" dirty="0">
                <a:solidFill>
                  <a:schemeClr val="tx1"/>
                </a:solidFill>
                <a:latin typeface="Calibri" pitchFamily="34" charset="0"/>
              </a:rPr>
              <a:t>ne kadar internetin ve </a:t>
            </a:r>
            <a:r>
              <a:rPr lang="tr-TR" sz="2000" dirty="0" err="1">
                <a:solidFill>
                  <a:schemeClr val="tx1"/>
                </a:solidFill>
                <a:latin typeface="Calibri" pitchFamily="34" charset="0"/>
              </a:rPr>
              <a:t>Web’in</a:t>
            </a:r>
            <a:r>
              <a:rPr lang="tr-TR" sz="2000" dirty="0">
                <a:solidFill>
                  <a:schemeClr val="tx1"/>
                </a:solidFill>
                <a:latin typeface="Calibri" pitchFamily="34" charset="0"/>
              </a:rPr>
              <a:t> ilk yıllarında hukuki ve idari girişimler çok az olsa da, en­formasyon ve bilginin (bazılarının sakıncalı, uygunsuz bulabilecekleri de dâhil) dağıtılmasında internetin rolü arttıkça, günümüzde bu durum değişmektedir.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24</a:t>
            </a:fld>
            <a:endParaRPr lang="tr-TR"/>
          </a:p>
        </p:txBody>
      </p:sp>
    </p:spTree>
    <p:extLst>
      <p:ext uri="{BB962C8B-B14F-4D97-AF65-F5344CB8AC3E}">
        <p14:creationId xmlns:p14="http://schemas.microsoft.com/office/powerpoint/2010/main" val="219014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95536" y="1844824"/>
            <a:ext cx="8640960" cy="1450757"/>
          </a:xfrm>
          <a:solidFill>
            <a:schemeClr val="bg1"/>
          </a:solidFill>
        </p:spPr>
        <p:txBody>
          <a:bodyPr>
            <a:noAutofit/>
          </a:bodyPr>
          <a:lstStyle/>
          <a:p>
            <a:r>
              <a:rPr lang="tr-TR" sz="8000" spc="0" dirty="0">
                <a:ln w="0">
                  <a:solidFill>
                    <a:sysClr val="windowText" lastClr="000000"/>
                  </a:solidFill>
                </a:ln>
                <a:solidFill>
                  <a:sysClr val="windowText" lastClr="000000"/>
                </a:solidFill>
                <a:effectLst>
                  <a:reflection blurRad="6350" stA="53000" endA="300" endPos="35500" dir="5400000" sy="-90000" algn="bl" rotWithShape="0"/>
                </a:effectLst>
                <a:latin typeface="Calibri" pitchFamily="34" charset="0"/>
              </a:rPr>
              <a:t>İnternet’in Geleceği</a:t>
            </a:r>
            <a:endParaRPr lang="tr-TR" sz="8000" spc="0" dirty="0">
              <a:ln w="0">
                <a:solidFill>
                  <a:sysClr val="windowText" lastClr="000000"/>
                </a:solidFill>
              </a:ln>
              <a:solidFill>
                <a:sysClr val="windowText" lastClr="000000"/>
              </a:solidFill>
              <a:effectLst>
                <a:reflection blurRad="6350" stA="53000" endA="300" endPos="35500" dir="5400000" sy="-90000" algn="bl" rotWithShape="0"/>
              </a:effectLst>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25</a:t>
            </a:fld>
            <a:endParaRPr lang="tr-TR"/>
          </a:p>
        </p:txBody>
      </p:sp>
    </p:spTree>
    <p:extLst>
      <p:ext uri="{BB962C8B-B14F-4D97-AF65-F5344CB8AC3E}">
        <p14:creationId xmlns:p14="http://schemas.microsoft.com/office/powerpoint/2010/main" val="3390373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290168" cy="792088"/>
          </a:xfrm>
        </p:spPr>
        <p:txBody>
          <a:bodyPr>
            <a:noAutofit/>
          </a:bodyPr>
          <a:lstStyle/>
          <a:p>
            <a:r>
              <a:rPr lang="tr-TR" sz="4000" b="1" dirty="0" smtClean="0">
                <a:solidFill>
                  <a:schemeClr val="tx1"/>
                </a:solidFill>
                <a:effectLst/>
                <a:latin typeface="Calibri" pitchFamily="34" charset="0"/>
              </a:rPr>
              <a:t>IPv6</a:t>
            </a:r>
            <a:endParaRPr lang="tr-TR" sz="4000" dirty="0">
              <a:solidFill>
                <a:schemeClr val="tx1"/>
              </a:solidFill>
              <a:latin typeface="Calibri" pitchFamily="34" charset="0"/>
            </a:endParaRPr>
          </a:p>
        </p:txBody>
      </p:sp>
      <p:sp>
        <p:nvSpPr>
          <p:cNvPr id="3" name="İçerik Yer Tutucusu 2"/>
          <p:cNvSpPr>
            <a:spLocks noGrp="1"/>
          </p:cNvSpPr>
          <p:nvPr>
            <p:ph idx="1"/>
          </p:nvPr>
        </p:nvSpPr>
        <p:spPr>
          <a:xfrm>
            <a:off x="323528" y="1196752"/>
            <a:ext cx="8610160" cy="5051648"/>
          </a:xfrm>
          <a:solidFill>
            <a:schemeClr val="bg1"/>
          </a:solidFill>
        </p:spPr>
        <p:txBody>
          <a:bodyPr>
            <a:noAutofit/>
          </a:bodyPr>
          <a:lstStyle/>
          <a:p>
            <a:pPr algn="just"/>
            <a:r>
              <a:rPr lang="tr-TR" sz="2000" dirty="0" smtClean="0">
                <a:solidFill>
                  <a:schemeClr val="tx1"/>
                </a:solidFill>
                <a:latin typeface="Calibri" pitchFamily="34" charset="0"/>
              </a:rPr>
              <a:t>İnternet </a:t>
            </a:r>
            <a:r>
              <a:rPr lang="tr-TR" sz="2000" dirty="0">
                <a:solidFill>
                  <a:schemeClr val="tx1"/>
                </a:solidFill>
                <a:latin typeface="Calibri" pitchFamily="34" charset="0"/>
              </a:rPr>
              <a:t>ilk başlarda büyük miktardaki verinin milyarlarca kullanıcıya iletil­mesini idare edecek biçimde tasarlanmamıştı.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Anlık </a:t>
            </a:r>
            <a:r>
              <a:rPr lang="tr-TR" sz="2000" dirty="0">
                <a:solidFill>
                  <a:schemeClr val="tx1"/>
                </a:solidFill>
                <a:latin typeface="Calibri" pitchFamily="34" charset="0"/>
              </a:rPr>
              <a:t>ve gelecekteki işgücünü düzenlemek için pek çok işletme ve devletin milyonlarca IP adresine sahip olmasının yanı sıra </a:t>
            </a:r>
            <a:r>
              <a:rPr lang="tr-TR" sz="2000" u="sng" dirty="0">
                <a:solidFill>
                  <a:schemeClr val="tx1"/>
                </a:solidFill>
                <a:latin typeface="Calibri" pitchFamily="34" charset="0"/>
              </a:rPr>
              <a:t>internet nüfusundaki çılgın artış sebebiyle dünyadaki kul­lanılabilir IP adresleri </a:t>
            </a:r>
            <a:r>
              <a:rPr lang="tr-TR" sz="2000" u="sng" dirty="0" smtClean="0">
                <a:solidFill>
                  <a:schemeClr val="tx1"/>
                </a:solidFill>
                <a:latin typeface="Calibri" pitchFamily="34" charset="0"/>
              </a:rPr>
              <a:t>2013 sonunda tükenmiştir. </a:t>
            </a:r>
          </a:p>
          <a:p>
            <a:pPr algn="just"/>
            <a:r>
              <a:rPr lang="tr-TR" sz="2000" b="1" dirty="0">
                <a:solidFill>
                  <a:schemeClr val="tx1"/>
                </a:solidFill>
                <a:latin typeface="Calibri" pitchFamily="34" charset="0"/>
              </a:rPr>
              <a:t>İnternet Protokolü sürüm 6 </a:t>
            </a:r>
            <a:r>
              <a:rPr lang="tr-TR" sz="2000" b="1" dirty="0">
                <a:solidFill>
                  <a:srgbClr val="FF0000"/>
                </a:solidFill>
                <a:latin typeface="Calibri" pitchFamily="34" charset="0"/>
              </a:rPr>
              <a:t>(Ipv6) </a:t>
            </a:r>
            <a:r>
              <a:rPr lang="tr-TR" sz="2000" dirty="0">
                <a:solidFill>
                  <a:schemeClr val="tx1"/>
                </a:solidFill>
                <a:latin typeface="Calibri" pitchFamily="34" charset="0"/>
              </a:rPr>
              <a:t>olarak adlandırılan ve henüz geliştirilme evresinde olan IP adresleme tasarısı </a:t>
            </a:r>
            <a:r>
              <a:rPr lang="tr-TR" sz="2000" b="1" dirty="0">
                <a:solidFill>
                  <a:schemeClr val="tx1"/>
                </a:solidFill>
                <a:latin typeface="Calibri" pitchFamily="34" charset="0"/>
              </a:rPr>
              <a:t>128-bit</a:t>
            </a:r>
            <a:r>
              <a:rPr lang="tr-TR" sz="2000" dirty="0">
                <a:solidFill>
                  <a:schemeClr val="tx1"/>
                </a:solidFill>
                <a:latin typeface="Calibri" pitchFamily="34" charset="0"/>
              </a:rPr>
              <a:t> adreslemeye izin vermektedir.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Böylece </a:t>
            </a:r>
            <a:r>
              <a:rPr lang="tr-TR" sz="2000" dirty="0">
                <a:solidFill>
                  <a:schemeClr val="tx1"/>
                </a:solidFill>
                <a:latin typeface="Calibri" pitchFamily="34" charset="0"/>
              </a:rPr>
              <a:t>iki üzeri 128 adet adres olabilecektir ki bu da katrilyondan fazla eşsiz adresin mümkün ola­bileceği anlamına gelmektedir.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26</a:t>
            </a:fld>
            <a:endParaRPr lang="tr-TR"/>
          </a:p>
        </p:txBody>
      </p:sp>
    </p:spTree>
    <p:extLst>
      <p:ext uri="{BB962C8B-B14F-4D97-AF65-F5344CB8AC3E}">
        <p14:creationId xmlns:p14="http://schemas.microsoft.com/office/powerpoint/2010/main" val="430026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074144" cy="1484784"/>
          </a:xfrm>
        </p:spPr>
        <p:txBody>
          <a:bodyPr>
            <a:normAutofit/>
          </a:bodyPr>
          <a:lstStyle/>
          <a:p>
            <a:r>
              <a:rPr lang="tr-TR" sz="4000" b="1" dirty="0" smtClean="0">
                <a:solidFill>
                  <a:schemeClr val="tx1"/>
                </a:solidFill>
                <a:effectLst/>
                <a:latin typeface="Calibri" pitchFamily="34" charset="0"/>
              </a:rPr>
              <a:t>İnternet </a:t>
            </a:r>
            <a:r>
              <a:rPr lang="tr-TR" sz="4000" b="1" dirty="0">
                <a:solidFill>
                  <a:schemeClr val="tx1"/>
                </a:solidFill>
                <a:effectLst/>
                <a:latin typeface="Calibri" pitchFamily="34" charset="0"/>
              </a:rPr>
              <a:t>2</a:t>
            </a:r>
          </a:p>
        </p:txBody>
      </p:sp>
      <p:sp>
        <p:nvSpPr>
          <p:cNvPr id="3" name="İçerik Yer Tutucusu 2"/>
          <p:cNvSpPr>
            <a:spLocks noGrp="1"/>
          </p:cNvSpPr>
          <p:nvPr>
            <p:ph idx="1"/>
          </p:nvPr>
        </p:nvSpPr>
        <p:spPr>
          <a:xfrm>
            <a:off x="467544" y="1677192"/>
            <a:ext cx="8074144" cy="3978212"/>
          </a:xfrm>
          <a:solidFill>
            <a:schemeClr val="bg1"/>
          </a:solidFill>
        </p:spPr>
        <p:txBody>
          <a:bodyPr>
            <a:noAutofit/>
          </a:bodyPr>
          <a:lstStyle/>
          <a:p>
            <a:pPr algn="just"/>
            <a:r>
              <a:rPr lang="tr-TR" sz="2000" dirty="0">
                <a:latin typeface="Calibri" pitchFamily="34" charset="0"/>
              </a:rPr>
              <a:t>İnternet 2 ve Yeni-Kuşak İnternet (YKI) ABD'deki yeni, sağlam ve </a:t>
            </a:r>
            <a:r>
              <a:rPr lang="tr-TR" sz="2000" b="1" u="sng" dirty="0" smtClean="0">
                <a:latin typeface="Calibri" pitchFamily="34" charset="0"/>
              </a:rPr>
              <a:t>YÜKSEK  </a:t>
            </a:r>
            <a:r>
              <a:rPr lang="tr-TR" sz="2000" b="1" u="sng" cap="small" dirty="0" smtClean="0">
                <a:latin typeface="Calibri" pitchFamily="34" charset="0"/>
              </a:rPr>
              <a:t>BANT GENİŞLİKLİ </a:t>
            </a:r>
            <a:r>
              <a:rPr lang="tr-TR" sz="2000" b="1" u="sng" dirty="0" smtClean="0">
                <a:latin typeface="Calibri" pitchFamily="34" charset="0"/>
              </a:rPr>
              <a:t> </a:t>
            </a:r>
            <a:r>
              <a:rPr lang="tr-TR" sz="2000" b="1" dirty="0">
                <a:latin typeface="Calibri" pitchFamily="34" charset="0"/>
              </a:rPr>
              <a:t>internet sürümü üzerinde çalışmakta</a:t>
            </a:r>
            <a:r>
              <a:rPr lang="tr-TR" sz="2000" dirty="0">
                <a:latin typeface="Calibri" pitchFamily="34" charset="0"/>
              </a:rPr>
              <a:t> </a:t>
            </a:r>
            <a:r>
              <a:rPr lang="tr-TR" sz="2000" b="1" dirty="0">
                <a:latin typeface="Calibri" pitchFamily="34" charset="0"/>
              </a:rPr>
              <a:t>olan 200 üniversitenin, Özel işletmelerin ve devlet kurumlarının oluşturdukları konsorsiyumlardır. </a:t>
            </a:r>
          </a:p>
          <a:p>
            <a:pPr algn="just"/>
            <a:r>
              <a:rPr lang="tr-TR" sz="2000" dirty="0" smtClean="0">
                <a:latin typeface="Calibri" pitchFamily="34" charset="0"/>
              </a:rPr>
              <a:t>İnternet </a:t>
            </a:r>
            <a:r>
              <a:rPr lang="tr-TR" sz="2000" dirty="0">
                <a:latin typeface="Calibri" pitchFamily="34" charset="0"/>
              </a:rPr>
              <a:t>2 araştırma </a:t>
            </a:r>
            <a:r>
              <a:rPr lang="tr-TR" sz="2000" dirty="0" smtClean="0">
                <a:latin typeface="Calibri" pitchFamily="34" charset="0"/>
              </a:rPr>
              <a:t>grupları, </a:t>
            </a:r>
            <a:r>
              <a:rPr lang="tr-TR" sz="2000" dirty="0">
                <a:latin typeface="Calibri" pitchFamily="34" charset="0"/>
              </a:rPr>
              <a:t>daha ve­rimli yönlendirme uygulamaları ve iletilen verinin önemine bağlı olarak farklı hizmet seviyeleri geliştirmektedirler. </a:t>
            </a:r>
            <a:r>
              <a:rPr lang="tr-TR" sz="2000" dirty="0" smtClean="0">
                <a:latin typeface="Calibri" pitchFamily="34" charset="0"/>
              </a:rPr>
              <a:t>Ayrıca </a:t>
            </a:r>
            <a:r>
              <a:rPr lang="tr-TR" sz="2000" dirty="0">
                <a:latin typeface="Calibri" pitchFamily="34" charset="0"/>
              </a:rPr>
              <a:t>bunlar </a:t>
            </a:r>
            <a:endParaRPr lang="tr-TR" sz="2000" dirty="0" smtClean="0">
              <a:latin typeface="Calibri" pitchFamily="34" charset="0"/>
            </a:endParaRPr>
          </a:p>
          <a:p>
            <a:pPr lvl="1" algn="just">
              <a:buFont typeface="Wingdings" panose="05000000000000000000" pitchFamily="2" charset="2"/>
              <a:buChar char="§"/>
            </a:pPr>
            <a:r>
              <a:rPr lang="tr-TR" sz="2000" b="1" dirty="0" smtClean="0">
                <a:latin typeface="Calibri" pitchFamily="34" charset="0"/>
              </a:rPr>
              <a:t>sanal laboratuvarlar</a:t>
            </a:r>
            <a:r>
              <a:rPr lang="tr-TR" sz="2000" dirty="0" smtClean="0">
                <a:latin typeface="Calibri" pitchFamily="34" charset="0"/>
              </a:rPr>
              <a:t>, </a:t>
            </a:r>
          </a:p>
          <a:p>
            <a:pPr lvl="1" algn="just">
              <a:buFont typeface="Wingdings" panose="05000000000000000000" pitchFamily="2" charset="2"/>
              <a:buChar char="§"/>
            </a:pPr>
            <a:r>
              <a:rPr lang="tr-TR" sz="2000" b="1" dirty="0" smtClean="0">
                <a:latin typeface="Calibri" pitchFamily="34" charset="0"/>
              </a:rPr>
              <a:t>dijital </a:t>
            </a:r>
            <a:r>
              <a:rPr lang="tr-TR" sz="2000" b="1" dirty="0">
                <a:latin typeface="Calibri" pitchFamily="34" charset="0"/>
              </a:rPr>
              <a:t>kütüphaneler</a:t>
            </a:r>
            <a:r>
              <a:rPr lang="tr-TR" sz="2000" dirty="0">
                <a:latin typeface="Calibri" pitchFamily="34" charset="0"/>
              </a:rPr>
              <a:t>, </a:t>
            </a:r>
            <a:endParaRPr lang="tr-TR" sz="2000" dirty="0" smtClean="0">
              <a:latin typeface="Calibri" pitchFamily="34" charset="0"/>
            </a:endParaRPr>
          </a:p>
          <a:p>
            <a:pPr lvl="1" algn="just">
              <a:buFont typeface="Wingdings" panose="05000000000000000000" pitchFamily="2" charset="2"/>
              <a:buChar char="§"/>
            </a:pPr>
            <a:r>
              <a:rPr lang="tr-TR" sz="2000" b="1" dirty="0" smtClean="0">
                <a:latin typeface="Calibri" pitchFamily="34" charset="0"/>
              </a:rPr>
              <a:t>uzaktan </a:t>
            </a:r>
            <a:r>
              <a:rPr lang="tr-TR" sz="2000" b="1" dirty="0">
                <a:latin typeface="Calibri" pitchFamily="34" charset="0"/>
              </a:rPr>
              <a:t>eğitim </a:t>
            </a:r>
            <a:r>
              <a:rPr lang="tr-TR" sz="2000" dirty="0">
                <a:latin typeface="Calibri" pitchFamily="34" charset="0"/>
              </a:rPr>
              <a:t>ve </a:t>
            </a:r>
            <a:endParaRPr lang="tr-TR" sz="2000" dirty="0" smtClean="0">
              <a:latin typeface="Calibri" pitchFamily="34" charset="0"/>
            </a:endParaRPr>
          </a:p>
          <a:p>
            <a:pPr lvl="1" algn="just">
              <a:buFont typeface="Wingdings" panose="05000000000000000000" pitchFamily="2" charset="2"/>
              <a:buChar char="§"/>
            </a:pPr>
            <a:r>
              <a:rPr lang="tr-TR" sz="2000" b="1" dirty="0" smtClean="0">
                <a:latin typeface="Calibri" pitchFamily="34" charset="0"/>
              </a:rPr>
              <a:t>ileri </a:t>
            </a:r>
            <a:r>
              <a:rPr lang="tr-TR" sz="2000" b="1" dirty="0">
                <a:latin typeface="Calibri" pitchFamily="34" charset="0"/>
              </a:rPr>
              <a:t>düzey dağıtık bilgi işlem uygulamaları </a:t>
            </a:r>
            <a:r>
              <a:rPr lang="tr-TR" sz="2000" dirty="0">
                <a:latin typeface="Calibri" pitchFamily="34" charset="0"/>
              </a:rPr>
              <a:t>üzerinde de araştırmalar yapmaktadırlar. </a:t>
            </a:r>
            <a:endParaRPr lang="tr-TR" sz="2000" dirty="0" smtClean="0">
              <a:latin typeface="Calibri" pitchFamily="34" charset="0"/>
            </a:endParaRPr>
          </a:p>
          <a:p>
            <a:pPr algn="just"/>
            <a:r>
              <a:rPr lang="tr-TR" sz="2000" dirty="0" smtClean="0">
                <a:latin typeface="Calibri" pitchFamily="34" charset="0"/>
              </a:rPr>
              <a:t>Bu platform </a:t>
            </a:r>
            <a:r>
              <a:rPr lang="tr-TR" sz="2000" dirty="0">
                <a:latin typeface="Calibri" pitchFamily="34" charset="0"/>
              </a:rPr>
              <a:t>ileri teknoloji için sınama alanıdır ve </a:t>
            </a:r>
            <a:r>
              <a:rPr lang="tr-TR" sz="2000" dirty="0" smtClean="0">
                <a:latin typeface="Calibri" pitchFamily="34" charset="0"/>
              </a:rPr>
              <a:t>ileride bu </a:t>
            </a:r>
            <a:r>
              <a:rPr lang="tr-TR" sz="2000" dirty="0">
                <a:latin typeface="Calibri" pitchFamily="34" charset="0"/>
              </a:rPr>
              <a:t>teknoloji internetin yerini alabilir.</a:t>
            </a:r>
          </a:p>
          <a:p>
            <a:pPr algn="just"/>
            <a:endParaRPr lang="tr-TR" sz="2000"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27</a:t>
            </a:fld>
            <a:endParaRPr lang="tr-TR"/>
          </a:p>
        </p:txBody>
      </p:sp>
      <p:pic>
        <p:nvPicPr>
          <p:cNvPr id="5" name="Resim 4"/>
          <p:cNvPicPr>
            <a:picLocks noChangeAspect="1"/>
          </p:cNvPicPr>
          <p:nvPr/>
        </p:nvPicPr>
        <p:blipFill>
          <a:blip r:embed="rId2"/>
          <a:stretch>
            <a:fillRect/>
          </a:stretch>
        </p:blipFill>
        <p:spPr>
          <a:xfrm>
            <a:off x="7457747" y="192408"/>
            <a:ext cx="1508794" cy="1120003"/>
          </a:xfrm>
          <a:prstGeom prst="rect">
            <a:avLst/>
          </a:prstGeom>
        </p:spPr>
      </p:pic>
    </p:spTree>
    <p:extLst>
      <p:ext uri="{BB962C8B-B14F-4D97-AF65-F5344CB8AC3E}">
        <p14:creationId xmlns:p14="http://schemas.microsoft.com/office/powerpoint/2010/main" val="491467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BFDC92CB-BFBB-4412-9575-CDBDD678A9BB}" type="slidenum">
              <a:rPr lang="tr-TR" smtClean="0"/>
              <a:t>28</a:t>
            </a:fld>
            <a:endParaRPr lang="tr-TR"/>
          </a:p>
        </p:txBody>
      </p:sp>
      <p:pic>
        <p:nvPicPr>
          <p:cNvPr id="6" name="Resim 5"/>
          <p:cNvPicPr>
            <a:picLocks noChangeAspect="1"/>
          </p:cNvPicPr>
          <p:nvPr/>
        </p:nvPicPr>
        <p:blipFill rotWithShape="1">
          <a:blip r:embed="rId2"/>
          <a:srcRect l="2777" t="10473" r="13763" b="8357"/>
          <a:stretch/>
        </p:blipFill>
        <p:spPr>
          <a:xfrm>
            <a:off x="0" y="692696"/>
            <a:ext cx="9146178" cy="5400600"/>
          </a:xfrm>
          <a:prstGeom prst="rect">
            <a:avLst/>
          </a:prstGeom>
        </p:spPr>
      </p:pic>
    </p:spTree>
    <p:extLst>
      <p:ext uri="{BB962C8B-B14F-4D97-AF65-F5344CB8AC3E}">
        <p14:creationId xmlns:p14="http://schemas.microsoft.com/office/powerpoint/2010/main" val="2011210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146152" cy="1052736"/>
          </a:xfrm>
        </p:spPr>
        <p:txBody>
          <a:bodyPr>
            <a:normAutofit/>
          </a:bodyPr>
          <a:lstStyle/>
          <a:p>
            <a:r>
              <a:rPr lang="tr-TR" sz="3200" b="1" dirty="0">
                <a:solidFill>
                  <a:schemeClr val="tx1"/>
                </a:solidFill>
                <a:effectLst/>
                <a:latin typeface="Calibri" pitchFamily="34" charset="0"/>
              </a:rPr>
              <a:t>IP Üzerinden Ses </a:t>
            </a:r>
            <a:r>
              <a:rPr lang="tr-TR" sz="3200" b="1" dirty="0" smtClean="0">
                <a:solidFill>
                  <a:schemeClr val="tx1"/>
                </a:solidFill>
                <a:effectLst/>
                <a:latin typeface="Calibri" pitchFamily="34" charset="0"/>
              </a:rPr>
              <a:t>İletimi</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395536" y="1268760"/>
            <a:ext cx="8136904" cy="4536504"/>
          </a:xfrm>
          <a:solidFill>
            <a:schemeClr val="bg1"/>
          </a:solidFill>
        </p:spPr>
        <p:txBody>
          <a:bodyPr>
            <a:normAutofit/>
          </a:bodyPr>
          <a:lstStyle/>
          <a:p>
            <a:pPr algn="just"/>
            <a:r>
              <a:rPr lang="tr-TR" sz="2000" b="1" dirty="0" smtClean="0">
                <a:latin typeface="Calibri" pitchFamily="34" charset="0"/>
              </a:rPr>
              <a:t>IP </a:t>
            </a:r>
            <a:r>
              <a:rPr lang="tr-TR" sz="2000" b="1" dirty="0">
                <a:latin typeface="Calibri" pitchFamily="34" charset="0"/>
              </a:rPr>
              <a:t>üzerinden Ses İletimi (</a:t>
            </a:r>
            <a:r>
              <a:rPr lang="tr-TR" sz="2000" b="1" dirty="0" err="1">
                <a:latin typeface="Calibri" pitchFamily="34" charset="0"/>
              </a:rPr>
              <a:t>VoIP</a:t>
            </a:r>
            <a:r>
              <a:rPr lang="tr-TR" sz="2000" b="1" dirty="0">
                <a:latin typeface="Calibri" pitchFamily="34" charset="0"/>
              </a:rPr>
              <a:t>: Voice </a:t>
            </a:r>
            <a:r>
              <a:rPr lang="tr-TR" sz="2000" b="1" dirty="0" err="1" smtClean="0">
                <a:latin typeface="Calibri" pitchFamily="34" charset="0"/>
              </a:rPr>
              <a:t>over</a:t>
            </a:r>
            <a:r>
              <a:rPr lang="tr-TR" sz="2000" b="1" dirty="0" smtClean="0">
                <a:latin typeface="Calibri" pitchFamily="34" charset="0"/>
              </a:rPr>
              <a:t> </a:t>
            </a:r>
            <a:r>
              <a:rPr lang="tr-TR" sz="2000" b="1" dirty="0">
                <a:latin typeface="Calibri" pitchFamily="34" charset="0"/>
              </a:rPr>
              <a:t>IP) teknolojisi paket anahtarlamayı kullanarak ses enformasyonunu dijital biçim­de dağıtır. </a:t>
            </a:r>
            <a:endParaRPr lang="tr-TR" sz="2000" b="1" dirty="0" smtClean="0">
              <a:latin typeface="Calibri" pitchFamily="34" charset="0"/>
            </a:endParaRPr>
          </a:p>
          <a:p>
            <a:pPr algn="just"/>
            <a:r>
              <a:rPr lang="tr-TR" sz="2000" b="1" dirty="0" err="1" smtClean="0">
                <a:latin typeface="Calibri" pitchFamily="34" charset="0"/>
              </a:rPr>
              <a:t>Skype</a:t>
            </a:r>
            <a:r>
              <a:rPr lang="tr-TR" sz="2000" dirty="0" smtClean="0">
                <a:latin typeface="Calibri" pitchFamily="34" charset="0"/>
              </a:rPr>
              <a:t> </a:t>
            </a:r>
            <a:r>
              <a:rPr lang="tr-TR" sz="2000" dirty="0">
                <a:latin typeface="Calibri" pitchFamily="34" charset="0"/>
              </a:rPr>
              <a:t>eşler arası dosya paylaşım ağını kullanarak dünya genelinde bedava </a:t>
            </a:r>
            <a:r>
              <a:rPr lang="tr-TR" sz="2000" dirty="0" err="1">
                <a:latin typeface="Calibri" pitchFamily="34" charset="0"/>
              </a:rPr>
              <a:t>VoIP</a:t>
            </a:r>
            <a:r>
              <a:rPr lang="tr-TR" sz="2000" dirty="0">
                <a:latin typeface="Calibri" pitchFamily="34" charset="0"/>
              </a:rPr>
              <a:t> sunmaktayken, </a:t>
            </a:r>
            <a:r>
              <a:rPr lang="tr-TR" sz="2000" b="1" dirty="0" err="1">
                <a:latin typeface="Calibri" pitchFamily="34" charset="0"/>
              </a:rPr>
              <a:t>Google'un</a:t>
            </a:r>
            <a:r>
              <a:rPr lang="tr-TR" sz="2000" dirty="0">
                <a:latin typeface="Calibri" pitchFamily="34" charset="0"/>
              </a:rPr>
              <a:t> kendisine ait bedava </a:t>
            </a:r>
            <a:r>
              <a:rPr lang="tr-TR" sz="2000" b="1" dirty="0" err="1">
                <a:latin typeface="Calibri" pitchFamily="34" charset="0"/>
              </a:rPr>
              <a:t>VoIP</a:t>
            </a:r>
            <a:r>
              <a:rPr lang="tr-TR" sz="2000" b="1" dirty="0">
                <a:latin typeface="Calibri" pitchFamily="34" charset="0"/>
              </a:rPr>
              <a:t> hizmeti vardır</a:t>
            </a:r>
            <a:r>
              <a:rPr lang="tr-TR" sz="2000" dirty="0" smtClean="0">
                <a:latin typeface="Calibri" pitchFamily="34" charset="0"/>
              </a:rPr>
              <a:t>.</a:t>
            </a:r>
          </a:p>
          <a:p>
            <a:pPr algn="just"/>
            <a:r>
              <a:rPr lang="tr-TR" sz="2000" dirty="0">
                <a:latin typeface="Calibri" pitchFamily="34" charset="0"/>
              </a:rPr>
              <a:t>Her ne kadar İP telefon sistemi için bazı yatırımlar gerekse de</a:t>
            </a:r>
            <a:r>
              <a:rPr lang="tr-TR" sz="2000" b="1" dirty="0">
                <a:latin typeface="Calibri" pitchFamily="34" charset="0"/>
              </a:rPr>
              <a:t>, </a:t>
            </a:r>
            <a:r>
              <a:rPr lang="tr-TR" sz="2000" b="1" dirty="0" err="1">
                <a:latin typeface="Calibri" pitchFamily="34" charset="0"/>
              </a:rPr>
              <a:t>VoIP</a:t>
            </a:r>
            <a:r>
              <a:rPr lang="tr-TR" sz="2000" b="1" dirty="0">
                <a:latin typeface="Calibri" pitchFamily="34" charset="0"/>
              </a:rPr>
              <a:t> </a:t>
            </a:r>
            <a:r>
              <a:rPr lang="tr-TR" sz="2000" b="1" dirty="0" smtClean="0">
                <a:latin typeface="Calibri" pitchFamily="34" charset="0"/>
              </a:rPr>
              <a:t>iletişim ve </a:t>
            </a:r>
            <a:r>
              <a:rPr lang="tr-TR" sz="2000" b="1" dirty="0">
                <a:latin typeface="Calibri" pitchFamily="34" charset="0"/>
              </a:rPr>
              <a:t>ağ yönetim maliyetlerini </a:t>
            </a:r>
            <a:r>
              <a:rPr lang="tr-TR" sz="2000" b="1" dirty="0" smtClean="0">
                <a:latin typeface="Calibri" pitchFamily="34" charset="0"/>
              </a:rPr>
              <a:t>% 20 </a:t>
            </a:r>
            <a:r>
              <a:rPr lang="tr-TR" sz="2000" b="1" dirty="0">
                <a:latin typeface="Calibri" pitchFamily="34" charset="0"/>
              </a:rPr>
              <a:t>ile 30 arasında düşürebilir</a:t>
            </a:r>
            <a:r>
              <a:rPr lang="tr-TR" sz="2000" b="1" dirty="0" smtClean="0">
                <a:latin typeface="Calibri" pitchFamily="34" charset="0"/>
              </a:rPr>
              <a:t>.</a:t>
            </a:r>
          </a:p>
          <a:p>
            <a:pPr algn="just"/>
            <a:r>
              <a:rPr lang="tr-TR" sz="2000" dirty="0" smtClean="0">
                <a:latin typeface="Calibri" pitchFamily="34" charset="0"/>
              </a:rPr>
              <a:t>Bir IP </a:t>
            </a:r>
            <a:r>
              <a:rPr lang="tr-TR" sz="2000" dirty="0">
                <a:latin typeface="Calibri" pitchFamily="34" charset="0"/>
              </a:rPr>
              <a:t>ağı </a:t>
            </a:r>
            <a:r>
              <a:rPr lang="tr-TR" sz="2000" b="1" dirty="0">
                <a:latin typeface="Calibri" pitchFamily="34" charset="0"/>
              </a:rPr>
              <a:t>hem telekomünikasyon hem de bilgi işlem hizmetleri için tek bir ses-veri altyapısı sunmaktadır</a:t>
            </a:r>
            <a:r>
              <a:rPr lang="tr-TR" sz="2000" b="1" dirty="0" smtClean="0">
                <a:latin typeface="Calibri" pitchFamily="34" charset="0"/>
              </a:rPr>
              <a:t>.</a:t>
            </a:r>
          </a:p>
          <a:p>
            <a:pPr algn="just"/>
            <a:r>
              <a:rPr lang="tr-TR" sz="2000" b="1" dirty="0" err="1">
                <a:latin typeface="Calibri" pitchFamily="34" charset="0"/>
              </a:rPr>
              <a:t>VoIP’in</a:t>
            </a:r>
            <a:r>
              <a:rPr lang="tr-TR" sz="2000" b="1" dirty="0">
                <a:latin typeface="Calibri" pitchFamily="34" charset="0"/>
              </a:rPr>
              <a:t> bir diğer avantajı ise esnekliğidir</a:t>
            </a:r>
            <a:r>
              <a:rPr lang="tr-TR" sz="2000" b="1" dirty="0" smtClean="0">
                <a:latin typeface="Calibri" pitchFamily="34" charset="0"/>
              </a:rPr>
              <a:t>.</a:t>
            </a:r>
            <a:r>
              <a:rPr lang="tr-TR" sz="2000" dirty="0">
                <a:latin typeface="Calibri" pitchFamily="34" charset="0"/>
              </a:rPr>
              <a:t> Geleneksel telefon </a:t>
            </a:r>
            <a:r>
              <a:rPr lang="tr-TR" sz="2000" dirty="0" smtClean="0">
                <a:latin typeface="Calibri" pitchFamily="34" charset="0"/>
              </a:rPr>
              <a:t>ağının </a:t>
            </a:r>
            <a:r>
              <a:rPr lang="tr-TR" sz="2000" dirty="0">
                <a:latin typeface="Calibri" pitchFamily="34" charset="0"/>
              </a:rPr>
              <a:t>tersine, telefonlar yeniden kablo çekilmeksizin veya ağı yeniden </a:t>
            </a:r>
            <a:r>
              <a:rPr lang="tr-TR" sz="2000" dirty="0" smtClean="0">
                <a:latin typeface="Calibri" pitchFamily="34" charset="0"/>
              </a:rPr>
              <a:t>yapılandırmaksızın </a:t>
            </a:r>
            <a:r>
              <a:rPr lang="tr-TR" sz="2000" dirty="0">
                <a:latin typeface="Calibri" pitchFamily="34" charset="0"/>
              </a:rPr>
              <a:t>başka odalara taşınabilir veya bir odaya ilave edilebilir. </a:t>
            </a:r>
            <a:endParaRPr lang="tr-TR" sz="2000" dirty="0" smtClean="0">
              <a:latin typeface="Calibri" pitchFamily="34" charset="0"/>
            </a:endParaRPr>
          </a:p>
          <a:p>
            <a:pPr algn="just"/>
            <a:r>
              <a:rPr lang="tr-TR" sz="2000" dirty="0" err="1" smtClean="0">
                <a:latin typeface="Calibri" pitchFamily="34" charset="0"/>
              </a:rPr>
              <a:t>VoIP</a:t>
            </a:r>
            <a:r>
              <a:rPr lang="tr-TR" sz="2000" dirty="0" smtClean="0">
                <a:latin typeface="Calibri" pitchFamily="34" charset="0"/>
              </a:rPr>
              <a:t> </a:t>
            </a:r>
            <a:r>
              <a:rPr lang="tr-TR" sz="2000" dirty="0">
                <a:latin typeface="Calibri" pitchFamily="34" charset="0"/>
              </a:rPr>
              <a:t>ile bir konferans </a:t>
            </a:r>
            <a:r>
              <a:rPr lang="tr-TR" sz="2000" dirty="0" smtClean="0">
                <a:latin typeface="Calibri" pitchFamily="34" charset="0"/>
              </a:rPr>
              <a:t>görüşmesi</a:t>
            </a:r>
            <a:r>
              <a:rPr lang="tr-TR" sz="2000" dirty="0">
                <a:latin typeface="Calibri" pitchFamily="34" charset="0"/>
              </a:rPr>
              <a:t> </a:t>
            </a:r>
            <a:r>
              <a:rPr lang="tr-TR" sz="2000" dirty="0" smtClean="0">
                <a:latin typeface="Calibri" pitchFamily="34" charset="0"/>
              </a:rPr>
              <a:t>de yapılabilir.</a:t>
            </a:r>
            <a:endParaRPr lang="tr-TR" sz="2000"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29</a:t>
            </a:fld>
            <a:endParaRPr lang="tr-TR"/>
          </a:p>
        </p:txBody>
      </p:sp>
    </p:spTree>
    <p:extLst>
      <p:ext uri="{BB962C8B-B14F-4D97-AF65-F5344CB8AC3E}">
        <p14:creationId xmlns:p14="http://schemas.microsoft.com/office/powerpoint/2010/main" val="964663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BFDC92CB-BFBB-4412-9575-CDBDD678A9BB}" type="slidenum">
              <a:rPr lang="tr-TR" smtClean="0"/>
              <a:t>30</a:t>
            </a:fld>
            <a:endParaRPr lang="tr-TR"/>
          </a:p>
        </p:txBody>
      </p:sp>
      <p:pic>
        <p:nvPicPr>
          <p:cNvPr id="1026" name="Picture 2" descr="https://d233eq3e3p3cv0.cloudfront.net/max/640/0*YIX7on1_sR9rtV-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478" y="805118"/>
            <a:ext cx="7848872" cy="5886654"/>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2051720" y="116632"/>
            <a:ext cx="4968552" cy="584775"/>
          </a:xfrm>
          <a:prstGeom prst="rect">
            <a:avLst/>
          </a:prstGeom>
          <a:noFill/>
        </p:spPr>
        <p:txBody>
          <a:bodyPr wrap="square" rtlCol="0">
            <a:spAutoFit/>
          </a:bodyPr>
          <a:lstStyle/>
          <a:p>
            <a:pPr algn="ctr"/>
            <a:r>
              <a:rPr lang="tr-TR" sz="3200" b="1" dirty="0" smtClean="0"/>
              <a:t>Sanal toplantı örneği </a:t>
            </a:r>
            <a:endParaRPr lang="tr-TR" sz="3200" b="1" dirty="0"/>
          </a:p>
        </p:txBody>
      </p:sp>
    </p:spTree>
    <p:extLst>
      <p:ext uri="{BB962C8B-B14F-4D97-AF65-F5344CB8AC3E}">
        <p14:creationId xmlns:p14="http://schemas.microsoft.com/office/powerpoint/2010/main" val="776590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44016"/>
            <a:ext cx="7416824" cy="1124744"/>
          </a:xfrm>
        </p:spPr>
        <p:txBody>
          <a:bodyPr>
            <a:noAutofit/>
          </a:bodyPr>
          <a:lstStyle/>
          <a:p>
            <a:r>
              <a:rPr lang="tr-TR" sz="3200" b="1" dirty="0">
                <a:solidFill>
                  <a:schemeClr val="tx1"/>
                </a:solidFill>
                <a:effectLst/>
                <a:latin typeface="Calibri" pitchFamily="34" charset="0"/>
              </a:rPr>
              <a:t>Sanal Özel </a:t>
            </a:r>
            <a:r>
              <a:rPr lang="tr-TR" sz="3200" b="1" dirty="0" smtClean="0">
                <a:solidFill>
                  <a:schemeClr val="tx1"/>
                </a:solidFill>
                <a:effectLst/>
                <a:latin typeface="Calibri" pitchFamily="34" charset="0"/>
              </a:rPr>
              <a:t>Ağlar</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467544" y="1484784"/>
            <a:ext cx="8280920" cy="2664296"/>
          </a:xfrm>
          <a:solidFill>
            <a:schemeClr val="bg1"/>
          </a:solidFill>
        </p:spPr>
        <p:txBody>
          <a:bodyPr>
            <a:noAutofit/>
          </a:bodyPr>
          <a:lstStyle/>
          <a:p>
            <a:pPr algn="just"/>
            <a:r>
              <a:rPr lang="tr-TR" sz="2000" dirty="0">
                <a:solidFill>
                  <a:schemeClr val="tx1"/>
                </a:solidFill>
                <a:latin typeface="Calibri" pitchFamily="34" charset="0"/>
              </a:rPr>
              <a:t>Eğer yeni ürünler ve hizmetler geliştirmekle yükümlü bir pazarlama grubu­nuz olsa ve üyeleri Birleşik Devletler dışına yayılmış olsa ne olurdu?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Şüphesiz </a:t>
            </a:r>
            <a:r>
              <a:rPr lang="tr-TR" sz="2000" dirty="0">
                <a:solidFill>
                  <a:schemeClr val="tx1"/>
                </a:solidFill>
                <a:latin typeface="Calibri" pitchFamily="34" charset="0"/>
              </a:rPr>
              <a:t>birbirinize dışarıdan birileri tarafından kesilmeden e-posta gönderebilmeyi ve birbirinizle haberleşebilmeyi isterdiniz.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Geçmişte </a:t>
            </a:r>
            <a:r>
              <a:rPr lang="tr-TR" sz="2000" dirty="0">
                <a:solidFill>
                  <a:schemeClr val="tx1"/>
                </a:solidFill>
                <a:latin typeface="Calibri" pitchFamily="34" charset="0"/>
              </a:rPr>
              <a:t>bu soruna bir çözüm yolu müşterilerin güvenli, özel, atanmış ağlar sunan büyük özel ağ işletmeleriyle çalışmalarıydı.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Ancak </a:t>
            </a:r>
            <a:r>
              <a:rPr lang="tr-TR" sz="2000" dirty="0">
                <a:solidFill>
                  <a:schemeClr val="tx1"/>
                </a:solidFill>
                <a:latin typeface="Calibri" pitchFamily="34" charset="0"/>
              </a:rPr>
              <a:t>bu pahalı bir çözümdü. Çok daha ucuz çözümse genel internette sanal bir özel ağ oluşturmaktır.</a:t>
            </a:r>
          </a:p>
          <a:p>
            <a:pPr algn="just"/>
            <a:endParaRPr lang="tr-TR" sz="2000" dirty="0">
              <a:solidFill>
                <a:schemeClr val="tx1"/>
              </a:solidFill>
              <a:latin typeface="Calibri" pitchFamily="34" charset="0"/>
            </a:endParaRP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31</a:t>
            </a:fld>
            <a:endParaRPr lang="tr-TR"/>
          </a:p>
        </p:txBody>
      </p:sp>
    </p:spTree>
    <p:extLst>
      <p:ext uri="{BB962C8B-B14F-4D97-AF65-F5344CB8AC3E}">
        <p14:creationId xmlns:p14="http://schemas.microsoft.com/office/powerpoint/2010/main" val="40959343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8419"/>
            <a:ext cx="8100392" cy="736285"/>
          </a:xfrm>
        </p:spPr>
        <p:txBody>
          <a:bodyPr>
            <a:normAutofit/>
          </a:bodyPr>
          <a:lstStyle/>
          <a:p>
            <a:r>
              <a:rPr lang="tr-TR" sz="2800" b="1" dirty="0" smtClean="0">
                <a:solidFill>
                  <a:schemeClr val="tx1"/>
                </a:solidFill>
                <a:effectLst/>
                <a:latin typeface="Calibri" pitchFamily="34" charset="0"/>
              </a:rPr>
              <a:t>Sanal Özel Ağ</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4716016" y="764704"/>
            <a:ext cx="4424867" cy="5328592"/>
          </a:xfrm>
          <a:solidFill>
            <a:schemeClr val="bg1"/>
          </a:solidFill>
        </p:spPr>
        <p:txBody>
          <a:bodyPr>
            <a:noAutofit/>
          </a:bodyPr>
          <a:lstStyle/>
          <a:p>
            <a:pPr algn="just"/>
            <a:r>
              <a:rPr lang="tr-TR" sz="1800" b="1" dirty="0">
                <a:solidFill>
                  <a:srgbClr val="FF0000"/>
                </a:solidFill>
                <a:latin typeface="Calibri" pitchFamily="34" charset="0"/>
              </a:rPr>
              <a:t>Bir sanal özel ağ (VPN: </a:t>
            </a:r>
            <a:r>
              <a:rPr lang="tr-TR" sz="1800" b="1" dirty="0" err="1">
                <a:solidFill>
                  <a:srgbClr val="FF0000"/>
                </a:solidFill>
                <a:latin typeface="Calibri" pitchFamily="34" charset="0"/>
              </a:rPr>
              <a:t>Virtuel</a:t>
            </a:r>
            <a:r>
              <a:rPr lang="tr-TR" sz="1800" b="1" dirty="0">
                <a:solidFill>
                  <a:srgbClr val="FF0000"/>
                </a:solidFill>
                <a:latin typeface="Calibri" pitchFamily="34" charset="0"/>
              </a:rPr>
              <a:t> </a:t>
            </a:r>
            <a:r>
              <a:rPr lang="tr-TR" sz="1800" b="1" dirty="0" err="1">
                <a:solidFill>
                  <a:srgbClr val="FF0000"/>
                </a:solidFill>
                <a:latin typeface="Calibri" pitchFamily="34" charset="0"/>
              </a:rPr>
              <a:t>Private</a:t>
            </a:r>
            <a:r>
              <a:rPr lang="tr-TR" sz="1800" b="1" dirty="0">
                <a:solidFill>
                  <a:srgbClr val="FF0000"/>
                </a:solidFill>
                <a:latin typeface="Calibri" pitchFamily="34" charset="0"/>
              </a:rPr>
              <a:t> Network) </a:t>
            </a:r>
            <a:r>
              <a:rPr lang="tr-TR" sz="1800" dirty="0">
                <a:solidFill>
                  <a:schemeClr val="tx1"/>
                </a:solidFill>
                <a:latin typeface="Calibri" pitchFamily="34" charset="0"/>
              </a:rPr>
              <a:t>güvenli, şifreli, özel bir ağdır ve internet gibi büyük ağların yönetim kolaylıklarından ve büyük ölçekli ekonomisinin olanaklarından yararlanabilmek için genel ağlarda yapılandırılmıştır.</a:t>
            </a:r>
          </a:p>
          <a:p>
            <a:pPr algn="just"/>
            <a:r>
              <a:rPr lang="tr-TR" sz="1800" dirty="0">
                <a:solidFill>
                  <a:schemeClr val="tx1"/>
                </a:solidFill>
                <a:latin typeface="Calibri" pitchFamily="34" charset="0"/>
              </a:rPr>
              <a:t>Bir VPN, işletmenize güvenli iletişim için kendi özel ağını kullanan geleneksel internet dışı hizmet sunucularla kıyaslandığında daha ucuza aynı yeterlilikte güvenli ve şifreli iletişim sunar. </a:t>
            </a:r>
            <a:r>
              <a:rPr lang="tr-TR" sz="1800" dirty="0" err="1">
                <a:solidFill>
                  <a:schemeClr val="tx1"/>
                </a:solidFill>
                <a:latin typeface="Calibri" pitchFamily="34" charset="0"/>
              </a:rPr>
              <a:t>VPN’ler</a:t>
            </a:r>
            <a:r>
              <a:rPr lang="tr-TR" sz="1800" dirty="0">
                <a:solidFill>
                  <a:schemeClr val="tx1"/>
                </a:solidFill>
                <a:latin typeface="Calibri" pitchFamily="34" charset="0"/>
              </a:rPr>
              <a:t> ayrıca ses ve veri ağlarını birleştirmek için bir ağ altyapısı da sağlar.</a:t>
            </a:r>
          </a:p>
          <a:p>
            <a:pPr algn="just"/>
            <a:r>
              <a:rPr lang="tr-TR" sz="1800" dirty="0">
                <a:latin typeface="Calibri" pitchFamily="34" charset="0"/>
              </a:rPr>
              <a:t>Noktadan noktaya tünel protokolü (PPTP) </a:t>
            </a:r>
            <a:r>
              <a:rPr lang="tr-TR" sz="1800" dirty="0">
                <a:solidFill>
                  <a:schemeClr val="tx1"/>
                </a:solidFill>
                <a:latin typeface="Calibri" pitchFamily="34" charset="0"/>
              </a:rPr>
              <a:t>dâhil bir dizi rekabetçi protokol </a:t>
            </a:r>
            <a:r>
              <a:rPr lang="tr-TR" sz="1800" dirty="0" smtClean="0">
                <a:solidFill>
                  <a:schemeClr val="tx1"/>
                </a:solidFill>
                <a:latin typeface="Calibri" pitchFamily="34" charset="0"/>
              </a:rPr>
              <a:t>internette </a:t>
            </a:r>
            <a:r>
              <a:rPr lang="tr-TR" sz="1800" dirty="0">
                <a:solidFill>
                  <a:schemeClr val="tx1"/>
                </a:solidFill>
                <a:latin typeface="Calibri" pitchFamily="34" charset="0"/>
              </a:rPr>
              <a:t>taşınan verinin güvenliği </a:t>
            </a:r>
            <a:r>
              <a:rPr lang="tr-TR" sz="1800" i="1" dirty="0">
                <a:solidFill>
                  <a:schemeClr val="tx1"/>
                </a:solidFill>
                <a:latin typeface="Calibri" pitchFamily="34" charset="0"/>
              </a:rPr>
              <a:t> </a:t>
            </a:r>
            <a:r>
              <a:rPr lang="tr-TR" sz="1800" dirty="0">
                <a:solidFill>
                  <a:schemeClr val="tx1"/>
                </a:solidFill>
                <a:latin typeface="Calibri" pitchFamily="34" charset="0"/>
              </a:rPr>
              <a:t>için </a:t>
            </a:r>
            <a:r>
              <a:rPr lang="tr-TR" sz="1800" dirty="0" smtClean="0">
                <a:solidFill>
                  <a:schemeClr val="tx1"/>
                </a:solidFill>
                <a:latin typeface="Calibri" pitchFamily="34" charset="0"/>
              </a:rPr>
              <a:t>kullanılır.</a:t>
            </a:r>
          </a:p>
          <a:p>
            <a:pPr algn="just"/>
            <a:r>
              <a:rPr lang="tr-TR" sz="1800" b="1" dirty="0" err="1" smtClean="0">
                <a:solidFill>
                  <a:schemeClr val="tx1"/>
                </a:solidFill>
                <a:latin typeface="Calibri" pitchFamily="34" charset="0"/>
              </a:rPr>
              <a:t>Tünelleme</a:t>
            </a:r>
            <a:r>
              <a:rPr lang="tr-TR" sz="1800" b="1" dirty="0" smtClean="0">
                <a:solidFill>
                  <a:schemeClr val="tx1"/>
                </a:solidFill>
                <a:latin typeface="Calibri" pitchFamily="34" charset="0"/>
              </a:rPr>
              <a:t> adı verilen bu süreçte, şifrelenmiş veri paketleri IP paketlerinin içine yerleştirilir. Buna da içeriğini gizlemek için ağ mesajı eklendiğinde, işletmeler genel internet içinde yol alan özel bir bağlantı oluşturmuş olurlar.</a:t>
            </a:r>
            <a:endParaRPr lang="tr-TR" sz="1800" b="1" dirty="0">
              <a:solidFill>
                <a:schemeClr val="tx1"/>
              </a:solidFill>
              <a:latin typeface="Calibri" pitchFamily="34" charset="0"/>
            </a:endParaRPr>
          </a:p>
          <a:p>
            <a:endParaRPr lang="tr-TR" sz="18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32</a:t>
            </a:fld>
            <a:endParaRPr lang="tr-TR"/>
          </a:p>
        </p:txBody>
      </p:sp>
      <p:pic>
        <p:nvPicPr>
          <p:cNvPr id="3074" name="Picture 2" descr="http://www.acsitsupport.com/images/vpn.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07504" y="772728"/>
            <a:ext cx="4499992" cy="4537412"/>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7331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3906"/>
            <a:ext cx="9144000" cy="619176"/>
          </a:xfrm>
        </p:spPr>
        <p:txBody>
          <a:bodyPr>
            <a:normAutofit/>
          </a:bodyPr>
          <a:lstStyle/>
          <a:p>
            <a:pPr algn="ctr"/>
            <a:r>
              <a:rPr lang="tr-TR" sz="2800" b="1" dirty="0">
                <a:solidFill>
                  <a:schemeClr val="tx1"/>
                </a:solidFill>
                <a:effectLst/>
                <a:latin typeface="Calibri" pitchFamily="34" charset="0"/>
              </a:rPr>
              <a:t>Bağlantılı Metin (</a:t>
            </a:r>
            <a:r>
              <a:rPr lang="tr-TR" sz="2800" b="1" dirty="0" err="1">
                <a:solidFill>
                  <a:schemeClr val="tx1"/>
                </a:solidFill>
                <a:effectLst/>
                <a:latin typeface="Calibri" pitchFamily="34" charset="0"/>
              </a:rPr>
              <a:t>Hypertext</a:t>
            </a:r>
            <a:r>
              <a:rPr lang="tr-TR" sz="2800" b="1" dirty="0" smtClean="0">
                <a:solidFill>
                  <a:schemeClr val="tx1"/>
                </a:solidFill>
                <a:effectLst/>
                <a:latin typeface="Calibri" pitchFamily="34" charset="0"/>
              </a:rPr>
              <a:t>)</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79512" y="826132"/>
            <a:ext cx="8856984" cy="2746883"/>
          </a:xfrm>
          <a:solidFill>
            <a:schemeClr val="bg1"/>
          </a:solidFill>
        </p:spPr>
        <p:txBody>
          <a:bodyPr>
            <a:noAutofit/>
          </a:bodyPr>
          <a:lstStyle/>
          <a:p>
            <a:pPr algn="just"/>
            <a:r>
              <a:rPr lang="tr-TR" sz="1800" dirty="0" smtClean="0">
                <a:solidFill>
                  <a:schemeClr val="tx1"/>
                </a:solidFill>
                <a:latin typeface="Calibri" pitchFamily="34" charset="0"/>
              </a:rPr>
              <a:t>Web </a:t>
            </a:r>
            <a:r>
              <a:rPr lang="tr-TR" sz="1800" dirty="0">
                <a:solidFill>
                  <a:schemeClr val="tx1"/>
                </a:solidFill>
                <a:latin typeface="Calibri" pitchFamily="34" charset="0"/>
              </a:rPr>
              <a:t>sayfalarına internet aracılığıyla erişilebilir. </a:t>
            </a:r>
            <a:endParaRPr lang="tr-TR" sz="1800" dirty="0" smtClean="0">
              <a:solidFill>
                <a:schemeClr val="tx1"/>
              </a:solidFill>
              <a:latin typeface="Calibri" pitchFamily="34" charset="0"/>
            </a:endParaRPr>
          </a:p>
          <a:p>
            <a:pPr algn="just"/>
            <a:r>
              <a:rPr lang="tr-TR" sz="1800" dirty="0" smtClean="0">
                <a:solidFill>
                  <a:schemeClr val="tx1"/>
                </a:solidFill>
                <a:latin typeface="Calibri" pitchFamily="34" charset="0"/>
              </a:rPr>
              <a:t>Bilgisayarınızdaki </a:t>
            </a:r>
            <a:r>
              <a:rPr lang="tr-TR" sz="1800" dirty="0">
                <a:solidFill>
                  <a:schemeClr val="tx1"/>
                </a:solidFill>
                <a:latin typeface="Calibri" pitchFamily="34" charset="0"/>
              </a:rPr>
              <a:t>Web tarayıcı yazılımı, Web sayfalarını bir internet ana sistem sunucudan </a:t>
            </a:r>
            <a:r>
              <a:rPr lang="tr-TR" sz="1800" b="1" dirty="0">
                <a:solidFill>
                  <a:schemeClr val="tx1"/>
                </a:solidFill>
                <a:latin typeface="Calibri" pitchFamily="34" charset="0"/>
              </a:rPr>
              <a:t>Bağlantılı Metin Aktarım Protokolünü </a:t>
            </a:r>
            <a:r>
              <a:rPr lang="tr-TR" sz="1800" dirty="0">
                <a:solidFill>
                  <a:schemeClr val="tx1"/>
                </a:solidFill>
                <a:latin typeface="Calibri" pitchFamily="34" charset="0"/>
              </a:rPr>
              <a:t>(</a:t>
            </a:r>
            <a:r>
              <a:rPr lang="tr-TR" sz="1800" b="1" dirty="0">
                <a:solidFill>
                  <a:srgbClr val="FF0000"/>
                </a:solidFill>
                <a:latin typeface="Calibri" pitchFamily="34" charset="0"/>
              </a:rPr>
              <a:t>HTTP</a:t>
            </a:r>
            <a:r>
              <a:rPr lang="tr-TR" sz="1800" dirty="0">
                <a:solidFill>
                  <a:schemeClr val="tx1"/>
                </a:solidFill>
                <a:latin typeface="Calibri" pitchFamily="34" charset="0"/>
              </a:rPr>
              <a:t>) kullanarak </a:t>
            </a:r>
            <a:r>
              <a:rPr lang="tr-TR" sz="1800" dirty="0" smtClean="0">
                <a:solidFill>
                  <a:schemeClr val="tx1"/>
                </a:solidFill>
                <a:latin typeface="Calibri" pitchFamily="34" charset="0"/>
              </a:rPr>
              <a:t>isteyebilir.</a:t>
            </a:r>
          </a:p>
          <a:p>
            <a:pPr algn="just"/>
            <a:r>
              <a:rPr lang="tr-TR" sz="1800" b="1" dirty="0">
                <a:solidFill>
                  <a:srgbClr val="C00000"/>
                </a:solidFill>
                <a:latin typeface="Calibri" pitchFamily="34" charset="0"/>
              </a:rPr>
              <a:t>HTTP, </a:t>
            </a:r>
            <a:r>
              <a:rPr lang="tr-TR" sz="1800" b="1" dirty="0" smtClean="0">
                <a:solidFill>
                  <a:srgbClr val="C00000"/>
                </a:solidFill>
                <a:latin typeface="Calibri" pitchFamily="34" charset="0"/>
              </a:rPr>
              <a:t> Web</a:t>
            </a:r>
            <a:r>
              <a:rPr lang="tr-TR" sz="1800" b="1" dirty="0">
                <a:solidFill>
                  <a:srgbClr val="C00000"/>
                </a:solidFill>
                <a:latin typeface="Calibri" pitchFamily="34" charset="0"/>
              </a:rPr>
              <a:t>' deki sayfaların aktarımı için kullanılan bir iletişim  </a:t>
            </a:r>
            <a:r>
              <a:rPr lang="tr-TR" sz="1800" b="1" dirty="0" smtClean="0">
                <a:solidFill>
                  <a:srgbClr val="C00000"/>
                </a:solidFill>
                <a:latin typeface="Calibri" pitchFamily="34" charset="0"/>
              </a:rPr>
              <a:t>standardıdır.</a:t>
            </a:r>
          </a:p>
          <a:p>
            <a:pPr algn="just"/>
            <a:r>
              <a:rPr lang="tr-TR" sz="1800" b="1" u="sng" dirty="0">
                <a:solidFill>
                  <a:schemeClr val="tx1"/>
                </a:solidFill>
                <a:latin typeface="Calibri" pitchFamily="34" charset="0"/>
              </a:rPr>
              <a:t>Örneğin</a:t>
            </a:r>
            <a:r>
              <a:rPr lang="tr-TR" sz="1800" u="sng" dirty="0">
                <a:solidFill>
                  <a:schemeClr val="tx1"/>
                </a:solidFill>
                <a:latin typeface="Calibri" pitchFamily="34" charset="0"/>
              </a:rPr>
              <a:t>; tarayıcınıza </a:t>
            </a:r>
            <a:r>
              <a:rPr lang="en-US" sz="1800" u="sng" dirty="0">
                <a:solidFill>
                  <a:schemeClr val="tx1"/>
                </a:solidFill>
                <a:latin typeface="Calibri" pitchFamily="34" charset="0"/>
                <a:hlinkClick r:id="rId2"/>
              </a:rPr>
              <a:t>www.sec.gov</a:t>
            </a:r>
            <a:r>
              <a:rPr lang="tr-TR" sz="1800" u="sng" dirty="0">
                <a:solidFill>
                  <a:schemeClr val="tx1"/>
                </a:solidFill>
                <a:latin typeface="Calibri" pitchFamily="34" charset="0"/>
              </a:rPr>
              <a:t> gibi bir Web adresini yazdığınızda, tarayıcı­nız bir HTTP isteğini </a:t>
            </a:r>
            <a:r>
              <a:rPr lang="en-US" sz="1800" u="sng" dirty="0">
                <a:solidFill>
                  <a:schemeClr val="tx1"/>
                </a:solidFill>
                <a:latin typeface="Calibri" pitchFamily="34" charset="0"/>
              </a:rPr>
              <a:t>sec.gov </a:t>
            </a:r>
            <a:r>
              <a:rPr lang="tr-TR" sz="1800" u="sng" dirty="0">
                <a:solidFill>
                  <a:schemeClr val="tx1"/>
                </a:solidFill>
                <a:latin typeface="Calibri" pitchFamily="34" charset="0"/>
              </a:rPr>
              <a:t>sunucusuna gönderir. Bu istekte </a:t>
            </a:r>
            <a:r>
              <a:rPr lang="tr-TR" sz="1800" u="sng" dirty="0" err="1">
                <a:solidFill>
                  <a:schemeClr val="tx1"/>
                </a:solidFill>
                <a:latin typeface="Calibri" pitchFamily="34" charset="0"/>
              </a:rPr>
              <a:t>sec.gov'un</a:t>
            </a:r>
            <a:r>
              <a:rPr lang="tr-TR" sz="1800" u="sng" dirty="0">
                <a:solidFill>
                  <a:schemeClr val="tx1"/>
                </a:solidFill>
                <a:latin typeface="Calibri" pitchFamily="34" charset="0"/>
              </a:rPr>
              <a:t> </a:t>
            </a:r>
            <a:r>
              <a:rPr lang="tr-TR" sz="1800" u="sng" dirty="0" smtClean="0">
                <a:solidFill>
                  <a:schemeClr val="tx1"/>
                </a:solidFill>
                <a:latin typeface="Calibri" pitchFamily="34" charset="0"/>
              </a:rPr>
              <a:t>ana sayfasıdır.</a:t>
            </a:r>
          </a:p>
          <a:p>
            <a:pPr algn="just"/>
            <a:r>
              <a:rPr lang="tr-TR" sz="1800" dirty="0" smtClean="0">
                <a:solidFill>
                  <a:schemeClr val="tx1"/>
                </a:solidFill>
                <a:latin typeface="Calibri" pitchFamily="34" charset="0"/>
              </a:rPr>
              <a:t>Adres </a:t>
            </a:r>
            <a:r>
              <a:rPr lang="tr-TR" sz="1800" dirty="0">
                <a:solidFill>
                  <a:schemeClr val="tx1"/>
                </a:solidFill>
                <a:latin typeface="Calibri" pitchFamily="34" charset="0"/>
              </a:rPr>
              <a:t>bütünüyle bir </a:t>
            </a:r>
            <a:r>
              <a:rPr lang="tr-TR" sz="1800" dirty="0" smtClean="0">
                <a:solidFill>
                  <a:schemeClr val="tx1"/>
                </a:solidFill>
                <a:latin typeface="Calibri" pitchFamily="34" charset="0"/>
              </a:rPr>
              <a:t>kaynak </a:t>
            </a:r>
            <a:r>
              <a:rPr lang="tr-TR" sz="1800" dirty="0">
                <a:solidFill>
                  <a:schemeClr val="tx1"/>
                </a:solidFill>
                <a:latin typeface="Calibri" pitchFamily="34" charset="0"/>
              </a:rPr>
              <a:t>bulucu (URL:Uniform Resource </a:t>
            </a:r>
            <a:r>
              <a:rPr lang="tr-TR" sz="1800" dirty="0" err="1">
                <a:solidFill>
                  <a:schemeClr val="tx1"/>
                </a:solidFill>
                <a:latin typeface="Calibri" pitchFamily="34" charset="0"/>
              </a:rPr>
              <a:t>Locator</a:t>
            </a:r>
            <a:r>
              <a:rPr lang="tr-TR" sz="1800" dirty="0">
                <a:solidFill>
                  <a:schemeClr val="tx1"/>
                </a:solidFill>
                <a:latin typeface="Calibri" pitchFamily="34" charset="0"/>
              </a:rPr>
              <a:t>) olarak adlandırılır</a:t>
            </a:r>
            <a:r>
              <a:rPr lang="tr-TR" sz="1800" dirty="0" smtClean="0">
                <a:solidFill>
                  <a:schemeClr val="tx1"/>
                </a:solidFill>
                <a:latin typeface="Calibri" pitchFamily="34" charset="0"/>
              </a:rPr>
              <a:t>.</a:t>
            </a:r>
            <a:endParaRPr lang="tr-TR" sz="1800" dirty="0">
              <a:solidFill>
                <a:schemeClr val="tx1"/>
              </a:solidFill>
              <a:latin typeface="Calibri" pitchFamily="34" charset="0"/>
            </a:endParaRPr>
          </a:p>
        </p:txBody>
      </p:sp>
      <p:sp>
        <p:nvSpPr>
          <p:cNvPr id="8" name="Slayt Numarası Yer Tutucusu 7"/>
          <p:cNvSpPr>
            <a:spLocks noGrp="1"/>
          </p:cNvSpPr>
          <p:nvPr>
            <p:ph type="sldNum" sz="quarter" idx="12"/>
          </p:nvPr>
        </p:nvSpPr>
        <p:spPr/>
        <p:txBody>
          <a:bodyPr/>
          <a:lstStyle/>
          <a:p>
            <a:fld id="{BFDC92CB-BFBB-4412-9575-CDBDD678A9BB}" type="slidenum">
              <a:rPr lang="tr-TR" smtClean="0"/>
              <a:t>33</a:t>
            </a:fld>
            <a:endParaRPr lang="tr-TR"/>
          </a:p>
        </p:txBody>
      </p:sp>
      <p:sp>
        <p:nvSpPr>
          <p:cNvPr id="4" name="Metin kutusu 3"/>
          <p:cNvSpPr txBox="1"/>
          <p:nvPr/>
        </p:nvSpPr>
        <p:spPr>
          <a:xfrm>
            <a:off x="539552" y="3573016"/>
            <a:ext cx="8100392" cy="3385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sz="1600" b="1" dirty="0">
                <a:solidFill>
                  <a:schemeClr val="tx1"/>
                </a:solidFill>
                <a:latin typeface="Calibri" pitchFamily="34" charset="0"/>
              </a:rPr>
              <a:t>Bir tarayıcı­ya yazıldığında, URL tarayıcı yazılıma bilgi için nereye bakılması gerektiğini söyler. </a:t>
            </a:r>
          </a:p>
        </p:txBody>
      </p:sp>
      <p:grpSp>
        <p:nvGrpSpPr>
          <p:cNvPr id="15" name="Grup 14"/>
          <p:cNvGrpSpPr/>
          <p:nvPr/>
        </p:nvGrpSpPr>
        <p:grpSpPr>
          <a:xfrm>
            <a:off x="755576" y="4149080"/>
            <a:ext cx="7560840" cy="1668667"/>
            <a:chOff x="827584" y="4277711"/>
            <a:chExt cx="7560840" cy="1668667"/>
          </a:xfrm>
        </p:grpSpPr>
        <p:sp>
          <p:nvSpPr>
            <p:cNvPr id="5" name="Metin kutusu 4"/>
            <p:cNvSpPr txBox="1"/>
            <p:nvPr/>
          </p:nvSpPr>
          <p:spPr>
            <a:xfrm>
              <a:off x="2296901" y="4343945"/>
              <a:ext cx="5656659" cy="369332"/>
            </a:xfrm>
            <a:prstGeom prst="rect">
              <a:avLst/>
            </a:prstGeom>
            <a:noFill/>
          </p:spPr>
          <p:txBody>
            <a:bodyPr wrap="square" rtlCol="0">
              <a:spAutoFit/>
            </a:bodyPr>
            <a:lstStyle/>
            <a:p>
              <a:r>
                <a:rPr lang="tr-TR" i="1" u="sng" dirty="0">
                  <a:latin typeface="Calibri" pitchFamily="34" charset="0"/>
                  <a:hlinkClick r:id="rId3"/>
                </a:rPr>
                <a:t>http://www.</a:t>
              </a:r>
              <a:r>
                <a:rPr lang="en-US" i="1" u="sng" dirty="0">
                  <a:latin typeface="Calibri" pitchFamily="34" charset="0"/>
                  <a:hlinkClick r:id="rId3"/>
                </a:rPr>
                <a:t>megacorp.com/content/features/082610.html</a:t>
              </a:r>
              <a:endParaRPr lang="tr-TR" dirty="0"/>
            </a:p>
          </p:txBody>
        </p:sp>
        <p:sp>
          <p:nvSpPr>
            <p:cNvPr id="6" name="Oval 5"/>
            <p:cNvSpPr/>
            <p:nvPr/>
          </p:nvSpPr>
          <p:spPr>
            <a:xfrm>
              <a:off x="2195736" y="4302061"/>
              <a:ext cx="720080" cy="492189"/>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 name="Metin kutusu 6"/>
            <p:cNvSpPr txBox="1"/>
            <p:nvPr/>
          </p:nvSpPr>
          <p:spPr>
            <a:xfrm>
              <a:off x="827584" y="4869160"/>
              <a:ext cx="1728192" cy="1077218"/>
            </a:xfrm>
            <a:prstGeom prst="rect">
              <a:avLst/>
            </a:prstGeom>
            <a:solidFill>
              <a:schemeClr val="bg1"/>
            </a:solidFill>
          </p:spPr>
          <p:txBody>
            <a:bodyPr wrap="square" rtlCol="0">
              <a:spAutoFit/>
            </a:bodyPr>
            <a:lstStyle/>
            <a:p>
              <a:r>
                <a:rPr lang="tr-TR" sz="1600" dirty="0">
                  <a:latin typeface="Calibri" pitchFamily="34" charset="0"/>
                </a:rPr>
                <a:t>Web sayfalarını göstermek için kullanılacak protokolü tanım­lar</a:t>
              </a:r>
              <a:endParaRPr lang="tr-TR" sz="1600" dirty="0"/>
            </a:p>
          </p:txBody>
        </p:sp>
        <p:sp>
          <p:nvSpPr>
            <p:cNvPr id="9" name="Oval 8"/>
            <p:cNvSpPr/>
            <p:nvPr/>
          </p:nvSpPr>
          <p:spPr>
            <a:xfrm>
              <a:off x="2915815" y="4282516"/>
              <a:ext cx="1944217" cy="553617"/>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10" name="Metin kutusu 9"/>
            <p:cNvSpPr txBox="1"/>
            <p:nvPr/>
          </p:nvSpPr>
          <p:spPr>
            <a:xfrm>
              <a:off x="3220789" y="4869160"/>
              <a:ext cx="1440160" cy="338554"/>
            </a:xfrm>
            <a:prstGeom prst="rect">
              <a:avLst/>
            </a:prstGeom>
            <a:noFill/>
          </p:spPr>
          <p:txBody>
            <a:bodyPr wrap="square" rtlCol="0">
              <a:spAutoFit/>
            </a:bodyPr>
            <a:lstStyle/>
            <a:p>
              <a:r>
                <a:rPr lang="tr-TR" sz="1600" dirty="0">
                  <a:latin typeface="Calibri" pitchFamily="34" charset="0"/>
                </a:rPr>
                <a:t>alan </a:t>
              </a:r>
              <a:r>
                <a:rPr lang="tr-TR" sz="1600" dirty="0" smtClean="0">
                  <a:latin typeface="Calibri" pitchFamily="34" charset="0"/>
                </a:rPr>
                <a:t>adı</a:t>
              </a:r>
              <a:endParaRPr lang="tr-TR" sz="1600" dirty="0"/>
            </a:p>
          </p:txBody>
        </p:sp>
        <p:sp>
          <p:nvSpPr>
            <p:cNvPr id="11" name="Oval 10"/>
            <p:cNvSpPr/>
            <p:nvPr/>
          </p:nvSpPr>
          <p:spPr>
            <a:xfrm>
              <a:off x="4860033" y="4282516"/>
              <a:ext cx="1728192" cy="586643"/>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12" name="Metin kutusu 11"/>
            <p:cNvSpPr txBox="1"/>
            <p:nvPr/>
          </p:nvSpPr>
          <p:spPr>
            <a:xfrm>
              <a:off x="4860032" y="4869160"/>
              <a:ext cx="2016224" cy="830997"/>
            </a:xfrm>
            <a:prstGeom prst="rect">
              <a:avLst/>
            </a:prstGeom>
            <a:noFill/>
          </p:spPr>
          <p:txBody>
            <a:bodyPr wrap="square" rtlCol="0">
              <a:spAutoFit/>
            </a:bodyPr>
            <a:lstStyle/>
            <a:p>
              <a:r>
                <a:rPr lang="tr-TR" sz="1600" dirty="0">
                  <a:latin typeface="Calibri" pitchFamily="34" charset="0"/>
                </a:rPr>
                <a:t>Web sunucu üzerinde sayfaların depolandığı dizine erişim yolu</a:t>
              </a:r>
              <a:endParaRPr lang="tr-TR" sz="1600" dirty="0"/>
            </a:p>
          </p:txBody>
        </p:sp>
        <p:sp>
          <p:nvSpPr>
            <p:cNvPr id="13" name="Oval 12"/>
            <p:cNvSpPr/>
            <p:nvPr/>
          </p:nvSpPr>
          <p:spPr>
            <a:xfrm>
              <a:off x="6588224" y="4277711"/>
              <a:ext cx="1337356" cy="586643"/>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14" name="Metin kutusu 13"/>
            <p:cNvSpPr txBox="1"/>
            <p:nvPr/>
          </p:nvSpPr>
          <p:spPr>
            <a:xfrm>
              <a:off x="7256902" y="4906328"/>
              <a:ext cx="1131522" cy="830997"/>
            </a:xfrm>
            <a:prstGeom prst="rect">
              <a:avLst/>
            </a:prstGeom>
            <a:noFill/>
          </p:spPr>
          <p:txBody>
            <a:bodyPr wrap="square" rtlCol="0">
              <a:spAutoFit/>
            </a:bodyPr>
            <a:lstStyle/>
            <a:p>
              <a:r>
                <a:rPr lang="tr-TR" sz="1600" dirty="0">
                  <a:latin typeface="Calibri" pitchFamily="34" charset="0"/>
                </a:rPr>
                <a:t>belgenin adı ve biçimidir</a:t>
              </a:r>
              <a:endParaRPr lang="tr-TR" sz="1600" dirty="0"/>
            </a:p>
          </p:txBody>
        </p:sp>
      </p:grpSp>
    </p:spTree>
    <p:extLst>
      <p:ext uri="{BB962C8B-B14F-4D97-AF65-F5344CB8AC3E}">
        <p14:creationId xmlns:p14="http://schemas.microsoft.com/office/powerpoint/2010/main" val="35813187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496944" cy="720080"/>
          </a:xfrm>
        </p:spPr>
        <p:txBody>
          <a:bodyPr>
            <a:noAutofit/>
          </a:bodyPr>
          <a:lstStyle/>
          <a:p>
            <a:r>
              <a:rPr lang="tr-TR" sz="2800" b="1" dirty="0" err="1">
                <a:solidFill>
                  <a:schemeClr val="tx1"/>
                </a:solidFill>
                <a:effectLst/>
                <a:latin typeface="Calibri" pitchFamily="34" charset="0"/>
              </a:rPr>
              <a:t>Web’te</a:t>
            </a:r>
            <a:r>
              <a:rPr lang="tr-TR" sz="2800" b="1" dirty="0">
                <a:solidFill>
                  <a:schemeClr val="tx1"/>
                </a:solidFill>
                <a:effectLst/>
                <a:latin typeface="Calibri" pitchFamily="34" charset="0"/>
              </a:rPr>
              <a:t> Bilgi </a:t>
            </a:r>
            <a:r>
              <a:rPr lang="tr-TR" sz="2800" b="1" dirty="0" smtClean="0">
                <a:solidFill>
                  <a:schemeClr val="tx1"/>
                </a:solidFill>
                <a:effectLst/>
                <a:latin typeface="Calibri" pitchFamily="34" charset="0"/>
              </a:rPr>
              <a:t>Aramak</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467544" y="1052736"/>
            <a:ext cx="8466144" cy="5195664"/>
          </a:xfrm>
          <a:solidFill>
            <a:schemeClr val="bg1"/>
          </a:solidFill>
        </p:spPr>
        <p:txBody>
          <a:bodyPr>
            <a:normAutofit/>
          </a:bodyPr>
          <a:lstStyle/>
          <a:p>
            <a:pPr algn="just"/>
            <a:r>
              <a:rPr lang="tr-TR" sz="2000" dirty="0">
                <a:solidFill>
                  <a:schemeClr val="tx1"/>
                </a:solidFill>
                <a:latin typeface="Calibri" pitchFamily="34" charset="0"/>
              </a:rPr>
              <a:t>Kimse gerçekte kaç tane Web sayfasının olduğunu kesin olarak bilmemektedir. </a:t>
            </a:r>
            <a:endParaRPr lang="tr-TR" sz="2000" dirty="0" smtClean="0">
              <a:solidFill>
                <a:schemeClr val="tx1"/>
              </a:solidFill>
              <a:latin typeface="Calibri" pitchFamily="34" charset="0"/>
            </a:endParaRPr>
          </a:p>
          <a:p>
            <a:pPr algn="just"/>
            <a:r>
              <a:rPr lang="tr-TR" sz="2000" dirty="0" err="1" smtClean="0">
                <a:solidFill>
                  <a:schemeClr val="tx1"/>
                </a:solidFill>
                <a:latin typeface="Calibri" pitchFamily="34" charset="0"/>
              </a:rPr>
              <a:t>Web’in</a:t>
            </a:r>
            <a:r>
              <a:rPr lang="tr-TR" sz="2000" dirty="0" smtClean="0">
                <a:solidFill>
                  <a:schemeClr val="tx1"/>
                </a:solidFill>
                <a:latin typeface="Calibri" pitchFamily="34" charset="0"/>
              </a:rPr>
              <a:t> </a:t>
            </a:r>
            <a:r>
              <a:rPr lang="tr-TR" sz="2000" dirty="0">
                <a:solidFill>
                  <a:schemeClr val="tx1"/>
                </a:solidFill>
                <a:latin typeface="Calibri" pitchFamily="34" charset="0"/>
              </a:rPr>
              <a:t>yüzeyi, arama motorlarının ziyaret ettiği ve hakkında bilgi kaydedilen Web parçasıdır.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Örneğin</a:t>
            </a:r>
            <a:r>
              <a:rPr lang="tr-TR" sz="2000" dirty="0">
                <a:solidFill>
                  <a:schemeClr val="tx1"/>
                </a:solidFill>
                <a:latin typeface="Calibri" pitchFamily="34" charset="0"/>
              </a:rPr>
              <a:t>; </a:t>
            </a:r>
            <a:r>
              <a:rPr lang="tr-TR" sz="2000" b="1" dirty="0">
                <a:solidFill>
                  <a:srgbClr val="C00000"/>
                </a:solidFill>
                <a:latin typeface="Calibri" pitchFamily="34" charset="0"/>
              </a:rPr>
              <a:t>Google 2010'da 100 milyar sayfayı ziyaret etmiştir</a:t>
            </a:r>
            <a:r>
              <a:rPr lang="tr-TR" sz="2000" dirty="0">
                <a:solidFill>
                  <a:srgbClr val="C00000"/>
                </a:solidFill>
                <a:latin typeface="Calibri" pitchFamily="34" charset="0"/>
              </a:rPr>
              <a:t> </a:t>
            </a:r>
            <a:r>
              <a:rPr lang="tr-TR" sz="2000" dirty="0">
                <a:solidFill>
                  <a:schemeClr val="tx1"/>
                </a:solidFill>
                <a:latin typeface="Calibri" pitchFamily="34" charset="0"/>
              </a:rPr>
              <a:t>ve bu herkes tarafından erişilebilen Web sayfalarının büyük bir oranını yansıt­maktadır. </a:t>
            </a:r>
            <a:endParaRPr lang="tr-TR" sz="2000" dirty="0" smtClean="0">
              <a:solidFill>
                <a:schemeClr val="tx1"/>
              </a:solidFill>
              <a:latin typeface="Calibri" pitchFamily="34" charset="0"/>
            </a:endParaRPr>
          </a:p>
          <a:p>
            <a:pPr algn="just"/>
            <a:r>
              <a:rPr lang="tr-TR" sz="2000" b="1" dirty="0" smtClean="0">
                <a:solidFill>
                  <a:srgbClr val="C00000"/>
                </a:solidFill>
                <a:latin typeface="Calibri" pitchFamily="34" charset="0"/>
              </a:rPr>
              <a:t>Ancak </a:t>
            </a:r>
            <a:r>
              <a:rPr lang="tr-TR" sz="2000" b="1" dirty="0">
                <a:solidFill>
                  <a:srgbClr val="C00000"/>
                </a:solidFill>
                <a:latin typeface="Calibri" pitchFamily="34" charset="0"/>
              </a:rPr>
              <a:t>bir de derin Web" vardır ki bunun 900 milyar ilave sayfaya sahip olduğu tahmin edilmektedir</a:t>
            </a:r>
            <a:r>
              <a:rPr lang="tr-TR" sz="2000" b="1" dirty="0" smtClean="0">
                <a:solidFill>
                  <a:srgbClr val="C00000"/>
                </a:solidFill>
                <a:latin typeface="Calibri" pitchFamily="34" charset="0"/>
              </a:rPr>
              <a:t>.</a:t>
            </a:r>
          </a:p>
          <a:p>
            <a:pPr algn="just"/>
            <a:r>
              <a:rPr lang="tr-TR" sz="2000" dirty="0">
                <a:solidFill>
                  <a:schemeClr val="tx1"/>
                </a:solidFill>
                <a:latin typeface="Calibri" pitchFamily="34" charset="0"/>
              </a:rPr>
              <a:t>Bunların çoğu özeldir (giriş kodu bilinme­den ziyaret edilemeyen </a:t>
            </a:r>
            <a:r>
              <a:rPr lang="tr-TR" sz="2000" i="1" dirty="0">
                <a:solidFill>
                  <a:schemeClr val="tx1"/>
                </a:solidFill>
                <a:latin typeface="Calibri" pitchFamily="34" charset="0"/>
              </a:rPr>
              <a:t>The Wall Street </a:t>
            </a:r>
            <a:r>
              <a:rPr lang="tr-TR" sz="2000" i="1" dirty="0" err="1">
                <a:solidFill>
                  <a:schemeClr val="tx1"/>
                </a:solidFill>
                <a:latin typeface="Calibri" pitchFamily="34" charset="0"/>
              </a:rPr>
              <a:t>Journal</a:t>
            </a:r>
            <a:r>
              <a:rPr lang="tr-TR" sz="2000" i="1" dirty="0">
                <a:solidFill>
                  <a:schemeClr val="tx1"/>
                </a:solidFill>
                <a:latin typeface="Calibri" pitchFamily="34" charset="0"/>
              </a:rPr>
              <a:t> </a:t>
            </a:r>
            <a:r>
              <a:rPr lang="tr-TR" sz="2000" i="1" dirty="0" err="1">
                <a:solidFill>
                  <a:schemeClr val="tx1"/>
                </a:solidFill>
                <a:latin typeface="Calibri" pitchFamily="34" charset="0"/>
              </a:rPr>
              <a:t>Online</a:t>
            </a:r>
            <a:r>
              <a:rPr lang="tr-TR" sz="2000" dirty="0" err="1">
                <a:solidFill>
                  <a:schemeClr val="tx1"/>
                </a:solidFill>
                <a:latin typeface="Calibri" pitchFamily="34" charset="0"/>
              </a:rPr>
              <a:t>'ın</a:t>
            </a:r>
            <a:r>
              <a:rPr lang="tr-TR" sz="2000" dirty="0">
                <a:solidFill>
                  <a:schemeClr val="tx1"/>
                </a:solidFill>
                <a:latin typeface="Calibri" pitchFamily="34" charset="0"/>
              </a:rPr>
              <a:t> sayfalan gibi) veya korunan işletme </a:t>
            </a:r>
            <a:r>
              <a:rPr lang="tr-TR" sz="2000" dirty="0" err="1" smtClean="0">
                <a:solidFill>
                  <a:schemeClr val="tx1"/>
                </a:solidFill>
                <a:latin typeface="Calibri" pitchFamily="34" charset="0"/>
              </a:rPr>
              <a:t>veritabanlarında</a:t>
            </a:r>
            <a:r>
              <a:rPr lang="tr-TR" sz="2000" dirty="0" smtClean="0">
                <a:solidFill>
                  <a:schemeClr val="tx1"/>
                </a:solidFill>
                <a:latin typeface="Calibri" pitchFamily="34" charset="0"/>
              </a:rPr>
              <a:t> </a:t>
            </a:r>
            <a:r>
              <a:rPr lang="tr-TR" sz="2000" dirty="0">
                <a:solidFill>
                  <a:schemeClr val="tx1"/>
                </a:solidFill>
                <a:latin typeface="Calibri" pitchFamily="34" charset="0"/>
              </a:rPr>
              <a:t>saklanmaktadır.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34</a:t>
            </a:fld>
            <a:endParaRPr lang="tr-TR"/>
          </a:p>
        </p:txBody>
      </p:sp>
    </p:spTree>
    <p:extLst>
      <p:ext uri="{BB962C8B-B14F-4D97-AF65-F5344CB8AC3E}">
        <p14:creationId xmlns:p14="http://schemas.microsoft.com/office/powerpoint/2010/main" val="3065741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
            <a:ext cx="8748464" cy="1088801"/>
          </a:xfrm>
        </p:spPr>
        <p:txBody>
          <a:bodyPr>
            <a:normAutofit/>
          </a:bodyPr>
          <a:lstStyle/>
          <a:p>
            <a:r>
              <a:rPr lang="tr-TR" sz="2800" b="1" dirty="0">
                <a:solidFill>
                  <a:schemeClr val="tx1"/>
                </a:solidFill>
                <a:effectLst/>
                <a:latin typeface="Calibri" pitchFamily="34" charset="0"/>
              </a:rPr>
              <a:t>Arama motorları (Search </a:t>
            </a:r>
            <a:r>
              <a:rPr lang="tr-TR" sz="2800" b="1" dirty="0" err="1">
                <a:solidFill>
                  <a:schemeClr val="tx1"/>
                </a:solidFill>
                <a:effectLst/>
                <a:latin typeface="Calibri" pitchFamily="34" charset="0"/>
              </a:rPr>
              <a:t>engines</a:t>
            </a:r>
            <a:r>
              <a:rPr lang="tr-TR" sz="2800" b="1" dirty="0" smtClean="0">
                <a:solidFill>
                  <a:schemeClr val="tx1"/>
                </a:solidFill>
                <a:effectLst/>
                <a:latin typeface="Calibri" pitchFamily="34" charset="0"/>
              </a:rPr>
              <a:t>) </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395536" y="1268760"/>
            <a:ext cx="8394136" cy="4907632"/>
          </a:xfrm>
          <a:solidFill>
            <a:schemeClr val="bg1"/>
          </a:solidFill>
        </p:spPr>
        <p:txBody>
          <a:bodyPr>
            <a:normAutofit/>
          </a:bodyPr>
          <a:lstStyle/>
          <a:p>
            <a:pPr algn="just"/>
            <a:r>
              <a:rPr lang="tr-TR" sz="2000" dirty="0" smtClean="0">
                <a:solidFill>
                  <a:schemeClr val="tx1"/>
                </a:solidFill>
                <a:latin typeface="Calibri" pitchFamily="34" charset="0"/>
              </a:rPr>
              <a:t>Günümüzün </a:t>
            </a:r>
            <a:r>
              <a:rPr lang="tr-TR" sz="2000" dirty="0">
                <a:solidFill>
                  <a:schemeClr val="tx1"/>
                </a:solidFill>
                <a:latin typeface="Calibri" pitchFamily="34" charset="0"/>
              </a:rPr>
              <a:t>arama </a:t>
            </a:r>
            <a:r>
              <a:rPr lang="tr-TR" sz="2000" dirty="0" smtClean="0">
                <a:solidFill>
                  <a:schemeClr val="tx1"/>
                </a:solidFill>
                <a:latin typeface="Calibri" pitchFamily="34" charset="0"/>
              </a:rPr>
              <a:t>motorları </a:t>
            </a:r>
            <a:r>
              <a:rPr lang="tr-TR" sz="2000" dirty="0">
                <a:solidFill>
                  <a:schemeClr val="tx1"/>
                </a:solidFill>
                <a:latin typeface="Calibri" pitchFamily="34" charset="0"/>
              </a:rPr>
              <a:t>HTML </a:t>
            </a:r>
            <a:r>
              <a:rPr lang="tr-TR" sz="2000" dirty="0" smtClean="0">
                <a:solidFill>
                  <a:schemeClr val="tx1"/>
                </a:solidFill>
                <a:latin typeface="Calibri" pitchFamily="34" charset="0"/>
              </a:rPr>
              <a:t>dosyalarını, </a:t>
            </a:r>
            <a:r>
              <a:rPr lang="tr-TR" sz="2000" dirty="0">
                <a:solidFill>
                  <a:schemeClr val="tx1"/>
                </a:solidFill>
                <a:latin typeface="Calibri" pitchFamily="34" charset="0"/>
              </a:rPr>
              <a:t>Microsoft Office </a:t>
            </a:r>
            <a:r>
              <a:rPr lang="tr-TR" sz="2000" dirty="0" smtClean="0">
                <a:solidFill>
                  <a:schemeClr val="tx1"/>
                </a:solidFill>
                <a:latin typeface="Calibri" pitchFamily="34" charset="0"/>
              </a:rPr>
              <a:t>uygulamalarını</a:t>
            </a:r>
            <a:r>
              <a:rPr lang="tr-TR" sz="2000" dirty="0">
                <a:solidFill>
                  <a:schemeClr val="tx1"/>
                </a:solidFill>
                <a:latin typeface="Calibri" pitchFamily="34" charset="0"/>
              </a:rPr>
              <a:t>, PDF dosyalarını ve bunların yanı sıra ses, görüntü ve resim </a:t>
            </a:r>
            <a:r>
              <a:rPr lang="tr-TR" sz="2000" dirty="0" smtClean="0">
                <a:solidFill>
                  <a:schemeClr val="tx1"/>
                </a:solidFill>
                <a:latin typeface="Calibri" pitchFamily="34" charset="0"/>
              </a:rPr>
              <a:t>dosyalarını </a:t>
            </a:r>
            <a:r>
              <a:rPr lang="tr-TR" sz="2000" dirty="0">
                <a:solidFill>
                  <a:schemeClr val="tx1"/>
                </a:solidFill>
                <a:latin typeface="Calibri" pitchFamily="34" charset="0"/>
              </a:rPr>
              <a:t>dikkatlice </a:t>
            </a:r>
            <a:r>
              <a:rPr lang="tr-TR" sz="2000" dirty="0" smtClean="0">
                <a:solidFill>
                  <a:schemeClr val="tx1"/>
                </a:solidFill>
                <a:latin typeface="Calibri" pitchFamily="34" charset="0"/>
              </a:rPr>
              <a:t>inceleyebilir.</a:t>
            </a:r>
          </a:p>
          <a:p>
            <a:pPr algn="just"/>
            <a:r>
              <a:rPr lang="tr-TR" sz="2000" dirty="0">
                <a:solidFill>
                  <a:schemeClr val="tx1"/>
                </a:solidFill>
                <a:latin typeface="Calibri" pitchFamily="34" charset="0"/>
              </a:rPr>
              <a:t>Dünyada yüzlerce farklı arama motoru olmasına karşın, arama </a:t>
            </a:r>
            <a:r>
              <a:rPr lang="tr-TR" sz="2000" dirty="0" smtClean="0">
                <a:solidFill>
                  <a:schemeClr val="tx1"/>
                </a:solidFill>
                <a:latin typeface="Calibri" pitchFamily="34" charset="0"/>
              </a:rPr>
              <a:t>sonuçlarının </a:t>
            </a:r>
            <a:r>
              <a:rPr lang="tr-TR" sz="2000" dirty="0">
                <a:solidFill>
                  <a:schemeClr val="tx1"/>
                </a:solidFill>
                <a:latin typeface="Calibri" pitchFamily="34" charset="0"/>
              </a:rPr>
              <a:t>büyük çoğunluğu üç sağlayıcı tarafından sunulmaktadır. Bunlar </a:t>
            </a:r>
            <a:r>
              <a:rPr lang="tr-TR" sz="2000" b="1" dirty="0">
                <a:solidFill>
                  <a:schemeClr val="tx1"/>
                </a:solidFill>
                <a:latin typeface="Calibri" pitchFamily="34" charset="0"/>
              </a:rPr>
              <a:t>Google, </a:t>
            </a:r>
            <a:r>
              <a:rPr lang="tr-TR" sz="2000" b="1" dirty="0" err="1">
                <a:solidFill>
                  <a:schemeClr val="tx1"/>
                </a:solidFill>
                <a:latin typeface="Calibri" pitchFamily="34" charset="0"/>
              </a:rPr>
              <a:t>Yahoo</a:t>
            </a:r>
            <a:r>
              <a:rPr lang="tr-TR" sz="2000" b="1" dirty="0">
                <a:solidFill>
                  <a:schemeClr val="tx1"/>
                </a:solidFill>
                <a:latin typeface="Calibri" pitchFamily="34" charset="0"/>
              </a:rPr>
              <a:t>! ve Microsoft’un </a:t>
            </a:r>
            <a:r>
              <a:rPr lang="tr-TR" sz="2000" b="1" dirty="0" err="1">
                <a:solidFill>
                  <a:schemeClr val="tx1"/>
                </a:solidFill>
                <a:latin typeface="Calibri" pitchFamily="34" charset="0"/>
              </a:rPr>
              <a:t>Bing</a:t>
            </a:r>
            <a:r>
              <a:rPr lang="tr-TR" sz="2000" b="1" dirty="0">
                <a:solidFill>
                  <a:schemeClr val="tx1"/>
                </a:solidFill>
                <a:latin typeface="Calibri" pitchFamily="34" charset="0"/>
              </a:rPr>
              <a:t> </a:t>
            </a:r>
            <a:r>
              <a:rPr lang="tr-TR" sz="2000" dirty="0">
                <a:solidFill>
                  <a:schemeClr val="tx1"/>
                </a:solidFill>
                <a:latin typeface="Calibri" pitchFamily="34" charset="0"/>
              </a:rPr>
              <a:t>arama </a:t>
            </a:r>
            <a:r>
              <a:rPr lang="tr-TR" sz="2000" dirty="0" err="1">
                <a:solidFill>
                  <a:schemeClr val="tx1"/>
                </a:solidFill>
                <a:latin typeface="Calibri" pitchFamily="34" charset="0"/>
              </a:rPr>
              <a:t>motorlandır</a:t>
            </a:r>
            <a:r>
              <a:rPr lang="tr-TR" sz="2000" dirty="0">
                <a:solidFill>
                  <a:schemeClr val="tx1"/>
                </a:solidFill>
                <a:latin typeface="Calibri" pitchFamily="34" charset="0"/>
              </a:rPr>
              <a:t>.</a:t>
            </a:r>
          </a:p>
        </p:txBody>
      </p:sp>
      <p:sp>
        <p:nvSpPr>
          <p:cNvPr id="4" name="Slayt Numarası Yer Tutucusu 3"/>
          <p:cNvSpPr>
            <a:spLocks noGrp="1"/>
          </p:cNvSpPr>
          <p:nvPr>
            <p:ph type="sldNum" sz="quarter" idx="12"/>
          </p:nvPr>
        </p:nvSpPr>
        <p:spPr/>
        <p:txBody>
          <a:bodyPr/>
          <a:lstStyle/>
          <a:p>
            <a:fld id="{BFDC92CB-BFBB-4412-9575-CDBDD678A9BB}" type="slidenum">
              <a:rPr lang="tr-TR" smtClean="0"/>
              <a:t>35</a:t>
            </a:fld>
            <a:endParaRPr lang="tr-TR"/>
          </a:p>
        </p:txBody>
      </p:sp>
    </p:spTree>
    <p:extLst>
      <p:ext uri="{BB962C8B-B14F-4D97-AF65-F5344CB8AC3E}">
        <p14:creationId xmlns:p14="http://schemas.microsoft.com/office/powerpoint/2010/main" val="2946915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9401"/>
            <a:ext cx="8146152" cy="1108201"/>
          </a:xfrm>
        </p:spPr>
        <p:txBody>
          <a:bodyPr>
            <a:normAutofit/>
          </a:bodyPr>
          <a:lstStyle/>
          <a:p>
            <a:r>
              <a:rPr lang="tr-TR" sz="3200" b="1" dirty="0" err="1">
                <a:solidFill>
                  <a:schemeClr val="tx1"/>
                </a:solidFill>
                <a:effectLst/>
                <a:latin typeface="Calibri" pitchFamily="34" charset="0"/>
              </a:rPr>
              <a:t>Yahoo</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395536" y="1340768"/>
            <a:ext cx="8538152" cy="4907632"/>
          </a:xfrm>
          <a:solidFill>
            <a:schemeClr val="bg1"/>
          </a:solidFill>
        </p:spPr>
        <p:txBody>
          <a:bodyPr>
            <a:normAutofit/>
          </a:bodyPr>
          <a:lstStyle/>
          <a:p>
            <a:pPr algn="just"/>
            <a:r>
              <a:rPr lang="tr-TR" sz="2000" b="1" dirty="0">
                <a:solidFill>
                  <a:schemeClr val="tx1"/>
                </a:solidFill>
                <a:latin typeface="Calibri" pitchFamily="34" charset="0"/>
              </a:rPr>
              <a:t>1994</a:t>
            </a:r>
            <a:r>
              <a:rPr lang="tr-TR" sz="2000" dirty="0">
                <a:solidFill>
                  <a:schemeClr val="tx1"/>
                </a:solidFill>
                <a:latin typeface="Calibri" pitchFamily="34" charset="0"/>
              </a:rPr>
              <a:t>'te Stanford Üniversitesi bilgisayar bilimleri öğrencisi olan David Filo ve </a:t>
            </a:r>
            <a:r>
              <a:rPr lang="tr-TR" sz="2000" dirty="0" err="1">
                <a:solidFill>
                  <a:schemeClr val="tx1"/>
                </a:solidFill>
                <a:latin typeface="Calibri" pitchFamily="34" charset="0"/>
              </a:rPr>
              <a:t>Jerry</a:t>
            </a:r>
            <a:r>
              <a:rPr lang="tr-TR" sz="2000" dirty="0">
                <a:solidFill>
                  <a:schemeClr val="tx1"/>
                </a:solidFill>
                <a:latin typeface="Calibri" pitchFamily="34" charset="0"/>
              </a:rPr>
              <a:t> </a:t>
            </a:r>
            <a:r>
              <a:rPr lang="tr-TR" sz="2000" dirty="0" err="1">
                <a:solidFill>
                  <a:schemeClr val="tx1"/>
                </a:solidFill>
                <a:latin typeface="Calibri" pitchFamily="34" charset="0"/>
              </a:rPr>
              <a:t>Yang</a:t>
            </a:r>
            <a:r>
              <a:rPr lang="tr-TR" sz="2000" dirty="0">
                <a:solidFill>
                  <a:schemeClr val="tx1"/>
                </a:solidFill>
                <a:latin typeface="Calibri" pitchFamily="34" charset="0"/>
              </a:rPr>
              <a:t> en beğendikleri Web sayfalarının listesini oluşturdular ve bu   "Başka bir hiyerarşik işgüzar kahin (Yet </a:t>
            </a:r>
            <a:r>
              <a:rPr lang="tr-TR" sz="2000" dirty="0" err="1">
                <a:solidFill>
                  <a:schemeClr val="tx1"/>
                </a:solidFill>
                <a:latin typeface="Calibri" pitchFamily="34" charset="0"/>
              </a:rPr>
              <a:t>Another</a:t>
            </a:r>
            <a:r>
              <a:rPr lang="tr-TR" sz="2000" dirty="0">
                <a:solidFill>
                  <a:schemeClr val="tx1"/>
                </a:solidFill>
                <a:latin typeface="Calibri" pitchFamily="34" charset="0"/>
              </a:rPr>
              <a:t> </a:t>
            </a:r>
            <a:r>
              <a:rPr lang="tr-TR" sz="2000" dirty="0" err="1">
                <a:solidFill>
                  <a:schemeClr val="tx1"/>
                </a:solidFill>
                <a:latin typeface="Calibri" pitchFamily="34" charset="0"/>
              </a:rPr>
              <a:t>Hierarchical</a:t>
            </a:r>
            <a:r>
              <a:rPr lang="tr-TR" sz="2000" dirty="0">
                <a:solidFill>
                  <a:schemeClr val="tx1"/>
                </a:solidFill>
                <a:latin typeface="Calibri" pitchFamily="34" charset="0"/>
              </a:rPr>
              <a:t> </a:t>
            </a:r>
            <a:r>
              <a:rPr lang="tr-TR" sz="2000" dirty="0" err="1">
                <a:solidFill>
                  <a:schemeClr val="tx1"/>
                </a:solidFill>
                <a:latin typeface="Calibri" pitchFamily="34" charset="0"/>
              </a:rPr>
              <a:t>Offîcious</a:t>
            </a:r>
            <a:r>
              <a:rPr lang="tr-TR" sz="2000" dirty="0">
                <a:solidFill>
                  <a:schemeClr val="tx1"/>
                </a:solidFill>
                <a:latin typeface="Calibri" pitchFamily="34" charset="0"/>
              </a:rPr>
              <a:t> </a:t>
            </a:r>
            <a:r>
              <a:rPr lang="tr-TR" sz="2000" dirty="0" err="1">
                <a:solidFill>
                  <a:schemeClr val="tx1"/>
                </a:solidFill>
                <a:latin typeface="Calibri" pitchFamily="34" charset="0"/>
              </a:rPr>
              <a:t>oracle</a:t>
            </a:r>
            <a:r>
              <a:rPr lang="tr-TR" sz="2000" dirty="0">
                <a:solidFill>
                  <a:schemeClr val="tx1"/>
                </a:solidFill>
                <a:latin typeface="Calibri" pitchFamily="34" charset="0"/>
              </a:rPr>
              <a:t>)” veya </a:t>
            </a:r>
            <a:r>
              <a:rPr lang="tr-TR" sz="2000" dirty="0" err="1">
                <a:solidFill>
                  <a:schemeClr val="tx1"/>
                </a:solidFill>
                <a:latin typeface="Calibri" pitchFamily="34" charset="0"/>
              </a:rPr>
              <a:t>Yahoo</a:t>
            </a:r>
            <a:r>
              <a:rPr lang="tr-TR" sz="2000" dirty="0">
                <a:solidFill>
                  <a:schemeClr val="tx1"/>
                </a:solidFill>
                <a:latin typeface="Calibri" pitchFamily="34" charset="0"/>
              </a:rPr>
              <a:t>! dediler. </a:t>
            </a:r>
            <a:endParaRPr lang="tr-TR" sz="2000" dirty="0" smtClean="0">
              <a:solidFill>
                <a:schemeClr val="tx1"/>
              </a:solidFill>
              <a:latin typeface="Calibri" pitchFamily="34" charset="0"/>
            </a:endParaRPr>
          </a:p>
          <a:p>
            <a:pPr algn="just"/>
            <a:r>
              <a:rPr lang="tr-TR" sz="2000" dirty="0" err="1" smtClean="0">
                <a:solidFill>
                  <a:srgbClr val="C00000"/>
                </a:solidFill>
                <a:latin typeface="Calibri" pitchFamily="34" charset="0"/>
              </a:rPr>
              <a:t>Yahoo</a:t>
            </a:r>
            <a:r>
              <a:rPr lang="tr-TR" sz="2000" dirty="0">
                <a:solidFill>
                  <a:srgbClr val="C00000"/>
                </a:solidFill>
                <a:latin typeface="Calibri" pitchFamily="34" charset="0"/>
              </a:rPr>
              <a:t>! ilk başlarda bir arama motoru değildi, daha çok editörlerin kullanışlı buldukları sınıflara göre düzenlenmiş Web sitelerinden birisinin seçilmesi eylemiydi. </a:t>
            </a:r>
            <a:endParaRPr lang="tr-TR" sz="2000" dirty="0" smtClean="0">
              <a:solidFill>
                <a:srgbClr val="C00000"/>
              </a:solidFill>
              <a:latin typeface="Calibri" pitchFamily="34" charset="0"/>
            </a:endParaRPr>
          </a:p>
          <a:p>
            <a:pPr algn="just"/>
            <a:r>
              <a:rPr lang="tr-TR" sz="2000" dirty="0" smtClean="0">
                <a:solidFill>
                  <a:schemeClr val="tx1"/>
                </a:solidFill>
                <a:latin typeface="Calibri" pitchFamily="34" charset="0"/>
              </a:rPr>
              <a:t>Fakat </a:t>
            </a:r>
            <a:r>
              <a:rPr lang="tr-TR" sz="2000" dirty="0">
                <a:solidFill>
                  <a:schemeClr val="tx1"/>
                </a:solidFill>
                <a:latin typeface="Calibri" pitchFamily="34" charset="0"/>
              </a:rPr>
              <a:t>zamanla kendi arama motoru becerilerini geliştirmiştir.</a:t>
            </a: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36</a:t>
            </a:fld>
            <a:endParaRPr lang="tr-TR"/>
          </a:p>
        </p:txBody>
      </p:sp>
    </p:spTree>
    <p:extLst>
      <p:ext uri="{BB962C8B-B14F-4D97-AF65-F5344CB8AC3E}">
        <p14:creationId xmlns:p14="http://schemas.microsoft.com/office/powerpoint/2010/main" val="2834789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
            <a:ext cx="8146152" cy="908721"/>
          </a:xfrm>
        </p:spPr>
        <p:txBody>
          <a:bodyPr>
            <a:normAutofit/>
          </a:bodyPr>
          <a:lstStyle/>
          <a:p>
            <a:r>
              <a:rPr lang="tr-TR" sz="3600" b="1" dirty="0">
                <a:solidFill>
                  <a:schemeClr val="tx1"/>
                </a:solidFill>
                <a:effectLst/>
                <a:latin typeface="Calibri" pitchFamily="34" charset="0"/>
              </a:rPr>
              <a:t>Google</a:t>
            </a:r>
          </a:p>
        </p:txBody>
      </p:sp>
      <p:sp>
        <p:nvSpPr>
          <p:cNvPr id="3" name="İçerik Yer Tutucusu 2"/>
          <p:cNvSpPr>
            <a:spLocks noGrp="1"/>
          </p:cNvSpPr>
          <p:nvPr>
            <p:ph idx="1"/>
          </p:nvPr>
        </p:nvSpPr>
        <p:spPr>
          <a:xfrm>
            <a:off x="395536" y="1124744"/>
            <a:ext cx="8538152" cy="5123656"/>
          </a:xfrm>
          <a:solidFill>
            <a:schemeClr val="bg1"/>
          </a:solidFill>
        </p:spPr>
        <p:txBody>
          <a:bodyPr>
            <a:noAutofit/>
          </a:bodyPr>
          <a:lstStyle/>
          <a:p>
            <a:pPr algn="just"/>
            <a:r>
              <a:rPr lang="tr-TR" sz="2000" dirty="0">
                <a:solidFill>
                  <a:schemeClr val="tx1"/>
                </a:solidFill>
                <a:latin typeface="Calibri" pitchFamily="34" charset="0"/>
              </a:rPr>
              <a:t>1998’te diğer iki Stanford bilgisayar bilimleri öğrencisi olan </a:t>
            </a:r>
            <a:r>
              <a:rPr lang="tr-TR" sz="2000" dirty="0" err="1">
                <a:solidFill>
                  <a:schemeClr val="tx1"/>
                </a:solidFill>
                <a:latin typeface="Calibri" pitchFamily="34" charset="0"/>
              </a:rPr>
              <a:t>Larry</a:t>
            </a:r>
            <a:r>
              <a:rPr lang="tr-TR" sz="2000" dirty="0">
                <a:solidFill>
                  <a:schemeClr val="tx1"/>
                </a:solidFill>
                <a:latin typeface="Calibri" pitchFamily="34" charset="0"/>
              </a:rPr>
              <a:t> </a:t>
            </a:r>
            <a:r>
              <a:rPr lang="tr-TR" sz="2000" dirty="0" err="1">
                <a:solidFill>
                  <a:schemeClr val="tx1"/>
                </a:solidFill>
                <a:latin typeface="Calibri" pitchFamily="34" charset="0"/>
              </a:rPr>
              <a:t>Page</a:t>
            </a:r>
            <a:r>
              <a:rPr lang="tr-TR" sz="2000" dirty="0">
                <a:solidFill>
                  <a:schemeClr val="tx1"/>
                </a:solidFill>
                <a:latin typeface="Calibri" pitchFamily="34" charset="0"/>
              </a:rPr>
              <a:t> ve </a:t>
            </a:r>
            <a:r>
              <a:rPr lang="tr-TR" sz="2000" dirty="0" err="1">
                <a:solidFill>
                  <a:schemeClr val="tx1"/>
                </a:solidFill>
                <a:latin typeface="Calibri" pitchFamily="34" charset="0"/>
              </a:rPr>
              <a:t>Sergey</a:t>
            </a:r>
            <a:r>
              <a:rPr lang="tr-TR" sz="2000" dirty="0">
                <a:solidFill>
                  <a:schemeClr val="tx1"/>
                </a:solidFill>
                <a:latin typeface="Calibri" pitchFamily="34" charset="0"/>
              </a:rPr>
              <a:t> </a:t>
            </a:r>
            <a:r>
              <a:rPr lang="tr-TR" sz="2000" dirty="0" err="1">
                <a:solidFill>
                  <a:schemeClr val="tx1"/>
                </a:solidFill>
                <a:latin typeface="Calibri" pitchFamily="34" charset="0"/>
              </a:rPr>
              <a:t>Brin</a:t>
            </a:r>
            <a:r>
              <a:rPr lang="tr-TR" sz="2000" dirty="0">
                <a:solidFill>
                  <a:schemeClr val="tx1"/>
                </a:solidFill>
                <a:latin typeface="Calibri" pitchFamily="34" charset="0"/>
              </a:rPr>
              <a:t> Google'larının ilk sürümünü çıkardılar.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Bu </a:t>
            </a:r>
            <a:r>
              <a:rPr lang="tr-TR" sz="2000" dirty="0">
                <a:solidFill>
                  <a:schemeClr val="tx1"/>
                </a:solidFill>
                <a:latin typeface="Calibri" pitchFamily="34" charset="0"/>
              </a:rPr>
              <a:t>arama motoru farklıy­dı. </a:t>
            </a:r>
            <a:r>
              <a:rPr lang="tr-TR" sz="2000" dirty="0" smtClean="0">
                <a:solidFill>
                  <a:schemeClr val="tx1"/>
                </a:solidFill>
                <a:latin typeface="Calibri" pitchFamily="34" charset="0"/>
              </a:rPr>
              <a:t>Yalnızca </a:t>
            </a:r>
            <a:r>
              <a:rPr lang="tr-TR" sz="2000" b="1" dirty="0">
                <a:solidFill>
                  <a:srgbClr val="C00000"/>
                </a:solidFill>
                <a:latin typeface="Calibri" pitchFamily="34" charset="0"/>
              </a:rPr>
              <a:t>Web sayfasının kelimelerinin dizinini oluşturmuyor, ayrıca arama sonuçlarını her sayfanın alakasına göre derecelendiriyordu.</a:t>
            </a:r>
            <a:r>
              <a:rPr lang="tr-TR" sz="2000" dirty="0">
                <a:solidFill>
                  <a:srgbClr val="C00000"/>
                </a:solidFill>
                <a:latin typeface="Calibri" pitchFamily="34" charset="0"/>
              </a:rPr>
              <a:t> </a:t>
            </a:r>
            <a:endParaRPr lang="tr-TR" sz="2000" dirty="0" smtClean="0">
              <a:solidFill>
                <a:srgbClr val="C00000"/>
              </a:solidFill>
              <a:latin typeface="Calibri" pitchFamily="34" charset="0"/>
            </a:endParaRPr>
          </a:p>
          <a:p>
            <a:pPr algn="just"/>
            <a:r>
              <a:rPr lang="tr-TR" sz="2000" dirty="0" smtClean="0">
                <a:solidFill>
                  <a:srgbClr val="C00000"/>
                </a:solidFill>
                <a:latin typeface="Calibri" pitchFamily="34" charset="0"/>
              </a:rPr>
              <a:t>Sayfa </a:t>
            </a:r>
            <a:r>
              <a:rPr lang="tr-TR" sz="2000" dirty="0">
                <a:solidFill>
                  <a:srgbClr val="C00000"/>
                </a:solidFill>
                <a:latin typeface="Calibri" pitchFamily="34" charset="0"/>
              </a:rPr>
              <a:t>derecelen­dirme sistemi (</a:t>
            </a:r>
            <a:r>
              <a:rPr lang="tr-TR" sz="2000" dirty="0" err="1">
                <a:solidFill>
                  <a:srgbClr val="C00000"/>
                </a:solidFill>
                <a:latin typeface="Calibri" pitchFamily="34" charset="0"/>
              </a:rPr>
              <a:t>PageRank</a:t>
            </a:r>
            <a:r>
              <a:rPr lang="tr-TR" sz="2000" dirty="0">
                <a:solidFill>
                  <a:srgbClr val="C00000"/>
                </a:solidFill>
                <a:latin typeface="Calibri" pitchFamily="34" charset="0"/>
              </a:rPr>
              <a:t> </a:t>
            </a:r>
            <a:r>
              <a:rPr lang="tr-TR" sz="2000" dirty="0" err="1">
                <a:solidFill>
                  <a:srgbClr val="C00000"/>
                </a:solidFill>
                <a:latin typeface="Calibri" pitchFamily="34" charset="0"/>
              </a:rPr>
              <a:t>System</a:t>
            </a:r>
            <a:r>
              <a:rPr lang="tr-TR" sz="2000" dirty="0">
                <a:solidFill>
                  <a:srgbClr val="C00000"/>
                </a:solidFill>
                <a:latin typeface="Calibri" pitchFamily="34" charset="0"/>
              </a:rPr>
              <a:t>) fikrinin patent hakkını almıştır. </a:t>
            </a:r>
            <a:endParaRPr lang="tr-TR" sz="2000" dirty="0" smtClean="0">
              <a:solidFill>
                <a:srgbClr val="C00000"/>
              </a:solidFill>
              <a:latin typeface="Calibri" pitchFamily="34" charset="0"/>
            </a:endParaRPr>
          </a:p>
          <a:p>
            <a:pPr algn="just"/>
            <a:r>
              <a:rPr lang="tr-TR" sz="2000" dirty="0" smtClean="0">
                <a:solidFill>
                  <a:srgbClr val="C00000"/>
                </a:solidFill>
                <a:latin typeface="Calibri" pitchFamily="34" charset="0"/>
              </a:rPr>
              <a:t>Bu </a:t>
            </a:r>
            <a:r>
              <a:rPr lang="tr-TR" sz="2000" dirty="0">
                <a:solidFill>
                  <a:srgbClr val="C00000"/>
                </a:solidFill>
                <a:latin typeface="Calibri" pitchFamily="34" charset="0"/>
              </a:rPr>
              <a:t>sistem aslında bir Web sayfasının popülerliğini ölçmekteydi. </a:t>
            </a:r>
            <a:endParaRPr lang="tr-TR" sz="2000" dirty="0" smtClean="0">
              <a:solidFill>
                <a:srgbClr val="C00000"/>
              </a:solidFill>
              <a:latin typeface="Calibri" pitchFamily="34" charset="0"/>
            </a:endParaRPr>
          </a:p>
          <a:p>
            <a:pPr algn="just"/>
            <a:r>
              <a:rPr lang="tr-TR" sz="2000" u="sng" dirty="0" smtClean="0">
                <a:solidFill>
                  <a:srgbClr val="C00000"/>
                </a:solidFill>
                <a:latin typeface="Calibri" pitchFamily="34" charset="0"/>
              </a:rPr>
              <a:t>Bunun </a:t>
            </a:r>
            <a:r>
              <a:rPr lang="tr-TR" sz="2000" u="sng" dirty="0">
                <a:solidFill>
                  <a:srgbClr val="C00000"/>
                </a:solidFill>
                <a:latin typeface="Calibri" pitchFamily="34" charset="0"/>
              </a:rPr>
              <a:t>içinse sayfaya bağlantı veren sitelerin sayısı ile onun bağlantı verdiği sayfaların sayısını he­saplamaktaydı. </a:t>
            </a:r>
            <a:endParaRPr lang="tr-TR" sz="2000" u="sng" dirty="0" smtClean="0">
              <a:solidFill>
                <a:srgbClr val="C00000"/>
              </a:solidFill>
              <a:latin typeface="Calibri" pitchFamily="34" charset="0"/>
            </a:endParaRPr>
          </a:p>
          <a:p>
            <a:pPr algn="just"/>
            <a:r>
              <a:rPr lang="tr-TR" sz="2000" b="1" dirty="0" err="1" smtClean="0">
                <a:solidFill>
                  <a:schemeClr val="tx1"/>
                </a:solidFill>
                <a:latin typeface="Calibri" pitchFamily="34" charset="0"/>
              </a:rPr>
              <a:t>Brin</a:t>
            </a:r>
            <a:r>
              <a:rPr lang="tr-TR" sz="2000" dirty="0" smtClean="0">
                <a:solidFill>
                  <a:schemeClr val="tx1"/>
                </a:solidFill>
                <a:latin typeface="Calibri" pitchFamily="34" charset="0"/>
              </a:rPr>
              <a:t> </a:t>
            </a:r>
            <a:r>
              <a:rPr lang="tr-TR" sz="2000" dirty="0">
                <a:solidFill>
                  <a:schemeClr val="tx1"/>
                </a:solidFill>
                <a:latin typeface="Calibri" pitchFamily="34" charset="0"/>
              </a:rPr>
              <a:t>ise buna benzersiz bir Web paleti programıyla katkıda bu­lundu. Program sadece bir sayfadaki anahtar kelimeleri değil, aynı zamanda kelimelerin birleşimlerini (yazarlar ve onların makalelerinin isimleri gibi) de dizinlemekteydi.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Bu </a:t>
            </a:r>
            <a:r>
              <a:rPr lang="tr-TR" sz="2000" dirty="0">
                <a:solidFill>
                  <a:schemeClr val="tx1"/>
                </a:solidFill>
                <a:latin typeface="Calibri" pitchFamily="34" charset="0"/>
              </a:rPr>
              <a:t>iki fikir Google arama motorunun kuruluşu olmuştur. </a:t>
            </a:r>
          </a:p>
        </p:txBody>
      </p:sp>
      <p:sp>
        <p:nvSpPr>
          <p:cNvPr id="4" name="Slayt Numarası Yer Tutucusu 3"/>
          <p:cNvSpPr>
            <a:spLocks noGrp="1"/>
          </p:cNvSpPr>
          <p:nvPr>
            <p:ph type="sldNum" sz="quarter" idx="12"/>
          </p:nvPr>
        </p:nvSpPr>
        <p:spPr/>
        <p:txBody>
          <a:bodyPr/>
          <a:lstStyle/>
          <a:p>
            <a:fld id="{BFDC92CB-BFBB-4412-9575-CDBDD678A9BB}" type="slidenum">
              <a:rPr lang="tr-TR" smtClean="0"/>
              <a:t>37</a:t>
            </a:fld>
            <a:endParaRPr lang="tr-TR"/>
          </a:p>
        </p:txBody>
      </p:sp>
    </p:spTree>
    <p:extLst>
      <p:ext uri="{BB962C8B-B14F-4D97-AF65-F5344CB8AC3E}">
        <p14:creationId xmlns:p14="http://schemas.microsoft.com/office/powerpoint/2010/main" val="1548084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1"/>
            <a:ext cx="8218160" cy="817065"/>
          </a:xfrm>
        </p:spPr>
        <p:txBody>
          <a:bodyPr>
            <a:normAutofit/>
          </a:bodyPr>
          <a:lstStyle/>
          <a:p>
            <a:r>
              <a:rPr lang="tr-TR" sz="3200" b="1" dirty="0">
                <a:solidFill>
                  <a:schemeClr val="tx1"/>
                </a:solidFill>
                <a:effectLst/>
                <a:latin typeface="Calibri" pitchFamily="34" charset="0"/>
              </a:rPr>
              <a:t>Arama </a:t>
            </a:r>
            <a:r>
              <a:rPr lang="tr-TR" sz="3200" b="1" dirty="0" smtClean="0">
                <a:solidFill>
                  <a:schemeClr val="tx1"/>
                </a:solidFill>
                <a:effectLst/>
                <a:latin typeface="Calibri" pitchFamily="34" charset="0"/>
              </a:rPr>
              <a:t>motorları ve reklamlar</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395536" y="1268760"/>
            <a:ext cx="8568952" cy="4752528"/>
          </a:xfrm>
          <a:solidFill>
            <a:schemeClr val="bg1"/>
          </a:solidFill>
        </p:spPr>
        <p:txBody>
          <a:bodyPr>
            <a:noAutofit/>
          </a:bodyPr>
          <a:lstStyle/>
          <a:p>
            <a:pPr algn="just"/>
            <a:r>
              <a:rPr lang="tr-TR" sz="2000" dirty="0" smtClean="0">
                <a:solidFill>
                  <a:schemeClr val="tx1"/>
                </a:solidFill>
                <a:latin typeface="Calibri" pitchFamily="34" charset="0"/>
              </a:rPr>
              <a:t>Kullanıcılar </a:t>
            </a:r>
            <a:r>
              <a:rPr lang="tr-TR" sz="2000" dirty="0">
                <a:solidFill>
                  <a:schemeClr val="tx1"/>
                </a:solidFill>
                <a:latin typeface="Calibri" pitchFamily="34" charset="0"/>
              </a:rPr>
              <a:t>aranacak terimi Google'a, </a:t>
            </a:r>
            <a:r>
              <a:rPr lang="tr-TR" sz="2000" dirty="0" err="1">
                <a:solidFill>
                  <a:schemeClr val="tx1"/>
                </a:solidFill>
                <a:latin typeface="Calibri" pitchFamily="34" charset="0"/>
              </a:rPr>
              <a:t>Bing'e</a:t>
            </a:r>
            <a:r>
              <a:rPr lang="tr-TR" sz="2000" dirty="0">
                <a:solidFill>
                  <a:schemeClr val="tx1"/>
                </a:solidFill>
                <a:latin typeface="Calibri" pitchFamily="34" charset="0"/>
              </a:rPr>
              <a:t>, </a:t>
            </a:r>
            <a:r>
              <a:rPr lang="tr-TR" sz="2000" dirty="0" err="1" smtClean="0">
                <a:solidFill>
                  <a:schemeClr val="tx1"/>
                </a:solidFill>
                <a:latin typeface="Calibri" pitchFamily="34" charset="0"/>
              </a:rPr>
              <a:t>Yahoo</a:t>
            </a:r>
            <a:r>
              <a:rPr lang="tr-TR" sz="2000" dirty="0" smtClean="0">
                <a:solidFill>
                  <a:schemeClr val="tx1"/>
                </a:solidFill>
                <a:latin typeface="Calibri" pitchFamily="34" charset="0"/>
              </a:rPr>
              <a:t>‘ ya </a:t>
            </a:r>
            <a:r>
              <a:rPr lang="tr-TR" sz="2000" dirty="0">
                <a:solidFill>
                  <a:schemeClr val="tx1"/>
                </a:solidFill>
                <a:latin typeface="Calibri" pitchFamily="34" charset="0"/>
              </a:rPr>
              <a:t>veya bu arama motorları tarafından hizmet verilen herhangi bir diğer siteye girdiklerinde, iki tür listeyle karşılaşırlar.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Bunlar </a:t>
            </a:r>
            <a:r>
              <a:rPr lang="tr-TR" sz="2000" dirty="0">
                <a:solidFill>
                  <a:schemeClr val="tx1"/>
                </a:solidFill>
                <a:latin typeface="Calibri" pitchFamily="34" charset="0"/>
              </a:rPr>
              <a:t>sponsor bağ­lantılar ki burada (genellikle arama sonucu sayfasının tepesinde) listelenmek için reklam verenler bir ödeme yaparlar ve finanse edilmemiş “organik" arama sonuçlandır.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İlave </a:t>
            </a:r>
            <a:r>
              <a:rPr lang="tr-TR" sz="2000" dirty="0">
                <a:solidFill>
                  <a:schemeClr val="tx1"/>
                </a:solidFill>
                <a:latin typeface="Calibri" pitchFamily="34" charset="0"/>
              </a:rPr>
              <a:t>olarak, ilan verenler arama sonucu sayfasının kenarlarında küçük metin kutulan satın alabilirler. </a:t>
            </a:r>
            <a:endParaRPr lang="tr-TR" sz="2000" dirty="0" smtClean="0">
              <a:solidFill>
                <a:schemeClr val="tx1"/>
              </a:solidFill>
              <a:latin typeface="Calibri" pitchFamily="34" charset="0"/>
            </a:endParaRPr>
          </a:p>
          <a:p>
            <a:pPr algn="just"/>
            <a:r>
              <a:rPr lang="tr-TR" sz="2000" b="1" dirty="0" smtClean="0">
                <a:solidFill>
                  <a:srgbClr val="C00000"/>
                </a:solidFill>
                <a:latin typeface="Calibri" pitchFamily="34" charset="0"/>
              </a:rPr>
              <a:t>Ücretli </a:t>
            </a:r>
            <a:r>
              <a:rPr lang="tr-TR" sz="2000" b="1" dirty="0">
                <a:solidFill>
                  <a:srgbClr val="C00000"/>
                </a:solidFill>
                <a:latin typeface="Calibri" pitchFamily="34" charset="0"/>
              </a:rPr>
              <a:t>sponsor reklamlar en hızlı büyü­yen internet reklamcılığı </a:t>
            </a:r>
            <a:r>
              <a:rPr lang="tr-TR" sz="2000" b="1" dirty="0" smtClean="0">
                <a:solidFill>
                  <a:srgbClr val="C00000"/>
                </a:solidFill>
                <a:latin typeface="Calibri" pitchFamily="34" charset="0"/>
              </a:rPr>
              <a:t>biçimidir.</a:t>
            </a:r>
          </a:p>
          <a:p>
            <a:pPr algn="just"/>
            <a:r>
              <a:rPr lang="tr-TR" sz="2000" b="1" dirty="0">
                <a:solidFill>
                  <a:schemeClr val="tx1"/>
                </a:solidFill>
                <a:latin typeface="Calibri" pitchFamily="34" charset="0"/>
              </a:rPr>
              <a:t>Ayrıca, tüketici ilgisine tam karşılık gelen ve doğru zamanda onlarla buluşan güçlü ve yeni pazarlama araçlarıdır. </a:t>
            </a:r>
            <a:endParaRPr lang="tr-TR" sz="2000" b="1" dirty="0" smtClean="0">
              <a:solidFill>
                <a:schemeClr val="tx1"/>
              </a:solidFill>
              <a:latin typeface="Calibri" pitchFamily="34" charset="0"/>
            </a:endParaRPr>
          </a:p>
          <a:p>
            <a:pPr algn="just"/>
            <a:r>
              <a:rPr lang="tr-TR" sz="2000" b="1" dirty="0">
                <a:solidFill>
                  <a:srgbClr val="C00000"/>
                </a:solidFill>
                <a:latin typeface="Calibri" pitchFamily="34" charset="0"/>
              </a:rPr>
              <a:t>Arama motoru pazarlaması çok etkili olduğu için, işletmeler Web sitelerini arama motorlarının tanıması için en uygun şekle getirmeye başlamaktadırlar. </a:t>
            </a:r>
            <a:endParaRPr lang="tr-TR" sz="2000" b="1" dirty="0" smtClean="0">
              <a:solidFill>
                <a:srgbClr val="C00000"/>
              </a:solidFill>
              <a:latin typeface="Calibri" pitchFamily="34" charset="0"/>
            </a:endParaRPr>
          </a:p>
          <a:p>
            <a:pPr algn="just"/>
            <a:r>
              <a:rPr lang="tr-TR" sz="2000" dirty="0" smtClean="0">
                <a:solidFill>
                  <a:schemeClr val="tx1"/>
                </a:solidFill>
                <a:latin typeface="Calibri" pitchFamily="34" charset="0"/>
              </a:rPr>
              <a:t>Daha </a:t>
            </a:r>
            <a:r>
              <a:rPr lang="tr-TR" sz="2000" dirty="0">
                <a:solidFill>
                  <a:schemeClr val="tx1"/>
                </a:solidFill>
                <a:latin typeface="Calibri" pitchFamily="34" charset="0"/>
              </a:rPr>
              <a:t>uygun bir şekle getirilmiş bir sayfa, arama motoru sonuç listesinde daha yüksek derece kazanacaktır. </a:t>
            </a:r>
            <a:endParaRPr lang="tr-TR" sz="2000" dirty="0" smtClean="0">
              <a:solidFill>
                <a:schemeClr val="tx1"/>
              </a:solidFill>
              <a:latin typeface="Calibri" pitchFamily="34" charset="0"/>
            </a:endParaRP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38</a:t>
            </a:fld>
            <a:endParaRPr lang="tr-TR"/>
          </a:p>
        </p:txBody>
      </p:sp>
    </p:spTree>
    <p:extLst>
      <p:ext uri="{BB962C8B-B14F-4D97-AF65-F5344CB8AC3E}">
        <p14:creationId xmlns:p14="http://schemas.microsoft.com/office/powerpoint/2010/main" val="3979555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748464" cy="980728"/>
          </a:xfrm>
        </p:spPr>
        <p:txBody>
          <a:bodyPr>
            <a:normAutofit/>
          </a:bodyPr>
          <a:lstStyle/>
          <a:p>
            <a:r>
              <a:rPr lang="tr-TR" sz="3200" b="1" dirty="0">
                <a:solidFill>
                  <a:schemeClr val="tx1"/>
                </a:solidFill>
                <a:effectLst/>
                <a:latin typeface="Calibri" pitchFamily="34" charset="0"/>
              </a:rPr>
              <a:t>Arama </a:t>
            </a:r>
            <a:r>
              <a:rPr lang="tr-TR" sz="3200" b="1" dirty="0" smtClean="0">
                <a:solidFill>
                  <a:schemeClr val="tx1"/>
                </a:solidFill>
                <a:effectLst/>
                <a:latin typeface="Calibri" pitchFamily="34" charset="0"/>
              </a:rPr>
              <a:t>motorları</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395536" y="1124744"/>
            <a:ext cx="8538152" cy="5123656"/>
          </a:xfrm>
          <a:solidFill>
            <a:schemeClr val="bg1"/>
          </a:solidFill>
        </p:spPr>
        <p:txBody>
          <a:bodyPr>
            <a:noAutofit/>
          </a:bodyPr>
          <a:lstStyle/>
          <a:p>
            <a:pPr algn="just"/>
            <a:r>
              <a:rPr lang="tr-TR" sz="2000" dirty="0">
                <a:solidFill>
                  <a:schemeClr val="tx1"/>
                </a:solidFill>
                <a:latin typeface="Calibri" pitchFamily="34" charset="0"/>
              </a:rPr>
              <a:t>Her ne kadar arama motorları metin belgeleri aramak için geliştirilmiş olsa da; çevrimiçi görüntü ve resimlerdeki büyük artış, hızlıca belirli </a:t>
            </a:r>
            <a:r>
              <a:rPr lang="tr-TR" sz="2000" b="1" dirty="0">
                <a:solidFill>
                  <a:srgbClr val="C00000"/>
                </a:solidFill>
                <a:latin typeface="Calibri" pitchFamily="34" charset="0"/>
              </a:rPr>
              <a:t>görüntüleri bulabilen arama motorlarına</a:t>
            </a:r>
            <a:r>
              <a:rPr lang="tr-TR" sz="2000" b="1" dirty="0">
                <a:solidFill>
                  <a:schemeClr val="tx1"/>
                </a:solidFill>
                <a:latin typeface="Calibri" pitchFamily="34" charset="0"/>
              </a:rPr>
              <a:t> </a:t>
            </a:r>
            <a:r>
              <a:rPr lang="tr-TR" sz="2000" dirty="0">
                <a:solidFill>
                  <a:schemeClr val="tx1"/>
                </a:solidFill>
                <a:latin typeface="Calibri" pitchFamily="34" charset="0"/>
              </a:rPr>
              <a:t>talep yaratmıştır.</a:t>
            </a:r>
          </a:p>
          <a:p>
            <a:pPr algn="just"/>
            <a:r>
              <a:rPr lang="tr-TR" sz="2000" dirty="0">
                <a:solidFill>
                  <a:schemeClr val="tx1"/>
                </a:solidFill>
                <a:latin typeface="Calibri" pitchFamily="34" charset="0"/>
              </a:rPr>
              <a:t>Görüntüleri aramak çok zorlu bir iştir. Çünkü bilgisayarlar dijital resimleri tanımlamakta yeterince iyi ve hızlı değildirler.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Bazı </a:t>
            </a:r>
            <a:r>
              <a:rPr lang="tr-TR" sz="2000" dirty="0">
                <a:solidFill>
                  <a:schemeClr val="tx1"/>
                </a:solidFill>
                <a:latin typeface="Calibri" pitchFamily="34" charset="0"/>
              </a:rPr>
              <a:t>arama motorları film senaryolarını dizinlemeye başlamıştır.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Böylece </a:t>
            </a:r>
            <a:r>
              <a:rPr lang="tr-TR" sz="2000" dirty="0">
                <a:solidFill>
                  <a:schemeClr val="tx1"/>
                </a:solidFill>
                <a:latin typeface="Calibri" pitchFamily="34" charset="0"/>
              </a:rPr>
              <a:t>bir filmi bulmak için diyalog aramak mümkün olacaktır. </a:t>
            </a:r>
            <a:endParaRPr lang="tr-TR" sz="2000" dirty="0" smtClean="0">
              <a:solidFill>
                <a:schemeClr val="tx1"/>
              </a:solidFill>
              <a:latin typeface="Calibri" pitchFamily="34" charset="0"/>
            </a:endParaRPr>
          </a:p>
          <a:p>
            <a:pPr algn="just"/>
            <a:r>
              <a:rPr lang="en-US" sz="2000" b="1" u="sng" dirty="0" smtClean="0">
                <a:solidFill>
                  <a:schemeClr val="tx1"/>
                </a:solidFill>
                <a:latin typeface="Calibri" pitchFamily="34" charset="0"/>
              </a:rPr>
              <a:t>Blinkx</a:t>
            </a:r>
            <a:r>
              <a:rPr lang="en-US" sz="2000" b="1" dirty="0" smtClean="0">
                <a:solidFill>
                  <a:schemeClr val="tx1"/>
                </a:solidFill>
                <a:latin typeface="Calibri" pitchFamily="34" charset="0"/>
              </a:rPr>
              <a:t>.com </a:t>
            </a:r>
            <a:r>
              <a:rPr lang="tr-TR" sz="2000" b="1" dirty="0">
                <a:solidFill>
                  <a:schemeClr val="tx1"/>
                </a:solidFill>
                <a:latin typeface="Calibri" pitchFamily="34" charset="0"/>
              </a:rPr>
              <a:t>popüler bir görüntü arama hizmetidir. </a:t>
            </a:r>
            <a:r>
              <a:rPr lang="tr-TR" sz="2000" dirty="0">
                <a:solidFill>
                  <a:schemeClr val="tx1"/>
                </a:solidFill>
                <a:latin typeface="Calibri" pitchFamily="34" charset="0"/>
              </a:rPr>
              <a:t>Bununla birlikte Google görüntü arama özelliğini eklemiştir</a:t>
            </a:r>
            <a:r>
              <a:rPr lang="tr-TR" sz="2000" dirty="0" smtClean="0">
                <a:solidFill>
                  <a:schemeClr val="tx1"/>
                </a:solidFill>
                <a:latin typeface="Calibri" pitchFamily="34" charset="0"/>
              </a:rPr>
              <a:t>.</a:t>
            </a:r>
          </a:p>
          <a:p>
            <a:pPr algn="just"/>
            <a:r>
              <a:rPr lang="tr-TR" sz="2000" b="1" dirty="0">
                <a:solidFill>
                  <a:srgbClr val="FF0000"/>
                </a:solidFill>
                <a:latin typeface="Calibri" pitchFamily="34" charset="0"/>
              </a:rPr>
              <a:t>Akıllı Ajan Alışveriş Robotları </a:t>
            </a:r>
            <a:r>
              <a:rPr lang="tr-TR" sz="2000" b="1" dirty="0" smtClean="0">
                <a:solidFill>
                  <a:srgbClr val="FF0000"/>
                </a:solidFill>
                <a:latin typeface="Calibri" pitchFamily="34" charset="0"/>
              </a:rPr>
              <a:t>: </a:t>
            </a:r>
            <a:r>
              <a:rPr lang="tr-TR" sz="2000" b="1" dirty="0" smtClean="0">
                <a:latin typeface="Calibri" pitchFamily="34" charset="0"/>
              </a:rPr>
              <a:t>Kullanıcının tanımladığı ürün özellikleri ve fiyat skalasına göre o ürünü satan firmaların listesini internetten bulmaya yarar.</a:t>
            </a:r>
            <a:endParaRPr lang="tr-TR" sz="2000" b="1" dirty="0">
              <a:latin typeface="Calibri" pitchFamily="34" charset="0"/>
            </a:endParaRPr>
          </a:p>
          <a:p>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39</a:t>
            </a:fld>
            <a:endParaRPr lang="tr-TR"/>
          </a:p>
        </p:txBody>
      </p:sp>
    </p:spTree>
    <p:extLst>
      <p:ext uri="{BB962C8B-B14F-4D97-AF65-F5344CB8AC3E}">
        <p14:creationId xmlns:p14="http://schemas.microsoft.com/office/powerpoint/2010/main" val="1340986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5056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556792"/>
            <a:ext cx="8640960" cy="5040560"/>
          </a:xfrm>
          <a:solidFill>
            <a:schemeClr val="bg1"/>
          </a:solidFill>
        </p:spPr>
        <p:txBody>
          <a:bodyPr>
            <a:noAutofit/>
          </a:bodyPr>
          <a:lstStyle/>
          <a:p>
            <a:pPr algn="just"/>
            <a:r>
              <a:rPr lang="tr-TR" sz="2000" dirty="0">
                <a:solidFill>
                  <a:schemeClr val="tx1"/>
                </a:solidFill>
                <a:latin typeface="Calibri" panose="020F0502020204030204" pitchFamily="34" charset="0"/>
              </a:rPr>
              <a:t>Teknolojik gelişmeler her dönemde internetin kullanıcılara farklı bir pencere açmasına katkı sağlamıştır. </a:t>
            </a:r>
            <a:endParaRPr lang="tr-TR" sz="2000" dirty="0" smtClean="0">
              <a:solidFill>
                <a:schemeClr val="tx1"/>
              </a:solidFill>
              <a:latin typeface="Calibri" panose="020F0502020204030204" pitchFamily="34" charset="0"/>
            </a:endParaRPr>
          </a:p>
          <a:p>
            <a:pPr algn="just"/>
            <a:r>
              <a:rPr lang="tr-TR" sz="2000" dirty="0" smtClean="0">
                <a:solidFill>
                  <a:schemeClr val="tx1"/>
                </a:solidFill>
                <a:latin typeface="Calibri" panose="020F0502020204030204" pitchFamily="34" charset="0"/>
              </a:rPr>
              <a:t>Kullanıcıların </a:t>
            </a:r>
            <a:r>
              <a:rPr lang="tr-TR" sz="2000" dirty="0">
                <a:solidFill>
                  <a:schemeClr val="tx1"/>
                </a:solidFill>
                <a:latin typeface="Calibri" panose="020F0502020204030204" pitchFamily="34" charset="0"/>
              </a:rPr>
              <a:t>metin tabanlı, durağan html sayfalarını iz­ledikleri dönemden, diledikleri bilgiyi diledikleri şekilde alabildikleri ve bilgiyi </a:t>
            </a:r>
            <a:r>
              <a:rPr lang="tr-TR" sz="2000" dirty="0" smtClean="0">
                <a:solidFill>
                  <a:schemeClr val="tx1"/>
                </a:solidFill>
                <a:latin typeface="Calibri" panose="020F0502020204030204" pitchFamily="34" charset="0"/>
              </a:rPr>
              <a:t>yapılandırabildikleri </a:t>
            </a:r>
            <a:r>
              <a:rPr lang="tr-TR" sz="2000" dirty="0">
                <a:solidFill>
                  <a:schemeClr val="tx1"/>
                </a:solidFill>
                <a:latin typeface="Calibri" panose="020F0502020204030204" pitchFamily="34" charset="0"/>
              </a:rPr>
              <a:t>bir döneme doğru büyük bir gelişme yaşanmıştır. </a:t>
            </a:r>
            <a:endParaRPr lang="tr-TR" sz="2000" dirty="0" smtClean="0">
              <a:solidFill>
                <a:schemeClr val="tx1"/>
              </a:solidFill>
              <a:latin typeface="Calibri" panose="020F0502020204030204" pitchFamily="34" charset="0"/>
            </a:endParaRPr>
          </a:p>
          <a:p>
            <a:pPr algn="just"/>
            <a:r>
              <a:rPr lang="tr-TR" sz="2000" b="1" dirty="0" smtClean="0">
                <a:solidFill>
                  <a:schemeClr val="tx1"/>
                </a:solidFill>
                <a:latin typeface="Calibri" panose="020F0502020204030204" pitchFamily="34" charset="0"/>
              </a:rPr>
              <a:t>Bu </a:t>
            </a:r>
            <a:r>
              <a:rPr lang="tr-TR" sz="2000" b="1" dirty="0">
                <a:solidFill>
                  <a:schemeClr val="tx1"/>
                </a:solidFill>
                <a:latin typeface="Calibri" panose="020F0502020204030204" pitchFamily="34" charset="0"/>
              </a:rPr>
              <a:t>gelişme te­melde internet altyapısının iyileştirilmesi ve daha çok kullanıcının tasarım boyutu­na katkıda bulunmasıyla gerçekleşmiştir</a:t>
            </a:r>
            <a:r>
              <a:rPr lang="tr-TR" sz="2000" b="1" dirty="0" smtClean="0">
                <a:solidFill>
                  <a:schemeClr val="tx1"/>
                </a:solidFill>
                <a:latin typeface="Calibri" panose="020F0502020204030204" pitchFamily="34" charset="0"/>
              </a:rPr>
              <a:t>.</a:t>
            </a:r>
          </a:p>
          <a:p>
            <a:pPr algn="just"/>
            <a:r>
              <a:rPr lang="tr-TR" sz="2000" dirty="0" smtClean="0">
                <a:solidFill>
                  <a:schemeClr val="tx1"/>
                </a:solidFill>
                <a:latin typeface="Calibri" panose="020F0502020204030204" pitchFamily="34" charset="0"/>
              </a:rPr>
              <a:t>Bu </a:t>
            </a:r>
            <a:r>
              <a:rPr lang="tr-TR" sz="2000" dirty="0">
                <a:solidFill>
                  <a:schemeClr val="tx1"/>
                </a:solidFill>
                <a:latin typeface="Calibri" panose="020F0502020204030204" pitchFamily="34" charset="0"/>
              </a:rPr>
              <a:t>bağlamda internet ağlarının, bireyle­rin bir arada zaman geçirebildikleri, eğlenebildikleri, öğrenebildikleri geniş sanal platformlara dönüşüm sürecinde, internetin geçirmiş olduğu temel teknolojik dö­nüşümün irdelenmesinde yarar görülmektedir. </a:t>
            </a:r>
            <a:endParaRPr lang="tr-TR" sz="2000" dirty="0" smtClean="0">
              <a:solidFill>
                <a:schemeClr val="tx1"/>
              </a:solidFill>
              <a:latin typeface="Calibri" panose="020F0502020204030204" pitchFamily="34" charset="0"/>
            </a:endParaRPr>
          </a:p>
          <a:p>
            <a:pPr algn="just"/>
            <a:r>
              <a:rPr lang="tr-TR" sz="2000" dirty="0" smtClean="0">
                <a:solidFill>
                  <a:schemeClr val="tx1"/>
                </a:solidFill>
                <a:latin typeface="Calibri" panose="020F0502020204030204" pitchFamily="34" charset="0"/>
              </a:rPr>
              <a:t>Teknolojik </a:t>
            </a:r>
            <a:r>
              <a:rPr lang="tr-TR" sz="2000" dirty="0">
                <a:solidFill>
                  <a:schemeClr val="tx1"/>
                </a:solidFill>
                <a:latin typeface="Calibri" panose="020F0502020204030204" pitchFamily="34" charset="0"/>
              </a:rPr>
              <a:t>dönüşüm üç ana bö­lümde değerlendirilecektir. </a:t>
            </a:r>
            <a:endParaRPr lang="tr-TR" sz="2000" dirty="0" smtClean="0">
              <a:solidFill>
                <a:schemeClr val="tx1"/>
              </a:solidFill>
              <a:latin typeface="Calibri" panose="020F0502020204030204" pitchFamily="34" charset="0"/>
            </a:endParaRPr>
          </a:p>
          <a:p>
            <a:pPr algn="just"/>
            <a:r>
              <a:rPr lang="tr-TR" sz="2000" b="1" dirty="0" smtClean="0">
                <a:latin typeface="Calibri" panose="020F0502020204030204" pitchFamily="34" charset="0"/>
              </a:rPr>
              <a:t>Birinci </a:t>
            </a:r>
            <a:r>
              <a:rPr lang="tr-TR" sz="2000" b="1" dirty="0">
                <a:latin typeface="Calibri" panose="020F0502020204030204" pitchFamily="34" charset="0"/>
              </a:rPr>
              <a:t>aşama html Web sayfaları aracılığıyla durağan Web içeriklerinin sunulduğu Web 1.0 dönemi; ikinci aşama, içeriğin dinamik bir yapı kazandığı Web 2.0 dönemi ve üçüncü aşama ise içeriğin anlam kazandığı Web </a:t>
            </a:r>
            <a:r>
              <a:rPr lang="tr-TR" sz="2000" b="1" dirty="0" smtClean="0">
                <a:latin typeface="Calibri" panose="020F0502020204030204" pitchFamily="34" charset="0"/>
              </a:rPr>
              <a:t>3.0 </a:t>
            </a:r>
            <a:r>
              <a:rPr lang="tr-TR" sz="2000" b="1" dirty="0">
                <a:latin typeface="Calibri" panose="020F0502020204030204" pitchFamily="34" charset="0"/>
              </a:rPr>
              <a:t>dönemi olarak nitelendirilmektedir.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4856" y="116632"/>
            <a:ext cx="1368152"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p:cNvSpPr/>
          <p:nvPr/>
        </p:nvSpPr>
        <p:spPr>
          <a:xfrm>
            <a:off x="2411760" y="508320"/>
            <a:ext cx="3896388" cy="584775"/>
          </a:xfrm>
          <a:prstGeom prst="rect">
            <a:avLst/>
          </a:prstGeom>
        </p:spPr>
        <p:txBody>
          <a:bodyPr wrap="none">
            <a:spAutoFit/>
          </a:bodyPr>
          <a:lstStyle/>
          <a:p>
            <a:pPr algn="ctr"/>
            <a:r>
              <a:rPr lang="tr-TR" sz="3200" b="1" dirty="0">
                <a:latin typeface="Calibri" panose="020F0502020204030204" pitchFamily="34" charset="0"/>
              </a:rPr>
              <a:t>Sosyal ağların gelişimi</a:t>
            </a:r>
          </a:p>
        </p:txBody>
      </p:sp>
    </p:spTree>
    <p:extLst>
      <p:ext uri="{BB962C8B-B14F-4D97-AF65-F5344CB8AC3E}">
        <p14:creationId xmlns:p14="http://schemas.microsoft.com/office/powerpoint/2010/main" val="313130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24744"/>
            <a:ext cx="8496944" cy="5184576"/>
          </a:xfrm>
          <a:solidFill>
            <a:schemeClr val="bg1"/>
          </a:solidFill>
        </p:spPr>
        <p:txBody>
          <a:bodyPr>
            <a:noAutofit/>
          </a:bodyPr>
          <a:lstStyle/>
          <a:p>
            <a:pPr algn="just"/>
            <a:r>
              <a:rPr lang="tr-TR" sz="2000" dirty="0">
                <a:solidFill>
                  <a:schemeClr val="tx1"/>
                </a:solidFill>
                <a:latin typeface="Calibri" panose="020F0502020204030204" pitchFamily="34" charset="0"/>
              </a:rPr>
              <a:t>Web 1.0, geleneksel anlamda internetin ortaya çıktığı 1960’ların başına temellenen bir mantığı göstermektedir</a:t>
            </a:r>
            <a:r>
              <a:rPr lang="tr-TR" sz="2000" dirty="0" smtClean="0">
                <a:solidFill>
                  <a:schemeClr val="tx1"/>
                </a:solidFill>
                <a:latin typeface="Calibri" panose="020F0502020204030204" pitchFamily="34" charset="0"/>
              </a:rPr>
              <a:t>.</a:t>
            </a:r>
          </a:p>
          <a:p>
            <a:pPr algn="just"/>
            <a:r>
              <a:rPr lang="tr-TR" sz="2000" b="1" dirty="0" smtClean="0">
                <a:solidFill>
                  <a:schemeClr val="tx1"/>
                </a:solidFill>
                <a:latin typeface="Calibri" panose="020F0502020204030204" pitchFamily="34" charset="0"/>
              </a:rPr>
              <a:t>HTML </a:t>
            </a:r>
            <a:r>
              <a:rPr lang="tr-TR" sz="2000" b="1" dirty="0">
                <a:solidFill>
                  <a:schemeClr val="tx1"/>
                </a:solidFill>
                <a:latin typeface="Calibri" panose="020F0502020204030204" pitchFamily="34" charset="0"/>
              </a:rPr>
              <a:t>ile oluşturulmuş web sayfaları ya da Web 1.0 teknolojileri, Web etiket dili­nin doğuşu ile birlikte sunucu bilgisayarlarda bulunan çoklu ortam ögelerinin (ya­zı, resim, video gibi) kullanıcı bilgisayarlarından gelen istekler doğrultusunda ak­tarılması mantığı üzerine kurulmuş bir Web yapısını göstermektedir (Demirli ve Kütük, 2010). </a:t>
            </a:r>
            <a:endParaRPr lang="tr-TR" sz="2000" b="1" dirty="0" smtClean="0">
              <a:solidFill>
                <a:schemeClr val="tx1"/>
              </a:solidFill>
              <a:latin typeface="Calibri" panose="020F0502020204030204" pitchFamily="34" charset="0"/>
            </a:endParaRPr>
          </a:p>
          <a:p>
            <a:pPr algn="just"/>
            <a:r>
              <a:rPr lang="tr-TR" sz="2000" dirty="0" smtClean="0">
                <a:solidFill>
                  <a:schemeClr val="tx1"/>
                </a:solidFill>
                <a:latin typeface="Calibri" panose="020F0502020204030204" pitchFamily="34" charset="0"/>
              </a:rPr>
              <a:t>Kullanıcılardan </a:t>
            </a:r>
            <a:r>
              <a:rPr lang="tr-TR" sz="2000" dirty="0">
                <a:solidFill>
                  <a:schemeClr val="tx1"/>
                </a:solidFill>
                <a:latin typeface="Calibri" panose="020F0502020204030204" pitchFamily="34" charset="0"/>
              </a:rPr>
              <a:t>gelen isteklerin odaklandığı söz konusu olan kavram “bilgi” olduğunda, bilginin tek merkezde toplanabilmesi ve sunulabilmesinin nere­deyse olanaksız olduğu ancak zamanla anlaşılabilmiştir. </a:t>
            </a:r>
            <a:endParaRPr lang="tr-TR" sz="2000" dirty="0" smtClean="0">
              <a:solidFill>
                <a:schemeClr val="tx1"/>
              </a:solidFill>
              <a:latin typeface="Calibri" panose="020F0502020204030204" pitchFamily="34" charset="0"/>
            </a:endParaRPr>
          </a:p>
          <a:p>
            <a:pPr algn="just"/>
            <a:r>
              <a:rPr lang="tr-TR" sz="2000" b="1" dirty="0" smtClean="0">
                <a:solidFill>
                  <a:schemeClr val="tx1"/>
                </a:solidFill>
                <a:latin typeface="Calibri" panose="020F0502020204030204" pitchFamily="34" charset="0"/>
              </a:rPr>
              <a:t>Web </a:t>
            </a:r>
            <a:r>
              <a:rPr lang="tr-TR" sz="2000" b="1" dirty="0">
                <a:solidFill>
                  <a:schemeClr val="tx1"/>
                </a:solidFill>
                <a:latin typeface="Calibri" panose="020F0502020204030204" pitchFamily="34" charset="0"/>
              </a:rPr>
              <a:t>1.0 olarak isimlendi­rilen teknolojik altyapı aracılığıyla, kullanıcılar, uzmanlar tarafından geliştirilen Web içeriklerinin sadece alıcısı konumunda yer almış, ne bilgiye ne de içeriğe do­kunamamış, sadece talep ettikleri bilginin izleyicisi konumunda kalmışlardır. </a:t>
            </a:r>
            <a:endParaRPr lang="tr-TR" sz="2000" b="1" dirty="0" smtClean="0">
              <a:solidFill>
                <a:schemeClr val="tx1"/>
              </a:solidFill>
              <a:latin typeface="Calibri" panose="020F0502020204030204" pitchFamily="34" charset="0"/>
            </a:endParaRPr>
          </a:p>
          <a:p>
            <a:pPr algn="just"/>
            <a:r>
              <a:rPr lang="tr-TR" sz="2000" dirty="0" smtClean="0">
                <a:solidFill>
                  <a:srgbClr val="C00000"/>
                </a:solidFill>
                <a:latin typeface="Calibri" panose="020F0502020204030204" pitchFamily="34" charset="0"/>
              </a:rPr>
              <a:t>Kısaca </a:t>
            </a:r>
            <a:r>
              <a:rPr lang="tr-TR" sz="2000" dirty="0">
                <a:solidFill>
                  <a:srgbClr val="C00000"/>
                </a:solidFill>
                <a:latin typeface="Calibri" panose="020F0502020204030204" pitchFamily="34" charset="0"/>
              </a:rPr>
              <a:t>özetlemek gerekirse Web 1.0 döneminde kullanıcılar Web uzmanları tarafından geliştirilen içeriklerin sadece alıcısı konumunda yer al­mış, geliştirme sürecinde tamamen pasif kalmışlardır. </a:t>
            </a:r>
            <a:endParaRPr lang="tr-TR" sz="2000" dirty="0" smtClean="0">
              <a:solidFill>
                <a:srgbClr val="C00000"/>
              </a:solidFill>
              <a:latin typeface="Calibri" panose="020F0502020204030204" pitchFamily="34" charset="0"/>
            </a:endParaRPr>
          </a:p>
          <a:p>
            <a:pPr algn="just"/>
            <a:endParaRPr lang="tr-TR" sz="2000" dirty="0">
              <a:solidFill>
                <a:schemeClr val="tx1"/>
              </a:solidFill>
              <a:latin typeface="Calibri" panose="020F0502020204030204" pitchFamily="34" charset="0"/>
            </a:endParaRPr>
          </a:p>
        </p:txBody>
      </p:sp>
      <p:sp>
        <p:nvSpPr>
          <p:cNvPr id="4" name="Başlık 1"/>
          <p:cNvSpPr txBox="1">
            <a:spLocks/>
          </p:cNvSpPr>
          <p:nvPr/>
        </p:nvSpPr>
        <p:spPr>
          <a:xfrm>
            <a:off x="0" y="0"/>
            <a:ext cx="9144000" cy="692696"/>
          </a:xfrm>
          <a:prstGeom prst="rect">
            <a:avLst/>
          </a:prstGeom>
          <a:noFill/>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b="1" dirty="0">
                <a:solidFill>
                  <a:schemeClr val="tx1"/>
                </a:solidFill>
                <a:latin typeface="Calibri" panose="020F0502020204030204" pitchFamily="34" charset="0"/>
              </a:rPr>
              <a:t>Web 1.0</a:t>
            </a:r>
          </a:p>
        </p:txBody>
      </p:sp>
    </p:spTree>
    <p:extLst>
      <p:ext uri="{BB962C8B-B14F-4D97-AF65-F5344CB8AC3E}">
        <p14:creationId xmlns:p14="http://schemas.microsoft.com/office/powerpoint/2010/main" val="965543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63" y="-27384"/>
            <a:ext cx="9144000" cy="648072"/>
          </a:xfrm>
          <a:noFill/>
        </p:spPr>
        <p:txBody>
          <a:bodyPr>
            <a:normAutofit/>
          </a:bodyPr>
          <a:lstStyle/>
          <a:p>
            <a:pPr algn="ctr"/>
            <a:r>
              <a:rPr lang="tr-TR" sz="2800" b="1" dirty="0">
                <a:effectLst/>
                <a:latin typeface="Calibri" pitchFamily="34" charset="0"/>
              </a:rPr>
              <a:t>Web </a:t>
            </a:r>
            <a:r>
              <a:rPr lang="tr-TR" sz="2800" b="1" dirty="0" smtClean="0">
                <a:effectLst/>
                <a:latin typeface="Calibri" pitchFamily="34" charset="0"/>
              </a:rPr>
              <a:t>2.0</a:t>
            </a:r>
            <a:endParaRPr lang="tr-TR" sz="2800" dirty="0">
              <a:latin typeface="Calibri" pitchFamily="34" charset="0"/>
            </a:endParaRPr>
          </a:p>
        </p:txBody>
      </p:sp>
      <p:sp>
        <p:nvSpPr>
          <p:cNvPr id="3" name="İçerik Yer Tutucusu 2"/>
          <p:cNvSpPr>
            <a:spLocks noGrp="1"/>
          </p:cNvSpPr>
          <p:nvPr>
            <p:ph idx="1"/>
          </p:nvPr>
        </p:nvSpPr>
        <p:spPr>
          <a:xfrm>
            <a:off x="179512" y="836712"/>
            <a:ext cx="8568952" cy="5616624"/>
          </a:xfrm>
          <a:solidFill>
            <a:schemeClr val="bg1"/>
          </a:solidFill>
        </p:spPr>
        <p:txBody>
          <a:bodyPr>
            <a:noAutofit/>
          </a:bodyPr>
          <a:lstStyle/>
          <a:p>
            <a:pPr algn="just"/>
            <a:r>
              <a:rPr lang="tr-TR" sz="2000" dirty="0">
                <a:solidFill>
                  <a:schemeClr val="tx1"/>
                </a:solidFill>
                <a:latin typeface="Calibri" panose="020F0502020204030204" pitchFamily="34" charset="0"/>
              </a:rPr>
              <a:t>Web 2.0, </a:t>
            </a:r>
            <a:r>
              <a:rPr lang="tr-TR" sz="2000" dirty="0" err="1">
                <a:solidFill>
                  <a:schemeClr val="tx1"/>
                </a:solidFill>
                <a:latin typeface="Calibri" panose="020F0502020204030204" pitchFamily="34" charset="0"/>
              </a:rPr>
              <a:t>O’Reilly</a:t>
            </a:r>
            <a:r>
              <a:rPr lang="tr-TR" sz="2000" dirty="0">
                <a:solidFill>
                  <a:schemeClr val="tx1"/>
                </a:solidFill>
                <a:latin typeface="Calibri" panose="020F0502020204030204" pitchFamily="34" charset="0"/>
              </a:rPr>
              <a:t> Media tarafından ilk olarak 2000’lerin ortalarında kullanılmaya başlanan bir sözcüktür ve ikinci nesil internet hizmetlerini, toplumsal iletişim site­lerini, </a:t>
            </a:r>
            <a:r>
              <a:rPr lang="tr-TR" sz="2000" dirty="0" err="1">
                <a:solidFill>
                  <a:schemeClr val="tx1"/>
                </a:solidFill>
                <a:latin typeface="Calibri" panose="020F0502020204030204" pitchFamily="34" charset="0"/>
              </a:rPr>
              <a:t>wikileri</a:t>
            </a:r>
            <a:r>
              <a:rPr lang="tr-TR" sz="2000" dirty="0">
                <a:solidFill>
                  <a:schemeClr val="tx1"/>
                </a:solidFill>
                <a:latin typeface="Calibri" panose="020F0502020204030204" pitchFamily="34" charset="0"/>
              </a:rPr>
              <a:t>, iletişim araçlarını, </a:t>
            </a:r>
            <a:r>
              <a:rPr lang="tr-TR" sz="2000" dirty="0" err="1">
                <a:solidFill>
                  <a:schemeClr val="tx1"/>
                </a:solidFill>
                <a:latin typeface="Calibri" panose="020F0502020204030204" pitchFamily="34" charset="0"/>
              </a:rPr>
              <a:t>folksonomileri</a:t>
            </a:r>
            <a:r>
              <a:rPr lang="tr-TR" sz="2000" dirty="0">
                <a:solidFill>
                  <a:schemeClr val="tx1"/>
                </a:solidFill>
                <a:latin typeface="Calibri" panose="020F0502020204030204" pitchFamily="34" charset="0"/>
              </a:rPr>
              <a:t> yani internet kullanıcılarının or­taklaşa ve paylaşarak yarattığı sistemleri </a:t>
            </a:r>
            <a:r>
              <a:rPr lang="tr-TR" sz="2000" dirty="0" smtClean="0">
                <a:solidFill>
                  <a:schemeClr val="tx1"/>
                </a:solidFill>
                <a:latin typeface="Calibri" panose="020F0502020204030204" pitchFamily="34" charset="0"/>
              </a:rPr>
              <a:t>tanımlamaktadır.</a:t>
            </a:r>
          </a:p>
          <a:p>
            <a:pPr algn="just"/>
            <a:r>
              <a:rPr lang="tr-TR" sz="2000" b="1" dirty="0">
                <a:solidFill>
                  <a:srgbClr val="C00000"/>
                </a:solidFill>
                <a:latin typeface="Calibri" panose="020F0502020204030204" pitchFamily="34" charset="0"/>
              </a:rPr>
              <a:t>Web </a:t>
            </a:r>
            <a:r>
              <a:rPr lang="tr-TR" sz="2000" b="1" dirty="0" smtClean="0">
                <a:solidFill>
                  <a:srgbClr val="C00000"/>
                </a:solidFill>
                <a:latin typeface="Calibri" panose="020F0502020204030204" pitchFamily="34" charset="0"/>
              </a:rPr>
              <a:t>2.0, kullanıcılar </a:t>
            </a:r>
            <a:r>
              <a:rPr lang="tr-TR" sz="2000" b="1" dirty="0">
                <a:solidFill>
                  <a:srgbClr val="C00000"/>
                </a:solidFill>
                <a:latin typeface="Calibri" panose="020F0502020204030204" pitchFamily="34" charset="0"/>
              </a:rPr>
              <a:t>ara­sında </a:t>
            </a:r>
            <a:r>
              <a:rPr lang="tr-TR" sz="2000" b="1" u="sng" dirty="0">
                <a:solidFill>
                  <a:srgbClr val="C00000"/>
                </a:solidFill>
                <a:latin typeface="Calibri" panose="020F0502020204030204" pitchFamily="34" charset="0"/>
              </a:rPr>
              <a:t>etkileşim, işbirliği ve paylaşıma </a:t>
            </a:r>
            <a:r>
              <a:rPr lang="tr-TR" sz="2000" b="1" dirty="0">
                <a:solidFill>
                  <a:srgbClr val="C00000"/>
                </a:solidFill>
                <a:latin typeface="Calibri" panose="020F0502020204030204" pitchFamily="34" charset="0"/>
              </a:rPr>
              <a:t>olanak sağlayan sayısal uygulamalar şeklin­de tanımlanmaktadır</a:t>
            </a:r>
            <a:r>
              <a:rPr lang="tr-TR" sz="2000" b="1" dirty="0" smtClean="0">
                <a:solidFill>
                  <a:srgbClr val="C00000"/>
                </a:solidFill>
                <a:latin typeface="Calibri" panose="020F0502020204030204" pitchFamily="34" charset="0"/>
              </a:rPr>
              <a:t>.</a:t>
            </a:r>
          </a:p>
          <a:p>
            <a:pPr algn="just"/>
            <a:r>
              <a:rPr lang="tr-TR" sz="2000" dirty="0">
                <a:solidFill>
                  <a:schemeClr val="tx1"/>
                </a:solidFill>
                <a:latin typeface="Calibri" panose="020F0502020204030204" pitchFamily="34" charset="0"/>
              </a:rPr>
              <a:t>Web 2.0 teknolojisi, </a:t>
            </a:r>
            <a:r>
              <a:rPr lang="tr-TR" sz="2000" dirty="0" err="1">
                <a:solidFill>
                  <a:schemeClr val="tx1"/>
                </a:solidFill>
                <a:latin typeface="Calibri" panose="020F0502020204030204" pitchFamily="34" charset="0"/>
              </a:rPr>
              <a:t>Web’in</a:t>
            </a:r>
            <a:r>
              <a:rPr lang="tr-TR" sz="2000" dirty="0">
                <a:solidFill>
                  <a:schemeClr val="tx1"/>
                </a:solidFill>
                <a:latin typeface="Calibri" panose="020F0502020204030204" pitchFamily="34" charset="0"/>
              </a:rPr>
              <a:t> mimarisini tamamen değiştiren devrim niteliğinde bir gelişmedir. </a:t>
            </a:r>
            <a:endParaRPr lang="tr-TR" sz="2000" dirty="0" smtClean="0">
              <a:solidFill>
                <a:schemeClr val="tx1"/>
              </a:solidFill>
              <a:latin typeface="Calibri" panose="020F0502020204030204" pitchFamily="34" charset="0"/>
            </a:endParaRPr>
          </a:p>
          <a:p>
            <a:pPr algn="just"/>
            <a:r>
              <a:rPr lang="tr-TR" sz="2000" dirty="0" smtClean="0">
                <a:solidFill>
                  <a:schemeClr val="tx1"/>
                </a:solidFill>
                <a:latin typeface="Calibri" panose="020F0502020204030204" pitchFamily="34" charset="0"/>
              </a:rPr>
              <a:t>Günümüzün </a:t>
            </a:r>
            <a:r>
              <a:rPr lang="tr-TR" sz="2000" dirty="0">
                <a:solidFill>
                  <a:schemeClr val="tx1"/>
                </a:solidFill>
                <a:latin typeface="Calibri" pitchFamily="34" charset="0"/>
              </a:rPr>
              <a:t>Web siteleri yalnızca durağan içerik barındırmamaktadır. </a:t>
            </a:r>
            <a:r>
              <a:rPr lang="tr-TR" sz="2000" dirty="0" smtClean="0">
                <a:solidFill>
                  <a:schemeClr val="tx1"/>
                </a:solidFill>
                <a:latin typeface="Calibri" pitchFamily="34" charset="0"/>
              </a:rPr>
              <a:t>İnsanla­rın </a:t>
            </a:r>
            <a:r>
              <a:rPr lang="tr-TR" sz="2000" dirty="0">
                <a:solidFill>
                  <a:schemeClr val="tx1"/>
                </a:solidFill>
                <a:latin typeface="Calibri" pitchFamily="34" charset="0"/>
              </a:rPr>
              <a:t>iştirak etmelerine, enformasyon </a:t>
            </a:r>
            <a:r>
              <a:rPr lang="tr-TR" sz="2000" dirty="0" smtClean="0">
                <a:solidFill>
                  <a:schemeClr val="tx1"/>
                </a:solidFill>
                <a:latin typeface="Calibri" pitchFamily="34" charset="0"/>
              </a:rPr>
              <a:t>paylaşmalarına </a:t>
            </a:r>
            <a:r>
              <a:rPr lang="tr-TR" sz="2000" dirty="0">
                <a:solidFill>
                  <a:schemeClr val="tx1"/>
                </a:solidFill>
                <a:latin typeface="Calibri" pitchFamily="34" charset="0"/>
              </a:rPr>
              <a:t>ve çevrimiçi yeni hizmet ve içerikler </a:t>
            </a:r>
            <a:r>
              <a:rPr lang="tr-TR" sz="2000" dirty="0" smtClean="0">
                <a:solidFill>
                  <a:schemeClr val="tx1"/>
                </a:solidFill>
                <a:latin typeface="Calibri" pitchFamily="34" charset="0"/>
              </a:rPr>
              <a:t>oluşturmalarına da izin </a:t>
            </a:r>
            <a:r>
              <a:rPr lang="tr-TR" sz="2000" dirty="0">
                <a:solidFill>
                  <a:schemeClr val="tx1"/>
                </a:solidFill>
                <a:latin typeface="Calibri" pitchFamily="34" charset="0"/>
              </a:rPr>
              <a:t>vermektedir. </a:t>
            </a:r>
            <a:endParaRPr lang="tr-TR" sz="2000" dirty="0" smtClean="0">
              <a:solidFill>
                <a:schemeClr val="tx1"/>
              </a:solidFill>
              <a:latin typeface="Calibri" pitchFamily="34" charset="0"/>
            </a:endParaRPr>
          </a:p>
          <a:p>
            <a:pPr algn="just"/>
            <a:r>
              <a:rPr lang="tr-TR" sz="2000" b="1" dirty="0" smtClean="0">
                <a:solidFill>
                  <a:schemeClr val="tx1"/>
                </a:solidFill>
                <a:latin typeface="Calibri" pitchFamily="34" charset="0"/>
              </a:rPr>
              <a:t>2. nesil </a:t>
            </a:r>
            <a:r>
              <a:rPr lang="tr-TR" sz="2000" b="1" u="sng" dirty="0">
                <a:solidFill>
                  <a:schemeClr val="tx1"/>
                </a:solidFill>
                <a:latin typeface="Calibri" pitchFamily="34" charset="0"/>
              </a:rPr>
              <a:t>etkileşimli</a:t>
            </a:r>
            <a:r>
              <a:rPr lang="tr-TR" sz="2000" b="1" dirty="0">
                <a:solidFill>
                  <a:schemeClr val="tx1"/>
                </a:solidFill>
                <a:latin typeface="Calibri" pitchFamily="34" charset="0"/>
              </a:rPr>
              <a:t> internet tabanlı hizmetler Web 2.0 olarak tanımlanmaktadır. </a:t>
            </a:r>
            <a:endParaRPr lang="tr-TR" sz="2000" b="1" dirty="0" smtClean="0">
              <a:solidFill>
                <a:schemeClr val="tx1"/>
              </a:solidFill>
              <a:latin typeface="Calibri" pitchFamily="34" charset="0"/>
            </a:endParaRPr>
          </a:p>
          <a:p>
            <a:pPr algn="just"/>
            <a:r>
              <a:rPr lang="tr-TR" sz="2000" u="sng" dirty="0" smtClean="0">
                <a:solidFill>
                  <a:schemeClr val="tx1"/>
                </a:solidFill>
                <a:latin typeface="Calibri" pitchFamily="34" charset="0"/>
              </a:rPr>
              <a:t>Eğer </a:t>
            </a:r>
            <a:r>
              <a:rPr lang="tr-TR" sz="2000" u="sng" dirty="0" err="1">
                <a:solidFill>
                  <a:schemeClr val="tx1"/>
                </a:solidFill>
                <a:latin typeface="Calibri" pitchFamily="34" charset="0"/>
              </a:rPr>
              <a:t>Flickr</a:t>
            </a:r>
            <a:r>
              <a:rPr lang="tr-TR" sz="2000" u="sng" dirty="0">
                <a:solidFill>
                  <a:schemeClr val="tx1"/>
                </a:solidFill>
                <a:latin typeface="Calibri" pitchFamily="34" charset="0"/>
              </a:rPr>
              <a:t> veya başka bir fotoğraf sitesinde </a:t>
            </a:r>
            <a:r>
              <a:rPr lang="tr-TR" sz="2000" u="sng" dirty="0" err="1">
                <a:solidFill>
                  <a:schemeClr val="tx1"/>
                </a:solidFill>
                <a:latin typeface="Calibri" pitchFamily="34" charset="0"/>
              </a:rPr>
              <a:t>fotoğraflannızı</a:t>
            </a:r>
            <a:r>
              <a:rPr lang="tr-TR" sz="2000" u="sng" dirty="0">
                <a:solidFill>
                  <a:schemeClr val="tx1"/>
                </a:solidFill>
                <a:latin typeface="Calibri" pitchFamily="34" charset="0"/>
              </a:rPr>
              <a:t> paylaştıysanız, </a:t>
            </a:r>
            <a:r>
              <a:rPr lang="tr-TR" sz="2000" u="sng" dirty="0" err="1" smtClean="0">
                <a:solidFill>
                  <a:schemeClr val="tx1"/>
                </a:solidFill>
                <a:latin typeface="Calibri" pitchFamily="34" charset="0"/>
              </a:rPr>
              <a:t>YouTube'a</a:t>
            </a:r>
            <a:r>
              <a:rPr lang="tr-TR" sz="2000" u="sng" dirty="0" smtClean="0">
                <a:solidFill>
                  <a:schemeClr val="tx1"/>
                </a:solidFill>
                <a:latin typeface="Calibri" pitchFamily="34" charset="0"/>
              </a:rPr>
              <a:t> </a:t>
            </a:r>
            <a:r>
              <a:rPr lang="tr-TR" sz="2000" u="sng" dirty="0">
                <a:solidFill>
                  <a:schemeClr val="tx1"/>
                </a:solidFill>
                <a:latin typeface="Calibri" pitchFamily="34" charset="0"/>
              </a:rPr>
              <a:t>görüntü koy­duysanız, bir </a:t>
            </a:r>
            <a:r>
              <a:rPr lang="tr-TR" sz="2000" u="sng" dirty="0" err="1">
                <a:solidFill>
                  <a:schemeClr val="tx1"/>
                </a:solidFill>
                <a:latin typeface="Calibri" pitchFamily="34" charset="0"/>
              </a:rPr>
              <a:t>blog</a:t>
            </a:r>
            <a:r>
              <a:rPr lang="tr-TR" sz="2000" u="sng" dirty="0">
                <a:solidFill>
                  <a:schemeClr val="tx1"/>
                </a:solidFill>
                <a:latin typeface="Calibri" pitchFamily="34" charset="0"/>
              </a:rPr>
              <a:t> oluşturduysanız, </a:t>
            </a:r>
            <a:r>
              <a:rPr lang="tr-TR" sz="2000" u="sng" dirty="0" err="1">
                <a:solidFill>
                  <a:schemeClr val="tx1"/>
                </a:solidFill>
                <a:latin typeface="Calibri" pitchFamily="34" charset="0"/>
              </a:rPr>
              <a:t>Wikipedia'yı</a:t>
            </a:r>
            <a:r>
              <a:rPr lang="tr-TR" sz="2000" u="sng" dirty="0">
                <a:solidFill>
                  <a:schemeClr val="tx1"/>
                </a:solidFill>
                <a:latin typeface="Calibri" pitchFamily="34" charset="0"/>
              </a:rPr>
              <a:t> kullandıysanız veya Facebook sayfanıza </a:t>
            </a:r>
            <a:r>
              <a:rPr lang="tr-TR" sz="2000" u="sng" dirty="0" smtClean="0">
                <a:solidFill>
                  <a:schemeClr val="tx1"/>
                </a:solidFill>
                <a:latin typeface="Calibri" pitchFamily="34" charset="0"/>
              </a:rPr>
              <a:t>bir grafik </a:t>
            </a:r>
            <a:r>
              <a:rPr lang="tr-TR" sz="2000" u="sng" dirty="0">
                <a:solidFill>
                  <a:schemeClr val="tx1"/>
                </a:solidFill>
                <a:latin typeface="Calibri" pitchFamily="34" charset="0"/>
              </a:rPr>
              <a:t>arabirim </a:t>
            </a:r>
            <a:r>
              <a:rPr lang="tr-TR" sz="2000" u="sng" dirty="0" smtClean="0">
                <a:solidFill>
                  <a:schemeClr val="tx1"/>
                </a:solidFill>
                <a:latin typeface="Calibri" pitchFamily="34" charset="0"/>
              </a:rPr>
              <a:t>aracı eklediyseniz </a:t>
            </a:r>
            <a:r>
              <a:rPr lang="tr-TR" sz="2000" u="sng" dirty="0">
                <a:solidFill>
                  <a:schemeClr val="tx1"/>
                </a:solidFill>
                <a:latin typeface="Calibri" pitchFamily="34" charset="0"/>
              </a:rPr>
              <a:t>o zaman bu Web 2.0 hizmetlerinden </a:t>
            </a:r>
            <a:r>
              <a:rPr lang="tr-TR" sz="2000" u="sng" dirty="0" smtClean="0">
                <a:solidFill>
                  <a:schemeClr val="tx1"/>
                </a:solidFill>
                <a:latin typeface="Calibri" pitchFamily="34" charset="0"/>
              </a:rPr>
              <a:t>bazılarını </a:t>
            </a:r>
            <a:r>
              <a:rPr lang="tr-TR" sz="2000" u="sng" dirty="0">
                <a:solidFill>
                  <a:schemeClr val="tx1"/>
                </a:solidFill>
                <a:latin typeface="Calibri" pitchFamily="34" charset="0"/>
              </a:rPr>
              <a:t>kullandınız demektir</a:t>
            </a:r>
            <a:r>
              <a:rPr lang="tr-TR" sz="2000" u="sng" dirty="0" smtClean="0">
                <a:solidFill>
                  <a:schemeClr val="tx1"/>
                </a:solidFill>
                <a:latin typeface="Calibri" pitchFamily="34" charset="0"/>
              </a:rPr>
              <a:t>.</a:t>
            </a:r>
          </a:p>
          <a:p>
            <a:pPr algn="just"/>
            <a:endParaRPr lang="tr-TR" sz="2000" dirty="0">
              <a:solidFill>
                <a:schemeClr val="tx1"/>
              </a:solidFill>
              <a:latin typeface="Calibri" pitchFamily="34" charset="0"/>
            </a:endParaRPr>
          </a:p>
        </p:txBody>
      </p:sp>
    </p:spTree>
    <p:extLst>
      <p:ext uri="{BB962C8B-B14F-4D97-AF65-F5344CB8AC3E}">
        <p14:creationId xmlns:p14="http://schemas.microsoft.com/office/powerpoint/2010/main" val="1634577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0192" y="1168450"/>
            <a:ext cx="8664897" cy="2232248"/>
          </a:xfrm>
          <a:solidFill>
            <a:schemeClr val="bg1"/>
          </a:solidFill>
        </p:spPr>
        <p:txBody>
          <a:bodyPr>
            <a:normAutofit/>
          </a:bodyPr>
          <a:lstStyle/>
          <a:p>
            <a:pPr algn="just"/>
            <a:r>
              <a:rPr lang="tr-TR" sz="2000" b="1" dirty="0">
                <a:latin typeface="Calibri" pitchFamily="34" charset="0"/>
              </a:rPr>
              <a:t>Web 2.0'ın dört açıklayıcı özelliği vardır: </a:t>
            </a:r>
            <a:r>
              <a:rPr lang="tr-TR" sz="2000" b="1" dirty="0" err="1">
                <a:latin typeface="Calibri" pitchFamily="34" charset="0"/>
              </a:rPr>
              <a:t>Etkileşimlilik</a:t>
            </a:r>
            <a:r>
              <a:rPr lang="tr-TR" sz="2000" b="1" dirty="0">
                <a:latin typeface="Calibri" pitchFamily="34" charset="0"/>
              </a:rPr>
              <a:t>, Gerçek zamanlı kullanıcı kontrolü, Sosyal katılım (paylaşım) ve Kullanıcı tarafından üretilmiş içerik</a:t>
            </a:r>
            <a:r>
              <a:rPr lang="tr-TR" sz="2000" b="1" i="1" dirty="0">
                <a:latin typeface="Calibri" pitchFamily="34" charset="0"/>
              </a:rPr>
              <a:t>. </a:t>
            </a:r>
          </a:p>
          <a:p>
            <a:pPr algn="just"/>
            <a:r>
              <a:rPr lang="tr-TR" sz="2000" dirty="0">
                <a:latin typeface="Calibri" pitchFamily="34" charset="0"/>
              </a:rPr>
              <a:t>Bu özelliklerin arkasındaki teknoloji ve hizmetler; </a:t>
            </a:r>
            <a:r>
              <a:rPr lang="tr-TR" sz="2000" b="1" dirty="0">
                <a:latin typeface="Calibri" pitchFamily="34" charset="0"/>
              </a:rPr>
              <a:t>bulut bilgi işlem, </a:t>
            </a:r>
            <a:r>
              <a:rPr lang="tr-TR" sz="2000" b="1" dirty="0" err="1">
                <a:latin typeface="Calibri" pitchFamily="34" charset="0"/>
              </a:rPr>
              <a:t>Mashup</a:t>
            </a:r>
            <a:r>
              <a:rPr lang="tr-TR" sz="2000" b="1" dirty="0">
                <a:latin typeface="Calibri" pitchFamily="34" charset="0"/>
              </a:rPr>
              <a:t> (farklı uygulamaların bir arada kullanılması) , </a:t>
            </a:r>
            <a:r>
              <a:rPr lang="tr-TR" sz="2000" b="1" dirty="0" err="1">
                <a:latin typeface="Calibri" pitchFamily="34" charset="0"/>
              </a:rPr>
              <a:t>bloglar</a:t>
            </a:r>
            <a:r>
              <a:rPr lang="tr-TR" sz="2000" b="1" dirty="0">
                <a:latin typeface="Calibri" pitchFamily="34" charset="0"/>
              </a:rPr>
              <a:t>, </a:t>
            </a:r>
            <a:r>
              <a:rPr lang="tr-TR" sz="2000" b="1" dirty="0" err="1">
                <a:latin typeface="Calibri" pitchFamily="34" charset="0"/>
              </a:rPr>
              <a:t>wikiler</a:t>
            </a:r>
            <a:r>
              <a:rPr lang="tr-TR" sz="2000" b="1" dirty="0">
                <a:latin typeface="Calibri" pitchFamily="34" charset="0"/>
              </a:rPr>
              <a:t> ve sosyal ağlardır.</a:t>
            </a:r>
          </a:p>
          <a:p>
            <a:pPr algn="just"/>
            <a:r>
              <a:rPr lang="tr-TR" sz="2000" u="sng" dirty="0">
                <a:latin typeface="Calibri" pitchFamily="34" charset="0"/>
              </a:rPr>
              <a:t>Web 2.0 ile Web yalnızca ziyaret edilebilecek siteler bütünü olmaktan çıkmış, aynı zamanda kullanıcıların ihtiyaç duyduğu uygulamaları oluşturmak için bir ara­ya getirebilecekleri veri ve hizmetler kaynağı olmuştur.</a:t>
            </a:r>
            <a:endParaRPr lang="tr-TR" sz="2000" b="1" dirty="0">
              <a:latin typeface="Calibri" pitchFamily="34" charset="0"/>
            </a:endParaRPr>
          </a:p>
        </p:txBody>
      </p:sp>
      <p:sp>
        <p:nvSpPr>
          <p:cNvPr id="4" name="Başlık 1"/>
          <p:cNvSpPr txBox="1">
            <a:spLocks/>
          </p:cNvSpPr>
          <p:nvPr/>
        </p:nvSpPr>
        <p:spPr>
          <a:xfrm>
            <a:off x="563" y="-27384"/>
            <a:ext cx="9144000" cy="648072"/>
          </a:xfrm>
          <a:prstGeom prst="rect">
            <a:avLst/>
          </a:prstGeom>
          <a:noFill/>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b="1" smtClean="0">
                <a:solidFill>
                  <a:schemeClr val="tx1"/>
                </a:solidFill>
                <a:latin typeface="Calibri" pitchFamily="34" charset="0"/>
              </a:rPr>
              <a:t>Web 2.0</a:t>
            </a:r>
            <a:endParaRPr lang="tr-TR" sz="2800" dirty="0">
              <a:solidFill>
                <a:schemeClr val="tx1"/>
              </a:solidFill>
              <a:latin typeface="Calibri" pitchFamily="34" charset="0"/>
            </a:endParaRPr>
          </a:p>
        </p:txBody>
      </p:sp>
      <p:sp>
        <p:nvSpPr>
          <p:cNvPr id="5" name="AutoShape 2" descr="data:image/jpeg;base64,/9j/4AAQSkZJRgABAQAAAQABAAD/2wCEAAkGBxQSDxAUDxQQDxAQEhUQFBAQEA8PFRQVFBEWFhUSFBQYHCggGBolHBQUITEhJSkrLi4uFx8zODMsNygtLisBCgoKDg0OGxAQGi4kHyUuLCwsLCwsLCwsLCwsLCwsLCwsLCwsLCwsLCwsLCwsLCwsLCwsLCwsLCwsLCwsLCwrK//AABEIAKgBLAMBEQACEQEDEQH/xAAcAAEAAQUBAQAAAAAAAAAAAAAABwMEBQYIAQL/xABIEAABAwIBBgcLCgUFAQEAAAABAAIDBBEFBgcSITFxEyJBUXJzsSQlMlNhgZGhssHCCBUjNDVCQ2KS0RQzUlSCFheTouGzRP/EABsBAQACAwEBAAAAAAAAAAAAAAAEBQIDBgEH/8QALxEBAAIBAgMGBQQDAQAAAAAAAAECAwQRBTEyEiEzQVFxExQ0QlIVImGRIySBsf/aAAwDAQACEQMRAD8AnFAQEBAQEBAQEBAQEBAQEBAQEBAQEBAQEBAQEBAQEBAQEBAQEBAQEBAQEBAQEBAQEBAQEBAQEBAQEBAQEBAQEBAQEBAQEBAQEBAQEBAQEBAQEBAQEBAQEBAQEBAQEBAQeXQLoF0BAugXQeoCAg8ugXQLoF0C6D1AQEBAQEBAQEBAQEBAQEBAQEBAQeXQC5BjKnKCmYbPmjB5g4HsWE5KR5pVNDqL8qT/AEs35Y0g/Fvua4+5YfHp6t0cK1U/at35dUg2OedzHLz5mjZHBtTPlH9qLsv6YbBKdzQvPmaNkcD1E+im7OHByRzHzN/defNV9GccCz/lCmc4kPJFL/1/defNV9GUcBy/lD4OcaPxMnpb+68+aj0ZfoN/yh8/7jM8S/8AU1Pmo9Hv6Bb83n+4zfEv/U1Pmo9Hv6Bb83v+4zfEv/U1efNR6H6Bb8wZxW+If+oL35qPR5+gW/N9jOGzxEnpb+6fNR6PJ4Df84VG5wY+WGb/AK/uvfmq+jCeBZPyhUbl/DyxTj/EfunzVfRjPBM3laFQZeU/K2Yf4LL5mjGeCZ/WP7VG5c0vKXt3scvfmKMP0bU+UR/aszLOjP4tt7XD3L2M9PVrnhOqj7V7TZRUzzZs0d/K63asoyUnlLRfQ6inVSWUDhyLYil0HqAgICAgICAgICAgICAgICCnI8AEk2AF7p/JETM7Qi7KrKp873MhcWQDVq1F/lPkVflzTbujk67h3C6YaxfJG9v/ABq6jrgQEeiAjwQEHqDxB6Chs+gUebKjXrzZjMKzJEYTVcxzI1Wou4p9y93abUXsMw5Q30BexLResr6HgztYw72hbImEe3xI5TL2pwKnlGpoifyOZq1+ULPs1ljXW58U987x/KywvGJqCYQ1BMkB1A7bXPhNJ7Fljy2xztPJs1Ojxa3F8TFG1vNJEUgcAWm4IBB3qbE7uYmsxO0qq9eLLEcSip2h1RIyJpOiHPNhfmugx/8Aq+h/uqf/AJGoM1DKHtDmkOa4XDhrBB5Qg9ebC51Aa7oMIcr6Ef8A6oLjV/MCDIYZikNQ0up5GTNadEljg4A8yC9QEBAQEBAQEBBqWcHEjFTaDTZ0p0Du5Vo1FuzVbcH08Zc+9uUd6L1XOwZKHAKp7WuZA9zXC4ILdYPLtW2MNp70K3EdPWdrW2l9/wCmqv8At5PSz90+Db0efqWl/M/01V/28npZ+6fBv6H6lpfzP9NVf9vJ6Wfunwb+h+paX81rXYZNDo8PG6IO1DSLTe24rG1JrzbsOqxZuid1osEkR4IC9erqhw6WcuEEbpC2xdo21X2bVlWk25I+bU4sO3xJ23VqnA6mNjnyQvaxouXEt1D0r2cVo79mumu097RWtu9YgrWl7PoOR5MKrZEYTCvHKvGuarqKdetNqL2GoSJaLY2Qp6tZxZGvieY3EJ4HD7zOM07toWczvBpZnDlifKWWzd4kZIDG43MRsOjyKVp79quyu4xp4xZu1HK3e3FSFQ0/OlhhqMMqGAaTmASt1X1sN/cg5q0RzD0IOkM0eJ8NhNPc3dCDC7/E6kGQzh4r/DYZVSXs4sMbd7+KO1By9bVrtzn3oOkM0mGcBhcA0dF0t5nara3H/wAQbsgICAgICAgIBQRfnHqNKoY3ka2/nJULVT3xDqeA49sdrestRdsKiL3yTZk79Tp+qb2K1x9MOB1fj395ZArNHEBBomdLwKbpO7FE1XKF/wAB67eyP1CdOICAg3nNZ4dTuZ2lTNJ5uc4/9jaMtPs+p6srfl6JVXDvqae6HlWQ7l6Cjx6HIKjXIwmFVki8YTVcxzI1zVdRTo02ovoan9llEo9sb3IabQrZGcjgfUf/AFSdLP7mnjVe1p6X9EnhTnLqFZGHMIIuCLEeRByplNh5p62piItoSOsPyk3CCR8wWKWlqqc7HNEzR5RxT2oMpn7xTRpqenG2aThCPysH72QQ/gVD/EVUEI/Fka07r3d6gUHV2HwBkbWtFg1oaB5ALILlAQLoCBdB5dB6gXQHbEEQZbSaVbJ5AAq7Uz/kdjwau2lj/rBFaVqvosZqGtDWzSBrRYAHYOZZfEt6o86PBM7zSN21ZvcSllqpGyyPkaIrgONxfSGtSNNeZt3qbjOnxY8UTSu3ekJ+w7lMc3HNDNRjlRpvHDS6nuA1jkcbKttktvPe7jDo8E0iZpHJZ1lfJLbhpHSaOsaR2LCbTPdMpGPBjx99K7LbSHOPSsW16hu80vKEHoQ5t6zW+HU7mdpUzSebnOP/AGNny0+z6nqyt+bolU8O+pp7odJtt1Ksh3O41wOwg7taD6QAV6PovttIC8Yvtkw5x6V4xmFwyRGE1XMUyNVqrnJyS2Is/NcepSNP3XhE4nXfRyltmwKxcg9I1IIEz54VwdXDOBqmaWO6TNnqug1nNvi38NilM8mzXu4J25+oeshBlc8+JcLirmg3EEbY/Odbvcgr5lMJ4avdM4XbTs1dN2oeq6CecRxCOmgfLM4MjiaXOJ8nIPKUEEZT53Kud7hRn+Eg2NNgZSOck6huQa5S5c4hG7SbVzE8z9FwO8WQSnm5zo/xUjaeuDWTu1Ryt1NkP9JB8EoJSQQDlvl/XwYjVRQzlkUcga1ug02GiEG5ZmcpqmtbV/xcnCmNzQ3UBYEa9iCvnkyjqKKCmNJIYXPlLXEAG4Dbga0GjZE5f18+JUkU1QXxSSaL26DRcc10E+SO4pQQ1lQ69bNv9yrc/iS7bhcbaWrFrUsBeDbs2X1yTqfiClaXqlScd8Gvuk1+w7lNcrHNBFR/Mk6bvaKqrdUvoOHw6+0MjktTMlrYGSND2OJu07DxSs8Mb3iJROJXtTT2tWdpSXJktSWP0EewnYeZT/h09HKRrtRv1yiCoFnSAagHPA8gDjZVs83b4p/xx7JTwLJqlfSwOfDG5zo2kkg6zbap9MdZrE7OO1Wsz1y2iLTtu0/L3D44KpjYWNjaYtIhvPpHWo2orEW7l5wbLfJjmbzv3stmt8Op3M7Stmk80Tj/ANjbspqN01JNHHbTkboi+oa+UqRkrNqzEKXSZa4s0Xt5MbgeR0EDQXtE0tuM9+sX/KOQLGmGtYSNTxPNmtO07Qq43kpBPGQGNiktxZGDRIPJe20L2+GtoY6biGbDeJ33j0RNJGWuc13hMJad4Niq2Y2nZ2uO8XrFo81/gODvq5uDjs0N1vefuj3lbMWObyia3WV0tO1PPySXhmSFLCBaMSO5XycYn3KfXDWHJ5uIZ8s987LqsyeppW2fDHvA0SNxCTjrPk101mak7xZoGVeTJpDpxkvp3G2vWWHmJ5R5VDzYOz3w6Ph3Efj/ALL9X/rAskUZbTC9wKS1dD0vcVuwdcIXEI/1LQmOE8UKzcUqINBzw4Pw+GykeHB9M3/HwvVdBzpDLoua4bWuDhvBugrYjWummklk1vkdpOPmt7kE75kMI4Kg4Vws6ofwn+I1N96DHfKBxItgpYGmwleZHAcoYNQPnKCJcl8INZWQwA6IkPGcORoFyQgknK3NlBDRyS04kbJCzT1u0g8DbcIIjhqCwtew2cwiQEc7TcIOt8na/wDiKOnl5ZYmOO+2v13Qc05xT32ret+EIJC+T2dVb0mdiC4+UF/IpOtd7KCNc3Z77UPXBB1HJ4B3IIVygfesn6ZVZm8SXc8O7tNSP4WN1rTS6Dbc2J7sk6n4gpOm6pUfHfBr7pPdsO5TXLRzQNUO+kk6b/aKqrdUvoOHw6+0MvkWe+FPvd7JWzB1wh8V+lsmCXwTuPYrGXFV5wgarPGl6b/aKqp5voOLoj2hNOTP1On6pvYrPH0w4bWePb3aHnOPdkfU/EVE1XU6HgXgz7rvNWePU7mdpWWl82jj32N0ygrzBSzStAcY2lwB2XUm9uzXdSaXDGbLWk+co6w7Lap4dhkcHRveGuZo2ABPIodM9+1G7pdRwjTxhnsx3xHNKYU9yKGMqWaNfVAbOEv6darM3daXccOmbaavs3vNtRBtHwn3pnlxPkBsFM09dqOe4zlm+o7PlCvlzjr6WJgisJJXWBIvYAXJsmfJNY7mHC9HXUZJ7fKGFyLyqmlqBDUODxICWutYgjXbda61Yc0zO0p3FOG4sWL4mONtubcsapRJTTMIvpRu9NtXrUm8b1UmnvNMtbR6oSY70jV6NSq5h30d8brzCH91wH8496zxdcIuuj/Wv7JsgPFCtJcKqoLXEKcPjc1wu1wLSOcEawg5Nylw3+FraiDxchA6JNwgsaaAySMjZrdI5rBbncbe9B1tk/QiGmhjGyONrfQNaCHPlBu7po+bg5O1qDXszWvGYerf2BBPeV7R831XUP8AZQclNdxB0fcg6nzaHvRRdUPaKDn/ADjHvvXdb8IQSF8ng6q7pM7EFx8oU/QUnXO9hBGmbo996Hrgg6lm8A7kEIY27uufrD2qry9cu60H09PZZ3WCW90ketuzXnuyTqfiCk6bqlR8c8GPdKL9h3Ka5aOaA6h30knWP9oqqtzl9Aw+HX2hl8iT3xpt7vYK2YPEhC4r9LZMcvgu3HsVjLjK84QHVnjS9N/tFVU830HF0R7QmzJn6nTdU3sVnj6YcNrPHt7tBzoHuyLqfiKiarqdBwLwZ915mp8Oq3M7SstL5tPHvsbTlv8AZ1T1ZW/L0SqeHfU090O0548fTb2qvrzh2mbw59pT40ahuVp5Pn080MZZnvhU9Idirs/XLtuGfTVSRkF9nU/R96m4eiHMcT+psw+cnDppjT8BG+XR0r6NtV9616ik222TODajHh7XbnZg8j8FqWV8D5YJI2N0rudo2F2G3KtWHHat4mYT+I6zDk09q1tEylCfwHdE9imzyctTqhAjjxndJ3tFVVub6Dj6Y9oXOEu7pg6xqyx9cNOt8C/snKn8EK0cGrIPl+xBzfnvpRHi126uFha47xq96DFZrKdsmMUoeLgFzwPK1hIQdSRiwQQT8oU91UfVv9pqDXsy/wBsw9XJ2BBP2WH2fV9Q/wBlByM08QdH3IOqc2X2RRdV8RQc+5xz33rut+EIJD+Trsr+kzsCC5+UP9Xo+ud7CCMs3J770PXBB1RN4B3IIOx7VVz9Mqsy9cu44fP+vT2WV1rTS6DcM1p7tl6n4gpOm6pUnHPBj3Sm7YdymuWjm5/qT9JJ1j/aKqrc5d/h8OvtDM5DnvlTb3ewVswdcIfFfprJll8F3RPYrGXGV5w5/qzxpenJ7RVVPN9AxdEe0JwyY+pU3VN7FZ4+mHD6zx7e6P8AOke7Yup+IqJqup0HAvBt7rzNN4dVuZ2lZaXzaOO/Y2rLj7OqurK35eiVVw76mnuhumPHj6be1V1ecO0zeHPtLoBmwblavn880K5ZnvjU9Idirs3XLtOF/TVSVkD9nU/R96m4eiHM8S+psy9ZXxxW4V7Y9LZpG19yzm0RzRMeHJk6I3W/z7TeOi/WF58Svq2fJ5/wl8TY5T6LvpovBP3hzLycldubKujz9qP2ShFztbuk4/8AYqttPe7indSF1g31qDrAs8fXDRrp/wAF/ZOlP4IVm4RWQeFBzfn2ffF7f0wMt50GNzQHv1TbpPYKDqFuxBA3yhz3VR9U/wBpqDXsyx79Q9XJ2BB0Blh9nVfUP9lByI08X/H3IOq82P2RRdUPaKDnrOQe+9d1vwBBIvydNld0mdiC4+UT9Xo+ud7CCMs3B78UHXBB1XJ4B3IIOyoFq2fpX9Krc3XLteGzvpqsbdak8uvXrcs1R7tl6n4wpGm6pUnHPBj3Sq/YVNctHNz5VH6STrH+0VVW5y7/AAeHX2hmchj3ypt7vYK2YOuELik/61k0S+C7onsVjPJxtecOfKs8aXpye0VVTzd/i6I9oTlkv9Spuqb2Kzx9MOI1nj290e51T3bF1I9sqJqup0HA/Bn3XuaQ8eq3M7SstL5tHHvsbXl19m1XVlb8vRKq4d9TT3QxTO+kj6be0Kurzh2eaf8AHPtLoRmwblauAnmhLLU98arpDsVdm65dpwv6aqTMgD3tp+j71Nw9EOY4l9TZrWdwa6W/5uxadV5LPgXOzRcOw988rYoQ0yOuQHahqFzrUWtJtO0LzPnrhp27cmcdkHWgE6EWoX/mf+LbOnvsgxxnTz3Q1y+2+ogkeg2WmY27lpE7xvDIZOC9ZTj8/uKzxdcIXEZ201/ZOkHgjcrNxKqg8KDmzPp9sHqI0Fhmf+2qXdJ/8yg6hbsQQb8ommPCUUnJ9JHfy6iOwoNKzVYiynximfKQ1jtKIuJsAXDVfzi3nQdA5w8QZBhdU97mgOiLWi44xcLADn2oOT7cXzW9SDrTN/TGPDKNjtRELb+fX70HOWcj7Xrut+AIJD+To8d3i40rsNvJbagss/eUUM0kFNC4SSQPL5HNN2tJFg2/Og0jNx9sUHXBB1a4cTzIIQyzbo183lsfUq7PH75dlwmd9NX/AKw11qWJdDdumag92y9R8YUjTdUqXjfgx7pXfsO5TXLxzc81TvpJesf7RVXbnLvsPh19oZnIR3fKl6TvYKzw9cIfFPpbJrlHFPPY9isnGRzQEzDpZqmSGNj3SGV4tokBt3nWTzKs7EzbaHcfM48eGLzPknTCKQw08MZNzGwNJHOBrVjWNo2cZmyfEyTb1RnnXPdsXUfGVD1PVDo+B+DPuvc0J49X0WdpWWl82jjv2Nxyyp3SUFS2Npe90Zs0bT5ApGSN6SqNDeKais25boYwqkfLURRsY/T4RtwWuGiAdZPMoFKTNoh1+oz0rimd/JP7RqCs3DSg7LN98Rqunb0BVubrl2vDY201fZJObaoDsOiA2sc5hHNYqZgnejnOLUmupn+WLzr0LnQwysBc2JxDgASQHDbq8qw1NZmN4SeCZq0yTWfNrebWje+vbI1p4OJri5xBAuRYDXy61qwVntLDjGakYOzv3yluseGxSE7AxxPmBU23Jy+OJm0R/LnsvuXHnc4+lxVVPN31O6sQy+R4vXwbyfUVtwdcIHFZ20tk4xDijcrFxqog8KDmvPqR88HZ/IjQWGZ53fqltbZJ7BQdRN2INOzmZLDEKN0Y1StPCRO5ngbD5DsQcyYhQyQSOjnY6ORpsQ4W2coPKgVNfLI1rZZZZGs8Fskj3hu4E2QbLm+yOlr6lhLSymjcHve4EB1jcMbz7EHUNNFosAAsALAcwGwIOZc7+HOhxedzhxZw2VjufigEekINSpaqSN30L5Y3PGieCc9pd5OLtQZbGMmZaWkhqKjiOqHkCN3hAWvpOPOUFbNu4fPFBrH84cqDrAeD5kEM5xotGuv/AFMHq1KDqY/c6rgt98Ex6S1e6jrh7dBumac92y9R8YUnTdSl434Me6WHHUdymS5iHO9WfpZOsf7RVXbnLvcPh19oXuTdaIa2mkOxsgueYOBbf1rPFO1oadZjnJgtWPRPbHAgEG4OsEa1Y7uHmNubD5QY1BRRvkfoaZGpjQNN55BzrC960jdK02my6i0VjkvsHrDNTxSEBpkYH2B2X5FlWd43as2P4d5p6Ixzsnu2LqB7ZUPU9UOj4H4U+6+zPnj1e5naVnpfNo459jfsbxIU9PJM4aTYhpEDbblspNrbRupMGGct4pHmYXUwzNEsGg7TF9JoGludyrysxMbwZseTHbsXVa6sZDG6SVwYxgJJPk5llMxEbsMWK2S0VrCAcQq+FmlkP4r3P1+U6gqu07zLusOP4eOK+jYcg8phSSubLfgJiLn+h39W5bsOXsTtPJX8T0XzFe1XnCYIZmSNuwtka4chDgVOiYmHKWpak7WjaX1HG1g4oawbdQDR6l7tEPJmZ597Rc4OVrGRup6dwdJINF7mm4Y3lG8qNmzREdmF1wzh9r2jLeO6EXBQnT7tkzexaVc0/wBLSewKRp4/eqeM320+3rKa2bApzk30g8KDXcayVp6iThJoYpH2A0ntubDYEFLCskKeCVskUEUb27HtbYi+2xQbOAg+XsuEGv45krBUi08TJR+YaxuO1BgKTNdQsdpCnYSDfjOc4eglBuVBhrY2gNAaBqDWgADcAgv7INfykyYgrG6NRG2Vo2X2jcRrCDFYJm9pKZ+lDAxrx9513kbr7EGZxbJyGoa1s0bJQ03AeL2POEFlh2RlLFI17IIWPYbtcGAEHnCDaANSCLs6tJYxycxLT59ii6mvdEr3geXa9qf9R9dQ3SF16KsFS5hvG57CRa7HFptzXCRMxyY2pW/VG6v87z+Om/5X/usu1b1a/l8P4x/SzLvWsW4ugyVJlDUxM0IppGs2Btwbbr7FlGS0cpR76TBee1asbrGpqXSOLpHOkcfvOJcfWsZmZ5t1KVpG1Y2hWZiczQA2aZoAsAJHgAeQXXvat6sJwYp51hRnqXPN5HOkIFrvcXG3NcryZmebOlK07qxs9p6t8d+De+O+3Qc5t99l7EzHJ5bHS/VG6pLiUrmlr5ZXNOotdI4g7wSnat6sa4MdZ3isPaDEpYDeCR8RO3ROo7xsSLWjlJlw48sbXjd94hjE89uHlfIB90nVvsNSWva3OXmLT4sXRXZZXXjcXQXVDik0P8mSSPyNcbfp2L2LWjlLTkwYskfvrErmryiqpRaSeUtPIDo39C9nJeecsKaLBSd61hjLrFJLrwb9mro7vkk8oYO0+5TNNXu3c7xzL31x/wDUqgKUoHqAgICAgICDyyD1AQEBAsgICDXcr8KE8D2nlG3mPIVjavars3afNOHJF48kH1dO6N7mPFnNNre9Vtq9mdpdviy1y0i9e+JUrrxseXQLoGkgaSBpIF0DSQNJA0kDSQNJA0kDSQNJAugaSBdBWpYHSPaxgLnONgPevYrMzs15ctcdJvae6E3ZG4SIIGtHINZ5zylWNK9mNnE6nPbNkm8tkWbQICAgICAgICAgICAgICAgpyR3BBQaTlTkk2bXazhseNo/cLXkxxeO9L0mtyaaf28vRo1TkXM08VzXDy3aVHnTz5SvKcbxTH7qzC0dknUD7rTucsfgXbo4vpp85/pRdk1Uj8O+43Xnwbx5M44ppZ+5TdgFQPwn+ZefCv6M/wBR00/fCmcGnH4UnoXnw7ejONbp5++Hz81zeKk/SvOxb0ZfOYPyh8nDZvFSfpTsW9HvzeD84Pm6Xxcn6U7FvQ+aw/lDz5ul8XJ+kp2Leh81h/KD5ul8XJ+kp2Leh81h/KHvzdL4uT9Kdi3ofNYfzg+bZvFyfpTsW9HnzeD84fQwubxUn6U7FvR583g/OH0MGnOyKT0L34dvRjOu08ffD7GAVB/Cf5178K/o8niGnj7lVuTVSfwyN5Xvwb+jXPFNLH3Kzck6k/daN7l78C7CeL6bymf6XVPkZMTxnNbuGkso01vNpvxrFHTWZbxktkk2Gxtd3K9w1n9gpGPFWnJSavW5NTP7uXo3iKPRAAWxDVEBAQEBAQEBAQEBAQEBAQEBB8ubfagoPomHaEFI4YzmQfJwlnMg+Dg7EHy7BWIPBgrUHjsEag+RgTUD5jagfMbUHnzE1B9NwRqD6+ZWoPW4KxB9DB2cyD7GEs5l4PoYYzmC9FVlEwbAEebK7W2R6+kBAQEBAQEBAQEBAQEBAQEBAQEBAQEBAQEBAQEBAQEBAQEBAQEBAQEBAQEBAQEBAQEBAQEBAQEBAQEBAQEBAQEBAQEBAQEBAQEBAQEBAQ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data:image/jpeg;base64,/9j/4AAQSkZJRgABAQAAAQABAAD/2wCEAAkGBxQSDxAUDxQQDxAQEhUQFBAQEA8PFRQVFBEWFhUSFBQYHCggGBolHBQUITEhJSkrLi4uFx8zODMsNygtLisBCgoKDg0OGxAQGi4kHyUuLCwsLCwsLCwsLCwsLCwsLCwsLCwsLCwsLCwsLCwsLCwsLCwsLCwsLCwsLCwsLCwrK//AABEIAKgBLAMBEQACEQEDEQH/xAAcAAEAAQUBAQAAAAAAAAAAAAAABwMEBQYIAQL/xABIEAABAwIBBgcLCgUFAQEAAAABAAIDBBEFBgcSITFxEyJBUXJzsSQlMlNhgZGhssHCCBUjNDVCQ2KS0RQzUlSCFheTouGzRP/EABsBAQACAwEBAAAAAAAAAAAAAAAEBQIDBgEH/8QALxEBAAIBAgMGBQQDAQAAAAAAAAECAwQRBTEyEiEzQVFxExQ0QlIVImGRIySBsf/aAAwDAQACEQMRAD8AnFAQEBAQEBAQEBAQEBAQEBAQEBAQEBAQEBAQEBAQEBAQEBAQEBAQEBAQEBAQEBAQEBAQEBAQEBAQEBAQEBAQEBAQEBAQEBAQEBAQEBAQEBAQEBAQEBAQEBAQEBAQEBAQeXQLoF0BAugXQeoCAg8ugXQLoF0C6D1AQEBAQEBAQEBAQEBAQEBAQEBAQeXQC5BjKnKCmYbPmjB5g4HsWE5KR5pVNDqL8qT/AEs35Y0g/Fvua4+5YfHp6t0cK1U/at35dUg2OedzHLz5mjZHBtTPlH9qLsv6YbBKdzQvPmaNkcD1E+im7OHByRzHzN/defNV9GccCz/lCmc4kPJFL/1/defNV9GUcBy/lD4OcaPxMnpb+68+aj0ZfoN/yh8/7jM8S/8AU1Pmo9Hv6Bb83n+4zfEv/U1Pmo9Hv6Bb83v+4zfEv/U1efNR6H6Bb8wZxW+If+oL35qPR5+gW/N9jOGzxEnpb+6fNR6PJ4Df84VG5wY+WGb/AK/uvfmq+jCeBZPyhUbl/DyxTj/EfunzVfRjPBM3laFQZeU/K2Yf4LL5mjGeCZ/WP7VG5c0vKXt3scvfmKMP0bU+UR/aszLOjP4tt7XD3L2M9PVrnhOqj7V7TZRUzzZs0d/K63asoyUnlLRfQ6inVSWUDhyLYil0HqAgICAgICAgICAgICAgICCnI8AEk2AF7p/JETM7Qi7KrKp873MhcWQDVq1F/lPkVflzTbujk67h3C6YaxfJG9v/ABq6jrgQEeiAjwQEHqDxB6Chs+gUebKjXrzZjMKzJEYTVcxzI1Wou4p9y93abUXsMw5Q30BexLResr6HgztYw72hbImEe3xI5TL2pwKnlGpoifyOZq1+ULPs1ljXW58U987x/KywvGJqCYQ1BMkB1A7bXPhNJ7Fljy2xztPJs1Ojxa3F8TFG1vNJEUgcAWm4IBB3qbE7uYmsxO0qq9eLLEcSip2h1RIyJpOiHPNhfmugx/8Aq+h/uqf/AJGoM1DKHtDmkOa4XDhrBB5Qg9ebC51Aa7oMIcr6Ef8A6oLjV/MCDIYZikNQ0up5GTNadEljg4A8yC9QEBAQEBAQEBBqWcHEjFTaDTZ0p0Du5Vo1FuzVbcH08Zc+9uUd6L1XOwZKHAKp7WuZA9zXC4ILdYPLtW2MNp70K3EdPWdrW2l9/wCmqv8At5PSz90+Db0efqWl/M/01V/28npZ+6fBv6H6lpfzP9NVf9vJ6Wfunwb+h+paX81rXYZNDo8PG6IO1DSLTe24rG1JrzbsOqxZuid1osEkR4IC9erqhw6WcuEEbpC2xdo21X2bVlWk25I+bU4sO3xJ23VqnA6mNjnyQvaxouXEt1D0r2cVo79mumu097RWtu9YgrWl7PoOR5MKrZEYTCvHKvGuarqKdetNqL2GoSJaLY2Qp6tZxZGvieY3EJ4HD7zOM07toWczvBpZnDlifKWWzd4kZIDG43MRsOjyKVp79quyu4xp4xZu1HK3e3FSFQ0/OlhhqMMqGAaTmASt1X1sN/cg5q0RzD0IOkM0eJ8NhNPc3dCDC7/E6kGQzh4r/DYZVSXs4sMbd7+KO1By9bVrtzn3oOkM0mGcBhcA0dF0t5nara3H/wAQbsgICAgICAgIBQRfnHqNKoY3ka2/nJULVT3xDqeA49sdrestRdsKiL3yTZk79Tp+qb2K1x9MOB1fj395ZArNHEBBomdLwKbpO7FE1XKF/wAB67eyP1CdOICAg3nNZ4dTuZ2lTNJ5uc4/9jaMtPs+p6srfl6JVXDvqae6HlWQ7l6Cjx6HIKjXIwmFVki8YTVcxzI1zVdRTo02ovoan9llEo9sb3IabQrZGcjgfUf/AFSdLP7mnjVe1p6X9EnhTnLqFZGHMIIuCLEeRByplNh5p62piItoSOsPyk3CCR8wWKWlqqc7HNEzR5RxT2oMpn7xTRpqenG2aThCPysH72QQ/gVD/EVUEI/Fka07r3d6gUHV2HwBkbWtFg1oaB5ALILlAQLoCBdB5dB6gXQHbEEQZbSaVbJ5AAq7Uz/kdjwau2lj/rBFaVqvosZqGtDWzSBrRYAHYOZZfEt6o86PBM7zSN21ZvcSllqpGyyPkaIrgONxfSGtSNNeZt3qbjOnxY8UTSu3ekJ+w7lMc3HNDNRjlRpvHDS6nuA1jkcbKttktvPe7jDo8E0iZpHJZ1lfJLbhpHSaOsaR2LCbTPdMpGPBjx99K7LbSHOPSsW16hu80vKEHoQ5t6zW+HU7mdpUzSebnOP/AGNny0+z6nqyt+bolU8O+pp7odJtt1Ksh3O41wOwg7taD6QAV6PovttIC8Yvtkw5x6V4xmFwyRGE1XMUyNVqrnJyS2Is/NcepSNP3XhE4nXfRyltmwKxcg9I1IIEz54VwdXDOBqmaWO6TNnqug1nNvi38NilM8mzXu4J25+oeshBlc8+JcLirmg3EEbY/Odbvcgr5lMJ4avdM4XbTs1dN2oeq6CecRxCOmgfLM4MjiaXOJ8nIPKUEEZT53Kud7hRn+Eg2NNgZSOck6huQa5S5c4hG7SbVzE8z9FwO8WQSnm5zo/xUjaeuDWTu1Ryt1NkP9JB8EoJSQQDlvl/XwYjVRQzlkUcga1ug02GiEG5ZmcpqmtbV/xcnCmNzQ3UBYEa9iCvnkyjqKKCmNJIYXPlLXEAG4Dbga0GjZE5f18+JUkU1QXxSSaL26DRcc10E+SO4pQQ1lQ69bNv9yrc/iS7bhcbaWrFrUsBeDbs2X1yTqfiClaXqlScd8Gvuk1+w7lNcrHNBFR/Mk6bvaKqrdUvoOHw6+0MjktTMlrYGSND2OJu07DxSs8Mb3iJROJXtTT2tWdpSXJktSWP0EewnYeZT/h09HKRrtRv1yiCoFnSAagHPA8gDjZVs83b4p/xx7JTwLJqlfSwOfDG5zo2kkg6zbap9MdZrE7OO1Wsz1y2iLTtu0/L3D44KpjYWNjaYtIhvPpHWo2orEW7l5wbLfJjmbzv3stmt8Op3M7Stmk80Tj/ANjbspqN01JNHHbTkboi+oa+UqRkrNqzEKXSZa4s0Xt5MbgeR0EDQXtE0tuM9+sX/KOQLGmGtYSNTxPNmtO07Qq43kpBPGQGNiktxZGDRIPJe20L2+GtoY6biGbDeJ33j0RNJGWuc13hMJad4Niq2Y2nZ2uO8XrFo81/gODvq5uDjs0N1vefuj3lbMWObyia3WV0tO1PPySXhmSFLCBaMSO5XycYn3KfXDWHJ5uIZ8s987LqsyeppW2fDHvA0SNxCTjrPk101mak7xZoGVeTJpDpxkvp3G2vWWHmJ5R5VDzYOz3w6Ph3Efj/ALL9X/rAskUZbTC9wKS1dD0vcVuwdcIXEI/1LQmOE8UKzcUqINBzw4Pw+GykeHB9M3/HwvVdBzpDLoua4bWuDhvBugrYjWummklk1vkdpOPmt7kE75kMI4Kg4Vws6ofwn+I1N96DHfKBxItgpYGmwleZHAcoYNQPnKCJcl8INZWQwA6IkPGcORoFyQgknK3NlBDRyS04kbJCzT1u0g8DbcIIjhqCwtew2cwiQEc7TcIOt8na/wDiKOnl5ZYmOO+2v13Qc05xT32ret+EIJC+T2dVb0mdiC4+UF/IpOtd7KCNc3Z77UPXBB1HJ4B3IIVygfesn6ZVZm8SXc8O7tNSP4WN1rTS6Dbc2J7sk6n4gpOm6pUfHfBr7pPdsO5TXLRzQNUO+kk6b/aKqrdUvoOHw6+0MvkWe+FPvd7JWzB1wh8V+lsmCXwTuPYrGXFV5wgarPGl6b/aKqp5voOLoj2hNOTP1On6pvYrPH0w4bWePb3aHnOPdkfU/EVE1XU6HgXgz7rvNWePU7mdpWWl82jj32N0ygrzBSzStAcY2lwB2XUm9uzXdSaXDGbLWk+co6w7Lap4dhkcHRveGuZo2ABPIodM9+1G7pdRwjTxhnsx3xHNKYU9yKGMqWaNfVAbOEv6darM3daXccOmbaavs3vNtRBtHwn3pnlxPkBsFM09dqOe4zlm+o7PlCvlzjr6WJgisJJXWBIvYAXJsmfJNY7mHC9HXUZJ7fKGFyLyqmlqBDUODxICWutYgjXbda61Yc0zO0p3FOG4sWL4mONtubcsapRJTTMIvpRu9NtXrUm8b1UmnvNMtbR6oSY70jV6NSq5h30d8brzCH91wH8496zxdcIuuj/Wv7JsgPFCtJcKqoLXEKcPjc1wu1wLSOcEawg5Nylw3+FraiDxchA6JNwgsaaAySMjZrdI5rBbncbe9B1tk/QiGmhjGyONrfQNaCHPlBu7po+bg5O1qDXszWvGYerf2BBPeV7R831XUP8AZQclNdxB0fcg6nzaHvRRdUPaKDn/ADjHvvXdb8IQSF8ng6q7pM7EFx8oU/QUnXO9hBGmbo996Hrgg6lm8A7kEIY27uufrD2qry9cu60H09PZZ3WCW90ketuzXnuyTqfiCk6bqlR8c8GPdKL9h3Ka5aOaA6h30knWP9oqqtzl9Aw+HX2hl8iT3xpt7vYK2YPEhC4r9LZMcvgu3HsVjLjK84QHVnjS9N/tFVU830HF0R7QmzJn6nTdU3sVnj6YcNrPHt7tBzoHuyLqfiKiarqdBwLwZ915mp8Oq3M7SstL5tPHvsbTlv8AZ1T1ZW/L0SqeHfU090O0548fTb2qvrzh2mbw59pT40ahuVp5Pn080MZZnvhU9Idirs/XLtuGfTVSRkF9nU/R96m4eiHMcT+psw+cnDppjT8BG+XR0r6NtV9616ik222TODajHh7XbnZg8j8FqWV8D5YJI2N0rudo2F2G3KtWHHat4mYT+I6zDk09q1tEylCfwHdE9imzyctTqhAjjxndJ3tFVVub6Dj6Y9oXOEu7pg6xqyx9cNOt8C/snKn8EK0cGrIPl+xBzfnvpRHi126uFha47xq96DFZrKdsmMUoeLgFzwPK1hIQdSRiwQQT8oU91UfVv9pqDXsy/wBsw9XJ2BBP2WH2fV9Q/wBlByM08QdH3IOqc2X2RRdV8RQc+5xz33rut+EIJD+Trsr+kzsCC5+UP9Xo+ud7CCMs3J770PXBB1RN4B3IIOx7VVz9Mqsy9cu44fP+vT2WV1rTS6DcM1p7tl6n4gpOm6pUnHPBj3Sm7YdymuWjm5/qT9JJ1j/aKqrc5d/h8OvtDM5DnvlTb3ewVswdcIfFfprJll8F3RPYrGXGV5w5/qzxpenJ7RVVPN9AxdEe0JwyY+pU3VN7FZ4+mHD6zx7e6P8AOke7Yup+IqJqup0HAvBt7rzNN4dVuZ2lZaXzaOO/Y2rLj7OqurK35eiVVw76mnuhumPHj6be1V1ecO0zeHPtLoBmwblavn880K5ZnvjU9Idirs3XLtOF/TVSVkD9nU/R96m4eiHM8S+psy9ZXxxW4V7Y9LZpG19yzm0RzRMeHJk6I3W/z7TeOi/WF58Svq2fJ5/wl8TY5T6LvpovBP3hzLycldubKujz9qP2ShFztbuk4/8AYqttPe7indSF1g31qDrAs8fXDRrp/wAF/ZOlP4IVm4RWQeFBzfn2ffF7f0wMt50GNzQHv1TbpPYKDqFuxBA3yhz3VR9U/wBpqDXsyx79Q9XJ2BB0Blh9nVfUP9lByI08X/H3IOq82P2RRdUPaKDnrOQe+9d1vwBBIvydNld0mdiC4+UT9Xo+ud7CCMs3B78UHXBB1XJ4B3IIOyoFq2fpX9Krc3XLteGzvpqsbdak8uvXrcs1R7tl6n4wpGm6pUnHPBj3Sq/YVNctHNz5VH6STrH+0VVW5y7/AAeHX2hmchj3ypt7vYK2YOuELik/61k0S+C7onsVjPJxtecOfKs8aXpye0VVTzd/i6I9oTlkv9Spuqb2Kzx9MOI1nj290e51T3bF1I9sqJqup0HA/Bn3XuaQ8eq3M7SstL5tHHvsbXl19m1XVlb8vRKq4d9TT3QxTO+kj6be0Kurzh2eaf8AHPtLoRmwblauAnmhLLU98arpDsVdm65dpwv6aqTMgD3tp+j71Nw9EOY4l9TZrWdwa6W/5uxadV5LPgXOzRcOw988rYoQ0yOuQHahqFzrUWtJtO0LzPnrhp27cmcdkHWgE6EWoX/mf+LbOnvsgxxnTz3Q1y+2+ogkeg2WmY27lpE7xvDIZOC9ZTj8/uKzxdcIXEZ201/ZOkHgjcrNxKqg8KDmzPp9sHqI0Fhmf+2qXdJ/8yg6hbsQQb8ommPCUUnJ9JHfy6iOwoNKzVYiynximfKQ1jtKIuJsAXDVfzi3nQdA5w8QZBhdU97mgOiLWi44xcLADn2oOT7cXzW9SDrTN/TGPDKNjtRELb+fX70HOWcj7Xrut+AIJD+To8d3i40rsNvJbagss/eUUM0kFNC4SSQPL5HNN2tJFg2/Og0jNx9sUHXBB1a4cTzIIQyzbo183lsfUq7PH75dlwmd9NX/AKw11qWJdDdumag92y9R8YUjTdUqXjfgx7pXfsO5TXLxzc81TvpJesf7RVXbnLvsPh19oZnIR3fKl6TvYKzw9cIfFPpbJrlHFPPY9isnGRzQEzDpZqmSGNj3SGV4tokBt3nWTzKs7EzbaHcfM48eGLzPknTCKQw08MZNzGwNJHOBrVjWNo2cZmyfEyTb1RnnXPdsXUfGVD1PVDo+B+DPuvc0J49X0WdpWWl82jjv2Nxyyp3SUFS2Npe90Zs0bT5ApGSN6SqNDeKais25boYwqkfLURRsY/T4RtwWuGiAdZPMoFKTNoh1+oz0rimd/JP7RqCs3DSg7LN98Rqunb0BVubrl2vDY201fZJObaoDsOiA2sc5hHNYqZgnejnOLUmupn+WLzr0LnQwysBc2JxDgASQHDbq8qw1NZmN4SeCZq0yTWfNrebWje+vbI1p4OJri5xBAuRYDXy61qwVntLDjGakYOzv3yluseGxSE7AxxPmBU23Jy+OJm0R/LnsvuXHnc4+lxVVPN31O6sQy+R4vXwbyfUVtwdcIHFZ20tk4xDijcrFxqog8KDmvPqR88HZ/IjQWGZ53fqltbZJ7BQdRN2INOzmZLDEKN0Y1StPCRO5ngbD5DsQcyYhQyQSOjnY6ORpsQ4W2coPKgVNfLI1rZZZZGs8Fskj3hu4E2QbLm+yOlr6lhLSymjcHve4EB1jcMbz7EHUNNFosAAsALAcwGwIOZc7+HOhxedzhxZw2VjufigEekINSpaqSN30L5Y3PGieCc9pd5OLtQZbGMmZaWkhqKjiOqHkCN3hAWvpOPOUFbNu4fPFBrH84cqDrAeD5kEM5xotGuv/AFMHq1KDqY/c6rgt98Ex6S1e6jrh7dBumac92y9R8YUnTdSl434Me6WHHUdymS5iHO9WfpZOsf7RVXbnLvcPh19oXuTdaIa2mkOxsgueYOBbf1rPFO1oadZjnJgtWPRPbHAgEG4OsEa1Y7uHmNubD5QY1BRRvkfoaZGpjQNN55BzrC960jdK02my6i0VjkvsHrDNTxSEBpkYH2B2X5FlWd43as2P4d5p6Ixzsnu2LqB7ZUPU9UOj4H4U+6+zPnj1e5naVnpfNo459jfsbxIU9PJM4aTYhpEDbblspNrbRupMGGct4pHmYXUwzNEsGg7TF9JoGludyrysxMbwZseTHbsXVa6sZDG6SVwYxgJJPk5llMxEbsMWK2S0VrCAcQq+FmlkP4r3P1+U6gqu07zLusOP4eOK+jYcg8phSSubLfgJiLn+h39W5bsOXsTtPJX8T0XzFe1XnCYIZmSNuwtka4chDgVOiYmHKWpak7WjaX1HG1g4oawbdQDR6l7tEPJmZ597Rc4OVrGRup6dwdJINF7mm4Y3lG8qNmzREdmF1wzh9r2jLeO6EXBQnT7tkzexaVc0/wBLSewKRp4/eqeM320+3rKa2bApzk30g8KDXcayVp6iThJoYpH2A0ntubDYEFLCskKeCVskUEUb27HtbYi+2xQbOAg+XsuEGv45krBUi08TJR+YaxuO1BgKTNdQsdpCnYSDfjOc4eglBuVBhrY2gNAaBqDWgADcAgv7INfykyYgrG6NRG2Vo2X2jcRrCDFYJm9pKZ+lDAxrx9513kbr7EGZxbJyGoa1s0bJQ03AeL2POEFlh2RlLFI17IIWPYbtcGAEHnCDaANSCLs6tJYxycxLT59ii6mvdEr3geXa9qf9R9dQ3SF16KsFS5hvG57CRa7HFptzXCRMxyY2pW/VG6v87z+Om/5X/usu1b1a/l8P4x/SzLvWsW4ugyVJlDUxM0IppGs2Btwbbr7FlGS0cpR76TBee1asbrGpqXSOLpHOkcfvOJcfWsZmZ5t1KVpG1Y2hWZiczQA2aZoAsAJHgAeQXXvat6sJwYp51hRnqXPN5HOkIFrvcXG3NcryZmebOlK07qxs9p6t8d+De+O+3Qc5t99l7EzHJ5bHS/VG6pLiUrmlr5ZXNOotdI4g7wSnat6sa4MdZ3isPaDEpYDeCR8RO3ROo7xsSLWjlJlw48sbXjd94hjE89uHlfIB90nVvsNSWva3OXmLT4sXRXZZXXjcXQXVDik0P8mSSPyNcbfp2L2LWjlLTkwYskfvrErmryiqpRaSeUtPIDo39C9nJeecsKaLBSd61hjLrFJLrwb9mro7vkk8oYO0+5TNNXu3c7xzL31x/wDUqgKUoHqAgICAgICDyyD1AQEBAsgICDXcr8KE8D2nlG3mPIVjavars3afNOHJF48kH1dO6N7mPFnNNre9Vtq9mdpdviy1y0i9e+JUrrxseXQLoGkgaSBpIF0DSQNJA0kDSQNJA0kDSQNJAugaSBdBWpYHSPaxgLnONgPevYrMzs15ctcdJvae6E3ZG4SIIGtHINZ5zylWNK9mNnE6nPbNkm8tkWbQICAgICAgICAgICAgICAgpyR3BBQaTlTkk2bXazhseNo/cLXkxxeO9L0mtyaaf28vRo1TkXM08VzXDy3aVHnTz5SvKcbxTH7qzC0dknUD7rTucsfgXbo4vpp85/pRdk1Uj8O+43Xnwbx5M44ppZ+5TdgFQPwn+ZefCv6M/wBR00/fCmcGnH4UnoXnw7ejONbp5++Hz81zeKk/SvOxb0ZfOYPyh8nDZvFSfpTsW9HvzeD84Pm6Xxcn6U7FvQ+aw/lDz5ul8XJ+kp2Leh81h/KD5ul8XJ+kp2Leh81h/KHvzdL4uT9Kdi3ofNYfzg+bZvFyfpTsW9HnzeD84fQwubxUn6U7FvR583g/OH0MGnOyKT0L34dvRjOu08ffD7GAVB/Cf5178K/o8niGnj7lVuTVSfwyN5Xvwb+jXPFNLH3Kzck6k/daN7l78C7CeL6bymf6XVPkZMTxnNbuGkso01vNpvxrFHTWZbxktkk2Gxtd3K9w1n9gpGPFWnJSavW5NTP7uXo3iKPRAAWxDVEBAQEBAQEBAQEBAQEBAQEBB8ubfagoPomHaEFI4YzmQfJwlnMg+Dg7EHy7BWIPBgrUHjsEag+RgTUD5jagfMbUHnzE1B9NwRqD6+ZWoPW4KxB9DB2cyD7GEs5l4PoYYzmC9FVlEwbAEebK7W2R6+kBAQEBAQEBAQEBAQEBAQEBAQEBAQEBAQEBAQEBAQEBAQEBAQEBAQEBAQEBAQEBAQEBAQEBAQEBAQEBAQEBAQEBAQEBAQEBAQEBAQEBAQ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4131956"/>
            <a:ext cx="1701211" cy="952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7" y="4869160"/>
            <a:ext cx="1633488" cy="1087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3531357"/>
            <a:ext cx="1577869" cy="1570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8064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384"/>
            <a:ext cx="9144000" cy="720080"/>
          </a:xfrm>
          <a:noFill/>
        </p:spPr>
        <p:txBody>
          <a:bodyPr>
            <a:normAutofit/>
          </a:bodyPr>
          <a:lstStyle/>
          <a:p>
            <a:pPr algn="ctr"/>
            <a:r>
              <a:rPr lang="tr-TR" sz="2800" b="1" dirty="0">
                <a:effectLst/>
                <a:latin typeface="Calibri" pitchFamily="34" charset="0"/>
              </a:rPr>
              <a:t>Web 3.0: </a:t>
            </a:r>
            <a:r>
              <a:rPr lang="tr-TR" sz="2800" b="1" dirty="0" err="1">
                <a:effectLst/>
                <a:latin typeface="Calibri" pitchFamily="34" charset="0"/>
              </a:rPr>
              <a:t>Web’in</a:t>
            </a:r>
            <a:r>
              <a:rPr lang="tr-TR" sz="2800" b="1" dirty="0">
                <a:effectLst/>
                <a:latin typeface="Calibri" pitchFamily="34" charset="0"/>
              </a:rPr>
              <a:t> </a:t>
            </a:r>
            <a:r>
              <a:rPr lang="tr-TR" sz="2800" b="1" dirty="0" smtClean="0">
                <a:effectLst/>
                <a:latin typeface="Calibri" pitchFamily="34" charset="0"/>
              </a:rPr>
              <a:t>Geleceği</a:t>
            </a:r>
            <a:endParaRPr lang="tr-TR" sz="2800" dirty="0">
              <a:latin typeface="Calibri" pitchFamily="34" charset="0"/>
            </a:endParaRPr>
          </a:p>
        </p:txBody>
      </p:sp>
      <p:sp>
        <p:nvSpPr>
          <p:cNvPr id="3" name="İçerik Yer Tutucusu 2"/>
          <p:cNvSpPr>
            <a:spLocks noGrp="1"/>
          </p:cNvSpPr>
          <p:nvPr>
            <p:ph idx="1"/>
          </p:nvPr>
        </p:nvSpPr>
        <p:spPr>
          <a:xfrm>
            <a:off x="323528" y="908720"/>
            <a:ext cx="8610160" cy="3888432"/>
          </a:xfrm>
          <a:solidFill>
            <a:schemeClr val="bg1"/>
          </a:solidFill>
        </p:spPr>
        <p:txBody>
          <a:bodyPr>
            <a:noAutofit/>
          </a:bodyPr>
          <a:lstStyle/>
          <a:p>
            <a:pPr algn="just"/>
            <a:r>
              <a:rPr lang="tr-TR" sz="2000" b="1" dirty="0" smtClean="0">
                <a:latin typeface="Calibri" pitchFamily="34" charset="0"/>
              </a:rPr>
              <a:t>Web 1.0, </a:t>
            </a:r>
            <a:r>
              <a:rPr lang="tr-TR" sz="2000" b="1" dirty="0">
                <a:latin typeface="Calibri" pitchFamily="34" charset="0"/>
              </a:rPr>
              <a:t>bilgiye erişebilme sorununu çözmüştür. </a:t>
            </a:r>
            <a:endParaRPr lang="tr-TR" sz="2000" b="1" dirty="0" smtClean="0">
              <a:latin typeface="Calibri" pitchFamily="34" charset="0"/>
            </a:endParaRPr>
          </a:p>
          <a:p>
            <a:pPr algn="just"/>
            <a:r>
              <a:rPr lang="tr-TR" sz="2000" b="1" dirty="0" smtClean="0">
                <a:latin typeface="Calibri" pitchFamily="34" charset="0"/>
              </a:rPr>
              <a:t>Web 2.0, </a:t>
            </a:r>
            <a:r>
              <a:rPr lang="tr-TR" sz="2000" b="1" dirty="0">
                <a:latin typeface="Calibri" pitchFamily="34" charset="0"/>
              </a:rPr>
              <a:t>bu bilgiyi diğerleriyle paylaşabilme ve yeni Web tecrübeleri yaratabilme" sorununu çözmüştür. </a:t>
            </a:r>
            <a:endParaRPr lang="tr-TR" sz="2000" b="1" dirty="0" smtClean="0">
              <a:latin typeface="Calibri" pitchFamily="34" charset="0"/>
            </a:endParaRPr>
          </a:p>
          <a:p>
            <a:pPr algn="just"/>
            <a:r>
              <a:rPr lang="tr-TR" sz="2000" b="1" dirty="0" smtClean="0">
                <a:latin typeface="Calibri" pitchFamily="34" charset="0"/>
              </a:rPr>
              <a:t>Web </a:t>
            </a:r>
            <a:r>
              <a:rPr lang="tr-TR" sz="2000" b="1" dirty="0">
                <a:latin typeface="Calibri" pitchFamily="34" charset="0"/>
              </a:rPr>
              <a:t>3.0 ise geleceğe yönelik bir beklentidir, </a:t>
            </a:r>
            <a:r>
              <a:rPr lang="tr-TR" sz="2000" dirty="0">
                <a:latin typeface="Calibri" pitchFamily="34" charset="0"/>
              </a:rPr>
              <a:t>öyle </a:t>
            </a:r>
            <a:r>
              <a:rPr lang="tr-TR" sz="2000" dirty="0" smtClean="0">
                <a:latin typeface="Calibri" pitchFamily="34" charset="0"/>
              </a:rPr>
              <a:t>ki tüm </a:t>
            </a:r>
            <a:r>
              <a:rPr lang="tr-TR" sz="2000" dirty="0">
                <a:latin typeface="Calibri" pitchFamily="34" charset="0"/>
              </a:rPr>
              <a:t>bu dijital enformasyon, tüm bu bağlantılara bir arada dokunarak tek bir anlamlı deneyime dönüştürülebilecektir</a:t>
            </a:r>
            <a:r>
              <a:rPr lang="tr-TR" sz="2000" dirty="0" smtClean="0">
                <a:latin typeface="Calibri" pitchFamily="34" charset="0"/>
              </a:rPr>
              <a:t>.</a:t>
            </a:r>
          </a:p>
          <a:p>
            <a:pPr algn="just"/>
            <a:r>
              <a:rPr lang="tr-TR" sz="2000" dirty="0">
                <a:latin typeface="Calibri" panose="020F0502020204030204" pitchFamily="34" charset="0"/>
              </a:rPr>
              <a:t>Henüz Web 2.0 teknolojisi tam olarak kavranamamış ve geliştirilen uygulamalar do­yum noktasına ulaşamamışken ortaya atılan yeni kavram ise Web 3.0 olmuştur. </a:t>
            </a:r>
            <a:endParaRPr lang="tr-TR" sz="2000" dirty="0" smtClean="0">
              <a:latin typeface="Calibri" panose="020F0502020204030204" pitchFamily="34" charset="0"/>
            </a:endParaRPr>
          </a:p>
          <a:p>
            <a:pPr algn="just"/>
            <a:r>
              <a:rPr lang="tr-TR" sz="2000" dirty="0" smtClean="0">
                <a:latin typeface="Calibri" panose="020F0502020204030204" pitchFamily="34" charset="0"/>
              </a:rPr>
              <a:t>Te­melde </a:t>
            </a:r>
            <a:r>
              <a:rPr lang="tr-TR" sz="2000" dirty="0">
                <a:latin typeface="Calibri" panose="020F0502020204030204" pitchFamily="34" charset="0"/>
              </a:rPr>
              <a:t>Web </a:t>
            </a:r>
            <a:r>
              <a:rPr lang="tr-TR" sz="2000" dirty="0" smtClean="0">
                <a:latin typeface="Calibri" panose="020F0502020204030204" pitchFamily="34" charset="0"/>
              </a:rPr>
              <a:t>1.0 den </a:t>
            </a:r>
            <a:r>
              <a:rPr lang="tr-TR" sz="2000" dirty="0">
                <a:latin typeface="Calibri" panose="020F0502020204030204" pitchFamily="34" charset="0"/>
              </a:rPr>
              <a:t>Web </a:t>
            </a:r>
            <a:r>
              <a:rPr lang="tr-TR" sz="2000" dirty="0" smtClean="0">
                <a:latin typeface="Calibri" panose="020F0502020204030204" pitchFamily="34" charset="0"/>
              </a:rPr>
              <a:t>2.0’ye </a:t>
            </a:r>
            <a:r>
              <a:rPr lang="tr-TR" sz="2000" dirty="0">
                <a:latin typeface="Calibri" panose="020F0502020204030204" pitchFamily="34" charset="0"/>
              </a:rPr>
              <a:t>geçerken yaşanan devrimin eşdeğeri bir sıçramaya neden olacağı öngörülen bu sistem “</a:t>
            </a:r>
            <a:r>
              <a:rPr lang="tr-TR" sz="2000" b="1" dirty="0">
                <a:latin typeface="Calibri" panose="020F0502020204030204" pitchFamily="34" charset="0"/>
              </a:rPr>
              <a:t>Anlamsal Web</a:t>
            </a:r>
            <a:r>
              <a:rPr lang="tr-TR" sz="2000" dirty="0">
                <a:latin typeface="Calibri" pitchFamily="34" charset="0"/>
              </a:rPr>
              <a:t>” olarak da ifade edilmektedir.</a:t>
            </a:r>
          </a:p>
          <a:p>
            <a:pPr algn="just"/>
            <a:endParaRPr lang="tr-TR" sz="2000" dirty="0">
              <a:latin typeface="Calibri" pitchFamily="34" charset="0"/>
            </a:endParaRPr>
          </a:p>
        </p:txBody>
      </p:sp>
      <p:sp>
        <p:nvSpPr>
          <p:cNvPr id="5" name="Bulut Belirtme Çizgisi 4"/>
          <p:cNvSpPr/>
          <p:nvPr/>
        </p:nvSpPr>
        <p:spPr>
          <a:xfrm>
            <a:off x="3779912" y="4447367"/>
            <a:ext cx="3672408" cy="1368152"/>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r>
              <a:rPr lang="de-DE" b="1" dirty="0" smtClean="0">
                <a:latin typeface="Calibri" panose="020F0502020204030204" pitchFamily="34" charset="0"/>
              </a:rPr>
              <a:t>Leb </a:t>
            </a:r>
            <a:r>
              <a:rPr lang="de-DE" b="1" dirty="0" err="1" smtClean="0">
                <a:latin typeface="Calibri" panose="020F0502020204030204" pitchFamily="34" charset="0"/>
              </a:rPr>
              <a:t>demeden</a:t>
            </a:r>
            <a:r>
              <a:rPr lang="de-DE" b="1" dirty="0" smtClean="0">
                <a:latin typeface="Calibri" panose="020F0502020204030204" pitchFamily="34" charset="0"/>
              </a:rPr>
              <a:t> </a:t>
            </a:r>
            <a:r>
              <a:rPr lang="de-DE" b="1" dirty="0" err="1">
                <a:latin typeface="Calibri" panose="020F0502020204030204" pitchFamily="34" charset="0"/>
              </a:rPr>
              <a:t>leblebiyi</a:t>
            </a:r>
            <a:r>
              <a:rPr lang="de-DE" b="1" dirty="0">
                <a:latin typeface="Calibri" panose="020F0502020204030204" pitchFamily="34" charset="0"/>
              </a:rPr>
              <a:t> </a:t>
            </a:r>
            <a:r>
              <a:rPr lang="de-DE" b="1" dirty="0" err="1">
                <a:latin typeface="Calibri" panose="020F0502020204030204" pitchFamily="34" charset="0"/>
              </a:rPr>
              <a:t>anlayan</a:t>
            </a:r>
            <a:r>
              <a:rPr lang="de-DE" b="1" dirty="0">
                <a:latin typeface="Calibri" panose="020F0502020204030204" pitchFamily="34" charset="0"/>
              </a:rPr>
              <a:t> </a:t>
            </a:r>
            <a:r>
              <a:rPr lang="de-DE" b="1" dirty="0" err="1">
                <a:latin typeface="Calibri" panose="020F0502020204030204" pitchFamily="34" charset="0"/>
              </a:rPr>
              <a:t>internet</a:t>
            </a:r>
            <a:r>
              <a:rPr lang="de-DE" b="1" dirty="0">
                <a:latin typeface="Calibri" panose="020F0502020204030204" pitchFamily="34" charset="0"/>
              </a:rPr>
              <a:t>!</a:t>
            </a:r>
            <a:endParaRPr lang="tr-TR" b="1" dirty="0">
              <a:latin typeface="Calibri" panose="020F0502020204030204" pitchFamily="34" charset="0"/>
            </a:endParaRPr>
          </a:p>
        </p:txBody>
      </p:sp>
      <p:sp>
        <p:nvSpPr>
          <p:cNvPr id="6" name="Dikdörtgen 5"/>
          <p:cNvSpPr/>
          <p:nvPr/>
        </p:nvSpPr>
        <p:spPr>
          <a:xfrm>
            <a:off x="3797942" y="6092358"/>
            <a:ext cx="1026050" cy="369332"/>
          </a:xfrm>
          <a:prstGeom prst="rect">
            <a:avLst/>
          </a:prstGeom>
          <a:solidFill>
            <a:srgbClr val="002060"/>
          </a:solidFill>
        </p:spPr>
        <p:txBody>
          <a:bodyPr wrap="none">
            <a:spAutoFit/>
          </a:bodyPr>
          <a:lstStyle/>
          <a:p>
            <a:r>
              <a:rPr lang="de-DE" b="1" dirty="0">
                <a:solidFill>
                  <a:schemeClr val="bg1"/>
                </a:solidFill>
                <a:latin typeface="Calibri" panose="020F0502020204030204" pitchFamily="34" charset="0"/>
              </a:rPr>
              <a:t>Web </a:t>
            </a:r>
            <a:r>
              <a:rPr lang="de-DE" b="1" dirty="0" smtClean="0">
                <a:solidFill>
                  <a:schemeClr val="bg1"/>
                </a:solidFill>
                <a:latin typeface="Calibri" panose="020F0502020204030204" pitchFamily="34" charset="0"/>
              </a:rPr>
              <a:t>3.0</a:t>
            </a:r>
            <a:r>
              <a:rPr lang="tr-TR" b="1" dirty="0" smtClean="0">
                <a:solidFill>
                  <a:schemeClr val="bg1"/>
                </a:solidFill>
                <a:latin typeface="Calibri" panose="020F0502020204030204" pitchFamily="34" charset="0"/>
              </a:rPr>
              <a:t> </a:t>
            </a:r>
            <a:endParaRPr lang="tr-TR" dirty="0">
              <a:solidFill>
                <a:schemeClr val="bg1"/>
              </a:solidFill>
            </a:endParaRPr>
          </a:p>
        </p:txBody>
      </p:sp>
    </p:spTree>
    <p:extLst>
      <p:ext uri="{BB962C8B-B14F-4D97-AF65-F5344CB8AC3E}">
        <p14:creationId xmlns:p14="http://schemas.microsoft.com/office/powerpoint/2010/main" val="4021830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a:noFill/>
        </p:spPr>
        <p:txBody>
          <a:bodyPr>
            <a:normAutofit/>
          </a:bodyPr>
          <a:lstStyle/>
          <a:p>
            <a:pPr algn="ctr"/>
            <a:r>
              <a:rPr lang="tr-TR" sz="2800" b="1" dirty="0">
                <a:effectLst/>
                <a:latin typeface="Calibri" pitchFamily="34" charset="0"/>
              </a:rPr>
              <a:t>Web 3.0 </a:t>
            </a:r>
            <a:r>
              <a:rPr lang="tr-TR" sz="2800" b="1" dirty="0" smtClean="0">
                <a:effectLst/>
                <a:latin typeface="Calibri" pitchFamily="34" charset="0"/>
              </a:rPr>
              <a:t>: Semantik </a:t>
            </a:r>
            <a:r>
              <a:rPr lang="tr-TR" sz="2800" b="1" dirty="0">
                <a:effectLst/>
                <a:latin typeface="Calibri" pitchFamily="34" charset="0"/>
              </a:rPr>
              <a:t>Web</a:t>
            </a:r>
          </a:p>
        </p:txBody>
      </p:sp>
      <p:sp>
        <p:nvSpPr>
          <p:cNvPr id="3" name="İçerik Yer Tutucusu 2"/>
          <p:cNvSpPr>
            <a:spLocks noGrp="1"/>
          </p:cNvSpPr>
          <p:nvPr>
            <p:ph idx="1"/>
          </p:nvPr>
        </p:nvSpPr>
        <p:spPr>
          <a:xfrm>
            <a:off x="107504" y="980728"/>
            <a:ext cx="5961158" cy="4824536"/>
          </a:xfrm>
          <a:solidFill>
            <a:schemeClr val="bg1"/>
          </a:solidFill>
        </p:spPr>
        <p:txBody>
          <a:bodyPr>
            <a:noAutofit/>
          </a:bodyPr>
          <a:lstStyle/>
          <a:p>
            <a:pPr algn="just"/>
            <a:r>
              <a:rPr lang="tr-TR" sz="1800" dirty="0">
                <a:solidFill>
                  <a:schemeClr val="tx1"/>
                </a:solidFill>
                <a:latin typeface="Calibri" pitchFamily="34" charset="0"/>
              </a:rPr>
              <a:t>Bazen buna Semantik Web adı verilmektedir. </a:t>
            </a:r>
            <a:r>
              <a:rPr lang="tr-TR" sz="1800" b="1" dirty="0" smtClean="0">
                <a:solidFill>
                  <a:schemeClr val="tx1"/>
                </a:solidFill>
                <a:latin typeface="Calibri" pitchFamily="34" charset="0"/>
              </a:rPr>
              <a:t>Semantik, «anlama» </a:t>
            </a:r>
            <a:r>
              <a:rPr lang="tr-TR" sz="1800" b="1" dirty="0">
                <a:solidFill>
                  <a:schemeClr val="tx1"/>
                </a:solidFill>
                <a:latin typeface="Calibri" pitchFamily="34" charset="0"/>
              </a:rPr>
              <a:t>karşılık gelir. </a:t>
            </a:r>
            <a:endParaRPr lang="tr-TR" sz="1800" b="1" dirty="0" smtClean="0">
              <a:solidFill>
                <a:schemeClr val="tx1"/>
              </a:solidFill>
              <a:latin typeface="Calibri" pitchFamily="34" charset="0"/>
            </a:endParaRPr>
          </a:p>
          <a:p>
            <a:pPr algn="just"/>
            <a:r>
              <a:rPr lang="tr-TR" sz="1800" dirty="0" smtClean="0">
                <a:solidFill>
                  <a:schemeClr val="tx1"/>
                </a:solidFill>
                <a:latin typeface="Calibri" pitchFamily="34" charset="0"/>
              </a:rPr>
              <a:t>Günümüzde </a:t>
            </a:r>
            <a:r>
              <a:rPr lang="tr-TR" sz="1800" dirty="0">
                <a:solidFill>
                  <a:schemeClr val="tx1"/>
                </a:solidFill>
                <a:latin typeface="Calibri" pitchFamily="34" charset="0"/>
              </a:rPr>
              <a:t>çoğu Web </a:t>
            </a:r>
            <a:r>
              <a:rPr lang="tr-TR" sz="1800" dirty="0" smtClean="0">
                <a:solidFill>
                  <a:schemeClr val="tx1"/>
                </a:solidFill>
                <a:latin typeface="Calibri" pitchFamily="34" charset="0"/>
              </a:rPr>
              <a:t>içeriği, </a:t>
            </a:r>
            <a:r>
              <a:rPr lang="tr-TR" sz="1800" dirty="0">
                <a:solidFill>
                  <a:schemeClr val="tx1"/>
                </a:solidFill>
                <a:latin typeface="Calibri" pitchFamily="34" charset="0"/>
              </a:rPr>
              <a:t>bilgisayar programlarının analiz etmesi ve işlemesi için değil, insanların okuyabilmesi ve bilgisayarın gösterebilmesi için tasarlanmaktadır. </a:t>
            </a:r>
            <a:endParaRPr lang="tr-TR" sz="1800" dirty="0" smtClean="0">
              <a:solidFill>
                <a:schemeClr val="tx1"/>
              </a:solidFill>
              <a:latin typeface="Calibri" pitchFamily="34" charset="0"/>
            </a:endParaRPr>
          </a:p>
          <a:p>
            <a:pPr algn="just"/>
            <a:r>
              <a:rPr lang="tr-TR" sz="1800" dirty="0" smtClean="0">
                <a:solidFill>
                  <a:schemeClr val="tx1"/>
                </a:solidFill>
                <a:latin typeface="Calibri" pitchFamily="34" charset="0"/>
              </a:rPr>
              <a:t>Belirli </a:t>
            </a:r>
            <a:r>
              <a:rPr lang="tr-TR" sz="1800" dirty="0">
                <a:solidFill>
                  <a:schemeClr val="tx1"/>
                </a:solidFill>
                <a:latin typeface="Calibri" pitchFamily="34" charset="0"/>
              </a:rPr>
              <a:t>bir terim veya anahtar kelime bir Web belgesinde geçiyorsa, arama motorları onu bulabilir. </a:t>
            </a:r>
            <a:endParaRPr lang="tr-TR" sz="1800" dirty="0" smtClean="0">
              <a:solidFill>
                <a:schemeClr val="tx1"/>
              </a:solidFill>
              <a:latin typeface="Calibri" pitchFamily="34" charset="0"/>
            </a:endParaRPr>
          </a:p>
          <a:p>
            <a:pPr algn="just"/>
            <a:r>
              <a:rPr lang="tr-TR" sz="1800" dirty="0" smtClean="0">
                <a:solidFill>
                  <a:schemeClr val="tx1"/>
                </a:solidFill>
                <a:latin typeface="Calibri" pitchFamily="34" charset="0"/>
              </a:rPr>
              <a:t>Fakat </a:t>
            </a:r>
            <a:r>
              <a:rPr lang="tr-TR" sz="1800" dirty="0">
                <a:solidFill>
                  <a:schemeClr val="tx1"/>
                </a:solidFill>
                <a:latin typeface="Calibri" pitchFamily="34" charset="0"/>
              </a:rPr>
              <a:t>anlamını veya </a:t>
            </a:r>
            <a:r>
              <a:rPr lang="tr-TR" sz="1800" dirty="0" err="1">
                <a:solidFill>
                  <a:schemeClr val="tx1"/>
                </a:solidFill>
                <a:latin typeface="Calibri" pitchFamily="34" charset="0"/>
              </a:rPr>
              <a:t>Web’teki</a:t>
            </a:r>
            <a:r>
              <a:rPr lang="tr-TR" sz="1800" dirty="0">
                <a:solidFill>
                  <a:schemeClr val="tx1"/>
                </a:solidFill>
                <a:latin typeface="Calibri" pitchFamily="34" charset="0"/>
              </a:rPr>
              <a:t> diğer bilgilerle nasıl </a:t>
            </a:r>
            <a:r>
              <a:rPr lang="tr-TR" sz="1800" dirty="0" smtClean="0">
                <a:solidFill>
                  <a:schemeClr val="tx1"/>
                </a:solidFill>
                <a:latin typeface="Calibri" pitchFamily="34" charset="0"/>
              </a:rPr>
              <a:t>ilişkisi </a:t>
            </a:r>
            <a:r>
              <a:rPr lang="tr-TR" sz="1800" dirty="0">
                <a:solidFill>
                  <a:schemeClr val="tx1"/>
                </a:solidFill>
                <a:latin typeface="Calibri" pitchFamily="34" charset="0"/>
              </a:rPr>
              <a:t>olduğunu anlayamazlar. </a:t>
            </a:r>
            <a:endParaRPr lang="tr-TR" sz="1800" dirty="0" smtClean="0">
              <a:solidFill>
                <a:schemeClr val="tx1"/>
              </a:solidFill>
              <a:latin typeface="Calibri" pitchFamily="34" charset="0"/>
            </a:endParaRPr>
          </a:p>
          <a:p>
            <a:pPr algn="just"/>
            <a:r>
              <a:rPr lang="tr-TR" sz="1800" dirty="0" smtClean="0">
                <a:solidFill>
                  <a:schemeClr val="tx1"/>
                </a:solidFill>
                <a:latin typeface="Calibri" pitchFamily="34" charset="0"/>
              </a:rPr>
              <a:t>Bunu </a:t>
            </a:r>
            <a:r>
              <a:rPr lang="tr-TR" sz="1800" dirty="0">
                <a:solidFill>
                  <a:schemeClr val="tx1"/>
                </a:solidFill>
                <a:latin typeface="Calibri" pitchFamily="34" charset="0"/>
              </a:rPr>
              <a:t>Google'a iki arama gire­rek demeyebilirsiniz. Önce “Paris Hilton" yazın. </a:t>
            </a:r>
            <a:r>
              <a:rPr lang="tr-TR" sz="1800" dirty="0" smtClean="0">
                <a:solidFill>
                  <a:schemeClr val="tx1"/>
                </a:solidFill>
                <a:latin typeface="Calibri" pitchFamily="34" charset="0"/>
              </a:rPr>
              <a:t>Sonra </a:t>
            </a:r>
            <a:r>
              <a:rPr lang="tr-TR" sz="1800" dirty="0">
                <a:solidFill>
                  <a:schemeClr val="tx1"/>
                </a:solidFill>
                <a:latin typeface="Calibri" pitchFamily="34" charset="0"/>
              </a:rPr>
              <a:t>"Hilton in </a:t>
            </a:r>
            <a:r>
              <a:rPr lang="tr-TR" sz="1800" dirty="0" smtClean="0">
                <a:solidFill>
                  <a:schemeClr val="tx1"/>
                </a:solidFill>
                <a:latin typeface="Calibri" pitchFamily="34" charset="0"/>
              </a:rPr>
              <a:t>Paris</a:t>
            </a:r>
            <a:r>
              <a:rPr lang="tr-TR" sz="1800" dirty="0">
                <a:solidFill>
                  <a:schemeClr val="tx1"/>
                </a:solidFill>
                <a:latin typeface="Calibri" pitchFamily="34" charset="0"/>
              </a:rPr>
              <a:t>” yazın. Google normal İngilizceyi bilmediği için </a:t>
            </a:r>
            <a:r>
              <a:rPr lang="tr-TR" sz="1800" dirty="0" smtClean="0">
                <a:solidFill>
                  <a:schemeClr val="tx1"/>
                </a:solidFill>
                <a:latin typeface="Calibri" pitchFamily="34" charset="0"/>
              </a:rPr>
              <a:t>ikinci aramada  sizin </a:t>
            </a:r>
            <a:r>
              <a:rPr lang="tr-TR" sz="1800" dirty="0" err="1" smtClean="0">
                <a:solidFill>
                  <a:schemeClr val="tx1"/>
                </a:solidFill>
                <a:latin typeface="Calibri" pitchFamily="34" charset="0"/>
              </a:rPr>
              <a:t>Pâris’teki</a:t>
            </a:r>
            <a:r>
              <a:rPr lang="tr-TR" sz="1800" dirty="0" smtClean="0">
                <a:solidFill>
                  <a:schemeClr val="tx1"/>
                </a:solidFill>
                <a:latin typeface="Calibri" pitchFamily="34" charset="0"/>
              </a:rPr>
              <a:t> </a:t>
            </a:r>
            <a:r>
              <a:rPr lang="tr-TR" sz="1800" dirty="0">
                <a:solidFill>
                  <a:schemeClr val="tx1"/>
                </a:solidFill>
                <a:latin typeface="Calibri" pitchFamily="34" charset="0"/>
              </a:rPr>
              <a:t>Hilton Oteli'yle ilgilendiğinizi anlayamamaktadır. </a:t>
            </a:r>
            <a:r>
              <a:rPr lang="tr-TR" sz="1800" dirty="0" smtClean="0">
                <a:solidFill>
                  <a:schemeClr val="tx1"/>
                </a:solidFill>
                <a:latin typeface="Calibri" pitchFamily="34" charset="0"/>
              </a:rPr>
              <a:t>Dizinlediği sayfaları anlayamadı­ğından </a:t>
            </a:r>
            <a:r>
              <a:rPr lang="tr-TR" sz="1800" dirty="0">
                <a:solidFill>
                  <a:schemeClr val="tx1"/>
                </a:solidFill>
                <a:latin typeface="Calibri" pitchFamily="34" charset="0"/>
              </a:rPr>
              <a:t>Google'ın arama motoru bu sorgular için en popüler, içinde "Hilton” ve “Paris" geçen sayfalan listelemektedir</a:t>
            </a:r>
            <a:r>
              <a:rPr lang="tr-TR" sz="1800" dirty="0" smtClean="0">
                <a:solidFill>
                  <a:schemeClr val="tx1"/>
                </a:solidFill>
                <a:latin typeface="Calibri" pitchFamily="34" charset="0"/>
              </a:rPr>
              <a:t>.</a:t>
            </a:r>
            <a:endParaRPr lang="tr-TR" sz="1800" dirty="0">
              <a:solidFill>
                <a:schemeClr val="tx1"/>
              </a:solidFill>
              <a:latin typeface="Calibri" pitchFamily="34" charset="0"/>
            </a:endParaRPr>
          </a:p>
        </p:txBody>
      </p:sp>
      <p:sp>
        <p:nvSpPr>
          <p:cNvPr id="7" name="Dikdörtgen 6"/>
          <p:cNvSpPr/>
          <p:nvPr/>
        </p:nvSpPr>
        <p:spPr>
          <a:xfrm>
            <a:off x="6156176" y="692696"/>
            <a:ext cx="2880320" cy="5472608"/>
          </a:xfrm>
          <a:prstGeom prst="rect">
            <a:avLst/>
          </a:prstGeom>
          <a:solidFill>
            <a:schemeClr val="bg1">
              <a:lumMod val="95000"/>
            </a:schemeClr>
          </a:solidFill>
          <a:ln>
            <a:solidFill>
              <a:schemeClr val="bg1">
                <a:lumMod val="9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just"/>
            <a:r>
              <a:rPr lang="tr-TR" dirty="0">
                <a:solidFill>
                  <a:schemeClr val="tx1"/>
                </a:solidFill>
                <a:latin typeface="Calibri" panose="020F0502020204030204" pitchFamily="34" charset="0"/>
              </a:rPr>
              <a:t>Google’da arama kutucuğuna spor yazarsak hemen hemen hepimize aynı sonuçları listeleyecektir. </a:t>
            </a:r>
            <a:endParaRPr lang="tr-TR" dirty="0" smtClean="0">
              <a:solidFill>
                <a:schemeClr val="tx1"/>
              </a:solidFill>
              <a:latin typeface="Calibri" panose="020F0502020204030204" pitchFamily="34" charset="0"/>
            </a:endParaRPr>
          </a:p>
          <a:p>
            <a:pPr algn="just"/>
            <a:r>
              <a:rPr lang="tr-TR" dirty="0" smtClean="0">
                <a:solidFill>
                  <a:schemeClr val="tx1"/>
                </a:solidFill>
                <a:latin typeface="Calibri" panose="020F0502020204030204" pitchFamily="34" charset="0"/>
              </a:rPr>
              <a:t>Fakat </a:t>
            </a:r>
            <a:r>
              <a:rPr lang="tr-TR" dirty="0">
                <a:solidFill>
                  <a:schemeClr val="tx1"/>
                </a:solidFill>
                <a:latin typeface="Calibri" panose="020F0502020204030204" pitchFamily="34" charset="0"/>
              </a:rPr>
              <a:t>semantik web mantığının oturması ile </a:t>
            </a:r>
            <a:r>
              <a:rPr lang="tr-TR" dirty="0" err="1" smtClean="0">
                <a:solidFill>
                  <a:schemeClr val="tx1"/>
                </a:solidFill>
                <a:latin typeface="Calibri" panose="020F0502020204030204" pitchFamily="34" charset="0"/>
              </a:rPr>
              <a:t>baraber</a:t>
            </a:r>
            <a:r>
              <a:rPr lang="tr-TR" dirty="0" smtClean="0">
                <a:solidFill>
                  <a:schemeClr val="tx1"/>
                </a:solidFill>
                <a:latin typeface="Calibri" panose="020F0502020204030204" pitchFamily="34" charset="0"/>
              </a:rPr>
              <a:t> </a:t>
            </a:r>
            <a:r>
              <a:rPr lang="tr-TR" dirty="0">
                <a:solidFill>
                  <a:schemeClr val="tx1"/>
                </a:solidFill>
                <a:latin typeface="Calibri" panose="020F0502020204030204" pitchFamily="34" charset="0"/>
              </a:rPr>
              <a:t>bu aramalar geçmiş dönemlerde internette bıraktığımız izler doğrultusunda bir süzmeden geçerek bize sonuç çıkaracak. </a:t>
            </a:r>
            <a:endParaRPr lang="tr-TR" dirty="0" smtClean="0">
              <a:solidFill>
                <a:schemeClr val="tx1"/>
              </a:solidFill>
              <a:latin typeface="Calibri" panose="020F0502020204030204" pitchFamily="34" charset="0"/>
            </a:endParaRPr>
          </a:p>
          <a:p>
            <a:pPr algn="just"/>
            <a:r>
              <a:rPr lang="tr-TR" dirty="0" smtClean="0">
                <a:solidFill>
                  <a:schemeClr val="tx1"/>
                </a:solidFill>
                <a:latin typeface="Calibri" panose="020F0502020204030204" pitchFamily="34" charset="0"/>
              </a:rPr>
              <a:t>“</a:t>
            </a:r>
            <a:r>
              <a:rPr lang="tr-TR" dirty="0">
                <a:solidFill>
                  <a:schemeClr val="tx1"/>
                </a:solidFill>
                <a:latin typeface="Calibri" panose="020F0502020204030204" pitchFamily="34" charset="0"/>
              </a:rPr>
              <a:t>Spor”  un benim için basketbol mu futbol mu olduğu ya da Fenerbahçe mi Galatasaray mı olduğunu geçmişteki paylaşım ve kullanım alışkanlıklarıma göre belirleyerek karşıma çıkarmış olacak.</a:t>
            </a:r>
          </a:p>
        </p:txBody>
      </p:sp>
    </p:spTree>
    <p:extLst>
      <p:ext uri="{BB962C8B-B14F-4D97-AF65-F5344CB8AC3E}">
        <p14:creationId xmlns:p14="http://schemas.microsoft.com/office/powerpoint/2010/main" val="3618185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908720"/>
            <a:ext cx="5040560" cy="4968552"/>
          </a:xfrm>
          <a:solidFill>
            <a:schemeClr val="bg1"/>
          </a:solidFill>
        </p:spPr>
        <p:txBody>
          <a:bodyPr>
            <a:normAutofit/>
          </a:bodyPr>
          <a:lstStyle/>
          <a:p>
            <a:pPr algn="just"/>
            <a:r>
              <a:rPr lang="tr-TR" sz="2000" dirty="0">
                <a:latin typeface="Calibri" pitchFamily="34" charset="0"/>
              </a:rPr>
              <a:t>Anlamsal Web teknolojisi, Web ortamından bilgi çıkarımında bulunan, kişiye özel ve amaca yönelik oldukça etkili sonuçlar verebilen, içerik tabanlı arama motorları ve kişisel özelliklerin Web ortamında yer alan içeriklerden derlenerek bilgilerin de­ğerlendirildiği </a:t>
            </a:r>
            <a:r>
              <a:rPr lang="tr-TR" sz="2000" dirty="0" err="1">
                <a:latin typeface="Calibri" pitchFamily="34" charset="0"/>
              </a:rPr>
              <a:t>portalların</a:t>
            </a:r>
            <a:r>
              <a:rPr lang="tr-TR" sz="2000" dirty="0">
                <a:latin typeface="Calibri" pitchFamily="34" charset="0"/>
              </a:rPr>
              <a:t> geliştirilmesi temeline dayanmaktadır.</a:t>
            </a:r>
          </a:p>
          <a:p>
            <a:pPr algn="just"/>
            <a:r>
              <a:rPr lang="tr-TR" sz="2000" dirty="0">
                <a:latin typeface="Calibri" pitchFamily="34" charset="0"/>
              </a:rPr>
              <a:t>Web 3.0 uygulamaları, internette dolaşım halinde olan milyonlarca kullanıcıdan eş zamanlı olarak veriler toplayan, topladığı verileri anlamlandıran, aralarındaki ilişki­leri analiz eden ve kendini sürekli olarak dönüştürerek kullanıcı bazlı içerik hizmet­leri sunan bir teknolojidir.</a:t>
            </a:r>
          </a:p>
          <a:p>
            <a:endParaRPr lang="tr-TR" sz="2000" dirty="0"/>
          </a:p>
        </p:txBody>
      </p:sp>
      <p:sp>
        <p:nvSpPr>
          <p:cNvPr id="4" name="Başlık 1"/>
          <p:cNvSpPr txBox="1">
            <a:spLocks/>
          </p:cNvSpPr>
          <p:nvPr/>
        </p:nvSpPr>
        <p:spPr>
          <a:xfrm>
            <a:off x="0" y="0"/>
            <a:ext cx="9144000" cy="620688"/>
          </a:xfrm>
          <a:prstGeom prst="rect">
            <a:avLst/>
          </a:prstGeom>
          <a:solidFill>
            <a:schemeClr val="bg1"/>
          </a:solidFill>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b="1" smtClean="0">
                <a:solidFill>
                  <a:schemeClr val="tx1"/>
                </a:solidFill>
                <a:latin typeface="Calibri" pitchFamily="34" charset="0"/>
              </a:rPr>
              <a:t>Web 3.0 : Semantik Web</a:t>
            </a:r>
            <a:endParaRPr lang="tr-TR" sz="2800" b="1" dirty="0">
              <a:solidFill>
                <a:schemeClr val="tx1"/>
              </a:solidFill>
              <a:latin typeface="Calibri" pitchFamily="34" charset="0"/>
            </a:endParaRPr>
          </a:p>
        </p:txBody>
      </p:sp>
      <p:sp>
        <p:nvSpPr>
          <p:cNvPr id="5" name="Dikdörtgen 4"/>
          <p:cNvSpPr/>
          <p:nvPr/>
        </p:nvSpPr>
        <p:spPr>
          <a:xfrm>
            <a:off x="5364088" y="980728"/>
            <a:ext cx="3468644" cy="465648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b="1" dirty="0">
                <a:solidFill>
                  <a:schemeClr val="tx1"/>
                </a:solidFill>
              </a:rPr>
              <a:t>Yazı ve görsel alanda tam oturmasının ardından ki bunun için tahmini süre </a:t>
            </a:r>
            <a:r>
              <a:rPr lang="tr-TR" b="1" dirty="0" smtClean="0">
                <a:solidFill>
                  <a:schemeClr val="tx1"/>
                </a:solidFill>
              </a:rPr>
              <a:t>2016 </a:t>
            </a:r>
            <a:r>
              <a:rPr lang="tr-TR" b="1" dirty="0">
                <a:solidFill>
                  <a:schemeClr val="tx1"/>
                </a:solidFill>
              </a:rPr>
              <a:t>olarak öngörülmekte ardından video alanında kendini gösterecek web 3.0.  video içerisinde arama yapabilmemize olanak tanıyacak. </a:t>
            </a:r>
            <a:endParaRPr lang="tr-TR" b="1" dirty="0" smtClean="0">
              <a:solidFill>
                <a:schemeClr val="tx1"/>
              </a:solidFill>
            </a:endParaRPr>
          </a:p>
          <a:p>
            <a:pPr algn="just"/>
            <a:r>
              <a:rPr lang="tr-TR" dirty="0" smtClean="0">
                <a:solidFill>
                  <a:schemeClr val="tx1"/>
                </a:solidFill>
              </a:rPr>
              <a:t>Böylelikle </a:t>
            </a:r>
            <a:r>
              <a:rPr lang="tr-TR" dirty="0">
                <a:solidFill>
                  <a:schemeClr val="tx1"/>
                </a:solidFill>
              </a:rPr>
              <a:t>Cem Yılmaz’ın </a:t>
            </a:r>
            <a:r>
              <a:rPr lang="tr-TR" dirty="0" err="1">
                <a:solidFill>
                  <a:schemeClr val="tx1"/>
                </a:solidFill>
              </a:rPr>
              <a:t>standuplarında</a:t>
            </a:r>
            <a:r>
              <a:rPr lang="tr-TR" dirty="0">
                <a:solidFill>
                  <a:schemeClr val="tx1"/>
                </a:solidFill>
              </a:rPr>
              <a:t> sesin belli bir desibelden yüksek çıktığı bölümleri arayarak, gösterinin en komik yerlerini hızlıca izleyebileceğiz ya da bir video içerisinde önemli anları diğer anlarla ilişkisine bağlı olarak başlama noktasından itibaren izleyebileceğiz.</a:t>
            </a:r>
          </a:p>
        </p:txBody>
      </p:sp>
    </p:spTree>
    <p:extLst>
      <p:ext uri="{BB962C8B-B14F-4D97-AF65-F5344CB8AC3E}">
        <p14:creationId xmlns:p14="http://schemas.microsoft.com/office/powerpoint/2010/main" val="3370202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7384"/>
            <a:ext cx="9144000" cy="792088"/>
          </a:xfrm>
          <a:solidFill>
            <a:schemeClr val="bg1"/>
          </a:solidFill>
        </p:spPr>
        <p:txBody>
          <a:bodyPr>
            <a:normAutofit/>
          </a:bodyPr>
          <a:lstStyle/>
          <a:p>
            <a:pPr algn="ctr"/>
            <a:r>
              <a:rPr lang="tr-TR" sz="2800" b="1" dirty="0">
                <a:effectLst/>
                <a:latin typeface="Calibri" pitchFamily="34" charset="0"/>
              </a:rPr>
              <a:t>Web 3.0 : Semantik Web</a:t>
            </a:r>
          </a:p>
        </p:txBody>
      </p:sp>
      <p:sp>
        <p:nvSpPr>
          <p:cNvPr id="3" name="İçerik Yer Tutucusu 2"/>
          <p:cNvSpPr>
            <a:spLocks noGrp="1"/>
          </p:cNvSpPr>
          <p:nvPr>
            <p:ph idx="1"/>
          </p:nvPr>
        </p:nvSpPr>
        <p:spPr>
          <a:xfrm>
            <a:off x="2686861" y="1122659"/>
            <a:ext cx="6300192" cy="3096344"/>
          </a:xfrm>
          <a:solidFill>
            <a:schemeClr val="bg1"/>
          </a:solidFill>
        </p:spPr>
        <p:txBody>
          <a:bodyPr>
            <a:noAutofit/>
          </a:bodyPr>
          <a:lstStyle/>
          <a:p>
            <a:pPr algn="just"/>
            <a:r>
              <a:rPr lang="tr-TR" sz="1800" dirty="0">
                <a:latin typeface="Calibri" pitchFamily="34" charset="0"/>
              </a:rPr>
              <a:t>İlk kez 2001'de bir </a:t>
            </a:r>
            <a:r>
              <a:rPr lang="tr-TR" sz="1800" i="1" dirty="0" err="1">
                <a:latin typeface="Calibri" pitchFamily="34" charset="0"/>
              </a:rPr>
              <a:t>Scientific</a:t>
            </a:r>
            <a:r>
              <a:rPr lang="tr-TR" sz="1800" i="1" dirty="0">
                <a:latin typeface="Calibri" pitchFamily="34" charset="0"/>
              </a:rPr>
              <a:t> </a:t>
            </a:r>
            <a:r>
              <a:rPr lang="tr-TR" sz="1800" i="1" dirty="0" err="1">
                <a:latin typeface="Calibri" pitchFamily="34" charset="0"/>
              </a:rPr>
              <a:t>American</a:t>
            </a:r>
            <a:r>
              <a:rPr lang="tr-TR" sz="1800" i="1" dirty="0">
                <a:latin typeface="Calibri" pitchFamily="34" charset="0"/>
              </a:rPr>
              <a:t> </a:t>
            </a:r>
            <a:r>
              <a:rPr lang="tr-TR" sz="1800" dirty="0">
                <a:latin typeface="Calibri" pitchFamily="34" charset="0"/>
              </a:rPr>
              <a:t>makalesinde tanımlanan biçimiyle, </a:t>
            </a:r>
            <a:r>
              <a:rPr lang="tr-TR" sz="1800" b="1" dirty="0">
                <a:latin typeface="Calibri" pitchFamily="34" charset="0"/>
              </a:rPr>
              <a:t>Semantik </a:t>
            </a:r>
            <a:r>
              <a:rPr lang="tr-TR" sz="1800" b="1" dirty="0" smtClean="0">
                <a:latin typeface="Calibri" pitchFamily="34" charset="0"/>
              </a:rPr>
              <a:t>Web, </a:t>
            </a:r>
            <a:r>
              <a:rPr lang="tr-TR" sz="1800" b="1" dirty="0">
                <a:latin typeface="Calibri" pitchFamily="34" charset="0"/>
              </a:rPr>
              <a:t>mevcut </a:t>
            </a:r>
            <a:r>
              <a:rPr lang="tr-TR" sz="1800" b="1" dirty="0" err="1">
                <a:latin typeface="Calibri" pitchFamily="34" charset="0"/>
              </a:rPr>
              <a:t>Web'in</a:t>
            </a:r>
            <a:r>
              <a:rPr lang="tr-TR" sz="1800" b="1" dirty="0">
                <a:latin typeface="Calibri" pitchFamily="34" charset="0"/>
              </a:rPr>
              <a:t> üzerine </a:t>
            </a:r>
            <a:r>
              <a:rPr lang="tr-TR" sz="1800" b="1" dirty="0" smtClean="0">
                <a:latin typeface="Calibri" pitchFamily="34" charset="0"/>
              </a:rPr>
              <a:t>anlam </a:t>
            </a:r>
            <a:r>
              <a:rPr lang="tr-TR" sz="1800" b="1" dirty="0">
                <a:latin typeface="Calibri" pitchFamily="34" charset="0"/>
              </a:rPr>
              <a:t>katmanı ekleme gayretidir. </a:t>
            </a:r>
            <a:endParaRPr lang="tr-TR" sz="1800" b="1" dirty="0" smtClean="0">
              <a:latin typeface="Calibri" pitchFamily="34" charset="0"/>
            </a:endParaRPr>
          </a:p>
          <a:p>
            <a:pPr algn="just"/>
            <a:r>
              <a:rPr lang="tr-TR" sz="1800" dirty="0" smtClean="0">
                <a:latin typeface="Calibri" pitchFamily="34" charset="0"/>
              </a:rPr>
              <a:t>Bu </a:t>
            </a:r>
            <a:r>
              <a:rPr lang="tr-TR" sz="1800" dirty="0">
                <a:latin typeface="Calibri" pitchFamily="34" charset="0"/>
              </a:rPr>
              <a:t>gayrete </a:t>
            </a:r>
            <a:r>
              <a:rPr lang="tr-TR" sz="1800" b="1" dirty="0">
                <a:latin typeface="Calibri" pitchFamily="34" charset="0"/>
              </a:rPr>
              <a:t>Dünya Çapında Web Birli­ği </a:t>
            </a:r>
            <a:r>
              <a:rPr lang="tr-TR" sz="1800" dirty="0" smtClean="0">
                <a:latin typeface="Calibri" pitchFamily="34" charset="0"/>
              </a:rPr>
              <a:t> liderlik </a:t>
            </a:r>
            <a:r>
              <a:rPr lang="tr-TR" sz="1800" dirty="0">
                <a:latin typeface="Calibri" pitchFamily="34" charset="0"/>
              </a:rPr>
              <a:t>etmektedir ve amacı Web bilgisinin aranmasında ve işlenmesinde insanın katkısını azaltmaktır (</a:t>
            </a:r>
            <a:r>
              <a:rPr lang="tr-TR" sz="1800" dirty="0" err="1">
                <a:latin typeface="Calibri" pitchFamily="34" charset="0"/>
              </a:rPr>
              <a:t>Bemers</a:t>
            </a:r>
            <a:r>
              <a:rPr lang="tr-TR" sz="1800" dirty="0">
                <a:latin typeface="Calibri" pitchFamily="34" charset="0"/>
              </a:rPr>
              <a:t>-Lee </a:t>
            </a:r>
            <a:r>
              <a:rPr lang="tr-TR" sz="1800" dirty="0" smtClean="0">
                <a:latin typeface="Calibri" pitchFamily="34" charset="0"/>
              </a:rPr>
              <a:t>vd., </a:t>
            </a:r>
            <a:r>
              <a:rPr lang="tr-TR" sz="1800" dirty="0">
                <a:latin typeface="Calibri" pitchFamily="34" charset="0"/>
              </a:rPr>
              <a:t>2001</a:t>
            </a:r>
            <a:r>
              <a:rPr lang="tr-TR" sz="1800" dirty="0" smtClean="0">
                <a:latin typeface="Calibri" pitchFamily="34" charset="0"/>
              </a:rPr>
              <a:t>).</a:t>
            </a:r>
          </a:p>
          <a:p>
            <a:pPr algn="just"/>
            <a:r>
              <a:rPr lang="tr-TR" sz="1800" b="1" dirty="0" err="1">
                <a:latin typeface="Calibri" pitchFamily="34" charset="0"/>
              </a:rPr>
              <a:t>Web'in</a:t>
            </a:r>
            <a:r>
              <a:rPr lang="tr-TR" sz="1800" b="1" dirty="0">
                <a:latin typeface="Calibri" pitchFamily="34" charset="0"/>
              </a:rPr>
              <a:t> geleceği üzerine görüşler çok çeşitlidir. Ancak bunlar genel olarak </a:t>
            </a:r>
            <a:r>
              <a:rPr lang="tr-TR" sz="1800" b="1" dirty="0" err="1">
                <a:latin typeface="Calibri" pitchFamily="34" charset="0"/>
              </a:rPr>
              <a:t>Web'i</a:t>
            </a:r>
            <a:r>
              <a:rPr lang="tr-TR" sz="1800" b="1" dirty="0">
                <a:latin typeface="Calibri" pitchFamily="34" charset="0"/>
              </a:rPr>
              <a:t> daha “akıllı" yapmak üzerine odaklanmaktadırlar. </a:t>
            </a:r>
            <a:endParaRPr lang="tr-TR" sz="1800" b="1" dirty="0" smtClean="0">
              <a:latin typeface="Calibri" pitchFamily="34" charset="0"/>
            </a:endParaRPr>
          </a:p>
          <a:p>
            <a:pPr algn="just"/>
            <a:r>
              <a:rPr lang="tr-TR" sz="1800" dirty="0">
                <a:latin typeface="Calibri" pitchFamily="34" charset="0"/>
              </a:rPr>
              <a:t>Bunu da, verimli kul­lanıcı tecrübesinin de katkıda bulunduğu daha sezgisel makine destekli en­formasyonu anlamayla yapacağı öngörülmektedir. </a:t>
            </a:r>
          </a:p>
        </p:txBody>
      </p:sp>
      <p:sp>
        <p:nvSpPr>
          <p:cNvPr id="6" name="Dikdörtgen 5"/>
          <p:cNvSpPr/>
          <p:nvPr/>
        </p:nvSpPr>
        <p:spPr>
          <a:xfrm>
            <a:off x="179512" y="4565510"/>
            <a:ext cx="8774405" cy="1754326"/>
          </a:xfrm>
          <a:prstGeom prst="rect">
            <a:avLst/>
          </a:prstGeom>
          <a:solidFill>
            <a:schemeClr val="bg1">
              <a:lumMod val="95000"/>
            </a:schemeClr>
          </a:solidFill>
        </p:spPr>
        <p:txBody>
          <a:bodyPr wrap="square">
            <a:spAutoFit/>
          </a:bodyPr>
          <a:lstStyle/>
          <a:p>
            <a:pPr algn="just"/>
            <a:r>
              <a:rPr lang="tr-TR" dirty="0"/>
              <a:t>Sosyal medya ortamları, alışveriş siteleri, </a:t>
            </a:r>
            <a:r>
              <a:rPr lang="tr-TR" dirty="0" err="1"/>
              <a:t>bloglar</a:t>
            </a:r>
            <a:r>
              <a:rPr lang="tr-TR" dirty="0"/>
              <a:t> </a:t>
            </a:r>
            <a:r>
              <a:rPr lang="tr-TR" dirty="0" err="1"/>
              <a:t>vs</a:t>
            </a:r>
            <a:r>
              <a:rPr lang="tr-TR" dirty="0"/>
              <a:t> derken -herkesin farklı yorumladığı-  Web 2.0′a yeni yeni alışmaya başlıyorduk ki, web geliştiricileri şimdi de Web 3.0 yani Semantik </a:t>
            </a:r>
            <a:r>
              <a:rPr lang="tr-TR" dirty="0" err="1"/>
              <a:t>Web’den</a:t>
            </a:r>
            <a:r>
              <a:rPr lang="tr-TR" dirty="0"/>
              <a:t> bahsetmeye başladı. İnternetin akıllanacak olması başlangıçta size de ürkütücü gelmiyor mu? Burada akıl kelimesini mecazi anlamda kullanmıyorum. Zira </a:t>
            </a:r>
            <a:r>
              <a:rPr lang="tr-TR" b="1" dirty="0"/>
              <a:t>Web 3.0 ile birlikte internet, yapay zekaya sahip olacağı için gerçekten akıllanacak ve bizi anlamaya başlayacak. Dahası, anladıklarını yorumlayıp bize öneriler sunacak.</a:t>
            </a:r>
          </a:p>
        </p:txBody>
      </p:sp>
      <p:sp>
        <p:nvSpPr>
          <p:cNvPr id="5" name="Dikey Kaydırma 4"/>
          <p:cNvSpPr/>
          <p:nvPr/>
        </p:nvSpPr>
        <p:spPr>
          <a:xfrm>
            <a:off x="179512" y="1302679"/>
            <a:ext cx="2339752" cy="2736304"/>
          </a:xfrm>
          <a:prstGeom prst="verticalScroll">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Ünlü </a:t>
            </a:r>
            <a:r>
              <a:rPr lang="tr-TR" dirty="0" err="1">
                <a:solidFill>
                  <a:schemeClr val="tx1"/>
                </a:solidFill>
              </a:rPr>
              <a:t>bilişimyazarı</a:t>
            </a:r>
            <a:r>
              <a:rPr lang="tr-TR" dirty="0">
                <a:solidFill>
                  <a:schemeClr val="tx1"/>
                </a:solidFill>
              </a:rPr>
              <a:t> </a:t>
            </a:r>
            <a:r>
              <a:rPr lang="tr-TR" dirty="0" err="1">
                <a:solidFill>
                  <a:schemeClr val="tx1"/>
                </a:solidFill>
              </a:rPr>
              <a:t>Nicholas</a:t>
            </a:r>
            <a:r>
              <a:rPr lang="tr-TR" dirty="0">
                <a:solidFill>
                  <a:schemeClr val="tx1"/>
                </a:solidFill>
              </a:rPr>
              <a:t> </a:t>
            </a:r>
            <a:r>
              <a:rPr lang="tr-TR" dirty="0" err="1">
                <a:solidFill>
                  <a:schemeClr val="tx1"/>
                </a:solidFill>
              </a:rPr>
              <a:t>Carr</a:t>
            </a:r>
            <a:r>
              <a:rPr lang="tr-TR" dirty="0">
                <a:solidFill>
                  <a:schemeClr val="tx1"/>
                </a:solidFill>
              </a:rPr>
              <a:t>: "</a:t>
            </a:r>
            <a:r>
              <a:rPr lang="tr-TR" b="1" dirty="0">
                <a:solidFill>
                  <a:schemeClr val="tx1"/>
                </a:solidFill>
              </a:rPr>
              <a:t>Web 3.0 insan gibi düşünecek"...</a:t>
            </a:r>
          </a:p>
        </p:txBody>
      </p:sp>
    </p:spTree>
    <p:extLst>
      <p:ext uri="{BB962C8B-B14F-4D97-AF65-F5344CB8AC3E}">
        <p14:creationId xmlns:p14="http://schemas.microsoft.com/office/powerpoint/2010/main" val="1278544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ozdtasarim.com/wp-content/uploads/2010/03/web.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0665" y="836712"/>
            <a:ext cx="8485791" cy="5040560"/>
          </a:xfrm>
          <a:prstGeom prst="rect">
            <a:avLst/>
          </a:prstGeom>
          <a:noFill/>
          <a:extLst>
            <a:ext uri="{909E8E84-426E-40DD-AFC4-6F175D3DCCD1}">
              <a14:hiddenFill xmlns:a14="http://schemas.microsoft.com/office/drawing/2010/main">
                <a:solidFill>
                  <a:srgbClr val="FFFFFF"/>
                </a:solidFill>
              </a14:hiddenFill>
            </a:ext>
          </a:extLst>
        </p:spPr>
      </p:pic>
      <p:sp>
        <p:nvSpPr>
          <p:cNvPr id="3" name="Başlık 1"/>
          <p:cNvSpPr>
            <a:spLocks noGrp="1"/>
          </p:cNvSpPr>
          <p:nvPr>
            <p:ph type="title"/>
          </p:nvPr>
        </p:nvSpPr>
        <p:spPr>
          <a:xfrm>
            <a:off x="0" y="-27384"/>
            <a:ext cx="9144000" cy="792088"/>
          </a:xfrm>
          <a:solidFill>
            <a:schemeClr val="bg1"/>
          </a:solidFill>
        </p:spPr>
        <p:txBody>
          <a:bodyPr>
            <a:normAutofit/>
          </a:bodyPr>
          <a:lstStyle/>
          <a:p>
            <a:pPr algn="ctr"/>
            <a:r>
              <a:rPr lang="tr-TR" sz="3200" b="1" dirty="0">
                <a:latin typeface="Calibri" pitchFamily="34" charset="0"/>
              </a:rPr>
              <a:t>Web 1.0 ‘den Web 3.0’e </a:t>
            </a:r>
            <a:endParaRPr lang="tr-TR" sz="3200" b="1" dirty="0">
              <a:effectLst/>
              <a:latin typeface="Calibri" pitchFamily="34" charset="0"/>
            </a:endParaRPr>
          </a:p>
        </p:txBody>
      </p:sp>
      <p:sp>
        <p:nvSpPr>
          <p:cNvPr id="4" name="Dikdörtgen 3"/>
          <p:cNvSpPr/>
          <p:nvPr/>
        </p:nvSpPr>
        <p:spPr>
          <a:xfrm>
            <a:off x="971600" y="1124744"/>
            <a:ext cx="2160240" cy="1200329"/>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a:spAutoFit/>
          </a:bodyPr>
          <a:lstStyle/>
          <a:p>
            <a:r>
              <a:rPr lang="nl-NL" sz="2400" dirty="0"/>
              <a:t>Web 1.0 Sen,</a:t>
            </a:r>
            <a:br>
              <a:rPr lang="nl-NL" sz="2400" dirty="0"/>
            </a:br>
            <a:r>
              <a:rPr lang="nl-NL" sz="2400" dirty="0"/>
              <a:t>Web 2.0 Biz,</a:t>
            </a:r>
            <a:br>
              <a:rPr lang="nl-NL" sz="2400" dirty="0"/>
            </a:br>
            <a:r>
              <a:rPr lang="nl-NL" sz="2400" dirty="0"/>
              <a:t>Web 3.0 BEN !!</a:t>
            </a:r>
            <a:endParaRPr lang="tr-TR" sz="2400" dirty="0"/>
          </a:p>
        </p:txBody>
      </p:sp>
    </p:spTree>
    <p:extLst>
      <p:ext uri="{BB962C8B-B14F-4D97-AF65-F5344CB8AC3E}">
        <p14:creationId xmlns:p14="http://schemas.microsoft.com/office/powerpoint/2010/main" val="830086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4805" y="764704"/>
            <a:ext cx="4716016" cy="3537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4437112"/>
            <a:ext cx="4811418" cy="22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Başlık 1"/>
          <p:cNvSpPr>
            <a:spLocks noGrp="1"/>
          </p:cNvSpPr>
          <p:nvPr>
            <p:ph type="title"/>
          </p:nvPr>
        </p:nvSpPr>
        <p:spPr>
          <a:xfrm>
            <a:off x="0" y="-27384"/>
            <a:ext cx="9144000" cy="792088"/>
          </a:xfrm>
          <a:solidFill>
            <a:schemeClr val="bg1"/>
          </a:solidFill>
        </p:spPr>
        <p:txBody>
          <a:bodyPr>
            <a:normAutofit/>
          </a:bodyPr>
          <a:lstStyle/>
          <a:p>
            <a:pPr algn="ctr"/>
            <a:r>
              <a:rPr lang="tr-TR" sz="2800" b="1" dirty="0" smtClean="0">
                <a:effectLst/>
                <a:latin typeface="Calibri" pitchFamily="34" charset="0"/>
              </a:rPr>
              <a:t>Web 1.0 ‘den Web 3.0’e </a:t>
            </a:r>
            <a:endParaRPr lang="tr-TR" sz="2800" b="1" dirty="0">
              <a:effectLst/>
              <a:latin typeface="Calibri" pitchFamily="34" charset="0"/>
            </a:endParaRPr>
          </a:p>
        </p:txBody>
      </p:sp>
    </p:spTree>
    <p:extLst>
      <p:ext uri="{BB962C8B-B14F-4D97-AF65-F5344CB8AC3E}">
        <p14:creationId xmlns:p14="http://schemas.microsoft.com/office/powerpoint/2010/main" val="1839631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a:solidFill>
            <a:schemeClr val="bg1"/>
          </a:solidFill>
        </p:spPr>
        <p:txBody>
          <a:bodyPr>
            <a:noAutofit/>
          </a:bodyPr>
          <a:lstStyle/>
          <a:p>
            <a:pPr algn="ctr"/>
            <a:r>
              <a:rPr lang="tr-TR" sz="3200" b="1" dirty="0" smtClean="0">
                <a:effectLst/>
                <a:latin typeface="Calibri" pitchFamily="34" charset="0"/>
              </a:rPr>
              <a:t>Kablosuz Bilgisayar Ağları ve İnternet Erişimi  </a:t>
            </a:r>
            <a:endParaRPr lang="tr-TR" sz="3200" b="1" dirty="0">
              <a:effectLst/>
              <a:latin typeface="Calibri" pitchFamily="34" charset="0"/>
            </a:endParaRPr>
          </a:p>
        </p:txBody>
      </p:sp>
      <p:sp>
        <p:nvSpPr>
          <p:cNvPr id="3" name="İçerik Yer Tutucusu 2"/>
          <p:cNvSpPr>
            <a:spLocks noGrp="1"/>
          </p:cNvSpPr>
          <p:nvPr>
            <p:ph idx="1"/>
          </p:nvPr>
        </p:nvSpPr>
        <p:spPr>
          <a:xfrm>
            <a:off x="251520" y="1124744"/>
            <a:ext cx="8352928" cy="3744416"/>
          </a:xfrm>
          <a:solidFill>
            <a:schemeClr val="bg1"/>
          </a:solidFill>
        </p:spPr>
        <p:txBody>
          <a:bodyPr>
            <a:normAutofit/>
          </a:bodyPr>
          <a:lstStyle/>
          <a:p>
            <a:pPr algn="just"/>
            <a:r>
              <a:rPr lang="tr-TR" sz="2000" dirty="0" smtClean="0">
                <a:latin typeface="Calibri" pitchFamily="34" charset="0"/>
              </a:rPr>
              <a:t>Bir </a:t>
            </a:r>
            <a:r>
              <a:rPr lang="tr-TR" sz="2000" dirty="0">
                <a:latin typeface="Calibri" pitchFamily="34" charset="0"/>
              </a:rPr>
              <a:t>dizi teknoloji, PC’ler ve cep </a:t>
            </a:r>
            <a:r>
              <a:rPr lang="tr-TR" sz="2000" dirty="0" smtClean="0">
                <a:latin typeface="Calibri" pitchFamily="34" charset="0"/>
              </a:rPr>
              <a:t>telefonları </a:t>
            </a:r>
            <a:r>
              <a:rPr lang="tr-TR" sz="2000" dirty="0">
                <a:latin typeface="Calibri" pitchFamily="34" charset="0"/>
              </a:rPr>
              <a:t>dâhil diğer kab­losuz elde tutulabilir cihazlar için yüksek hızlı kablosuz internet erişimi sağlar. </a:t>
            </a:r>
            <a:endParaRPr lang="tr-TR" sz="2000" dirty="0" smtClean="0">
              <a:latin typeface="Calibri" pitchFamily="34" charset="0"/>
            </a:endParaRPr>
          </a:p>
          <a:p>
            <a:pPr algn="just"/>
            <a:r>
              <a:rPr lang="tr-TR" sz="2000" dirty="0" smtClean="0">
                <a:latin typeface="Calibri" pitchFamily="34" charset="0"/>
              </a:rPr>
              <a:t>Bu </a:t>
            </a:r>
            <a:r>
              <a:rPr lang="tr-TR" sz="2000" dirty="0">
                <a:latin typeface="Calibri" pitchFamily="34" charset="0"/>
              </a:rPr>
              <a:t>yeni yüksek hızlı hizmetler internet erişimini, geleneksel kablolu internet hizmetleri tarafından kapsanamayacak sayısız bölgelere taşıyabilirler</a:t>
            </a:r>
            <a:r>
              <a:rPr lang="tr-TR" sz="2000" dirty="0" smtClean="0">
                <a:latin typeface="Calibri" pitchFamily="34" charset="0"/>
              </a:rPr>
              <a:t>.</a:t>
            </a:r>
          </a:p>
          <a:p>
            <a:pPr marL="457200" indent="-457200" algn="just">
              <a:buFont typeface="+mj-lt"/>
              <a:buAutoNum type="arabicPeriod"/>
            </a:pPr>
            <a:r>
              <a:rPr lang="tr-TR" sz="2000" b="1" dirty="0" smtClean="0">
                <a:latin typeface="Calibri" pitchFamily="34" charset="0"/>
              </a:rPr>
              <a:t>Bluetooth</a:t>
            </a:r>
          </a:p>
          <a:p>
            <a:pPr marL="457200" indent="-457200" algn="just">
              <a:buFont typeface="+mj-lt"/>
              <a:buAutoNum type="arabicPeriod"/>
            </a:pPr>
            <a:r>
              <a:rPr lang="tr-TR" sz="2000" b="1" dirty="0" err="1" smtClean="0">
                <a:latin typeface="Calibri" pitchFamily="34" charset="0"/>
              </a:rPr>
              <a:t>Wi</a:t>
            </a:r>
            <a:r>
              <a:rPr lang="tr-TR" sz="2000" b="1" dirty="0" smtClean="0">
                <a:latin typeface="Calibri" pitchFamily="34" charset="0"/>
              </a:rPr>
              <a:t>-Fi</a:t>
            </a:r>
          </a:p>
          <a:p>
            <a:pPr marL="457200" indent="-457200" algn="just">
              <a:buFont typeface="+mj-lt"/>
              <a:buAutoNum type="arabicPeriod"/>
            </a:pPr>
            <a:r>
              <a:rPr lang="tr-TR" sz="2000" b="1" dirty="0" err="1" smtClean="0">
                <a:latin typeface="Calibri" pitchFamily="34" charset="0"/>
              </a:rPr>
              <a:t>WiMax</a:t>
            </a:r>
            <a:endParaRPr lang="tr-TR" sz="2000" b="1" dirty="0" smtClean="0">
              <a:latin typeface="Calibri" pitchFamily="34" charset="0"/>
            </a:endParaRPr>
          </a:p>
          <a:p>
            <a:pPr marL="457200" indent="-457200" algn="just">
              <a:buFont typeface="+mj-lt"/>
              <a:buAutoNum type="arabicPeriod"/>
            </a:pPr>
            <a:r>
              <a:rPr lang="tr-TR" sz="2000" b="1" dirty="0" smtClean="0">
                <a:latin typeface="Calibri" pitchFamily="34" charset="0"/>
              </a:rPr>
              <a:t>RFID (</a:t>
            </a:r>
            <a:r>
              <a:rPr lang="tr-TR" sz="2000" dirty="0">
                <a:latin typeface="Calibri" pitchFamily="34" charset="0"/>
              </a:rPr>
              <a:t>Radyo frekanslı tanımlama </a:t>
            </a:r>
            <a:r>
              <a:rPr lang="tr-TR" sz="2000" b="1" dirty="0" smtClean="0">
                <a:latin typeface="Calibri" pitchFamily="34" charset="0"/>
              </a:rPr>
              <a:t>)</a:t>
            </a:r>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1976381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498080" cy="720080"/>
          </a:xfrm>
        </p:spPr>
        <p:txBody>
          <a:bodyPr>
            <a:normAutofit/>
          </a:bodyPr>
          <a:lstStyle/>
          <a:p>
            <a:r>
              <a:rPr lang="tr-TR" sz="3200" b="1" dirty="0">
                <a:solidFill>
                  <a:schemeClr val="tx1"/>
                </a:solidFill>
                <a:effectLst/>
                <a:latin typeface="Calibri" pitchFamily="34" charset="0"/>
              </a:rPr>
              <a:t>Bluetooth</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251520" y="1115029"/>
            <a:ext cx="8640960" cy="5123656"/>
          </a:xfrm>
          <a:solidFill>
            <a:schemeClr val="bg1"/>
          </a:solidFill>
        </p:spPr>
        <p:txBody>
          <a:bodyPr>
            <a:normAutofit/>
          </a:bodyPr>
          <a:lstStyle/>
          <a:p>
            <a:pPr algn="just"/>
            <a:r>
              <a:rPr lang="tr-TR" sz="2000" dirty="0">
                <a:solidFill>
                  <a:schemeClr val="tx1"/>
                </a:solidFill>
                <a:latin typeface="Calibri" pitchFamily="34" charset="0"/>
              </a:rPr>
              <a:t>Bluetooth 802.15 kablosuz ağ standardı için tercih edilen isimdir. </a:t>
            </a:r>
            <a:endParaRPr lang="tr-TR" sz="2000" dirty="0" smtClean="0">
              <a:solidFill>
                <a:schemeClr val="tx1"/>
              </a:solidFill>
              <a:latin typeface="Calibri" pitchFamily="34" charset="0"/>
            </a:endParaRPr>
          </a:p>
          <a:p>
            <a:pPr algn="just"/>
            <a:r>
              <a:rPr lang="tr-TR" sz="2000" dirty="0" smtClean="0">
                <a:solidFill>
                  <a:srgbClr val="C00000"/>
                </a:solidFill>
                <a:latin typeface="Calibri" pitchFamily="34" charset="0"/>
              </a:rPr>
              <a:t>Bunlar </a:t>
            </a:r>
            <a:r>
              <a:rPr lang="tr-TR" sz="2000" dirty="0">
                <a:solidFill>
                  <a:srgbClr val="C00000"/>
                </a:solidFill>
                <a:latin typeface="Calibri" pitchFamily="34" charset="0"/>
              </a:rPr>
              <a:t>küçük kişisel ağ (PAN: </a:t>
            </a:r>
            <a:r>
              <a:rPr lang="tr-TR" sz="2000" dirty="0" err="1">
                <a:solidFill>
                  <a:srgbClr val="C00000"/>
                </a:solidFill>
                <a:latin typeface="Calibri" pitchFamily="34" charset="0"/>
              </a:rPr>
              <a:t>Personal</a:t>
            </a:r>
            <a:r>
              <a:rPr lang="tr-TR" sz="2000" dirty="0">
                <a:solidFill>
                  <a:srgbClr val="C00000"/>
                </a:solidFill>
                <a:latin typeface="Calibri" pitchFamily="34" charset="0"/>
              </a:rPr>
              <a:t> </a:t>
            </a:r>
            <a:r>
              <a:rPr lang="tr-TR" sz="2000" dirty="0" err="1">
                <a:solidFill>
                  <a:srgbClr val="C00000"/>
                </a:solidFill>
                <a:latin typeface="Calibri" pitchFamily="34" charset="0"/>
              </a:rPr>
              <a:t>Area</a:t>
            </a:r>
            <a:r>
              <a:rPr lang="tr-TR" sz="2000" dirty="0">
                <a:solidFill>
                  <a:srgbClr val="C00000"/>
                </a:solidFill>
                <a:latin typeface="Calibri" pitchFamily="34" charset="0"/>
              </a:rPr>
              <a:t> Network) oluşturmak için çok </a:t>
            </a:r>
            <a:r>
              <a:rPr lang="tr-TR" sz="2000" dirty="0" smtClean="0">
                <a:solidFill>
                  <a:srgbClr val="C00000"/>
                </a:solidFill>
                <a:latin typeface="Calibri" pitchFamily="34" charset="0"/>
              </a:rPr>
              <a:t>kullanışlı </a:t>
            </a:r>
            <a:r>
              <a:rPr lang="tr-TR" sz="2000" b="1" dirty="0" smtClean="0">
                <a:solidFill>
                  <a:srgbClr val="C00000"/>
                </a:solidFill>
                <a:latin typeface="Calibri" pitchFamily="34" charset="0"/>
              </a:rPr>
              <a:t>10 </a:t>
            </a:r>
            <a:r>
              <a:rPr lang="tr-TR" sz="2000" b="1" dirty="0" err="1" smtClean="0">
                <a:solidFill>
                  <a:srgbClr val="C00000"/>
                </a:solidFill>
                <a:latin typeface="Calibri" pitchFamily="34" charset="0"/>
              </a:rPr>
              <a:t>m’lik</a:t>
            </a:r>
            <a:r>
              <a:rPr lang="tr-TR" sz="2000" b="1" dirty="0" smtClean="0">
                <a:solidFill>
                  <a:srgbClr val="C00000"/>
                </a:solidFill>
                <a:latin typeface="Calibri" pitchFamily="34" charset="0"/>
              </a:rPr>
              <a:t> bir </a:t>
            </a:r>
            <a:r>
              <a:rPr lang="tr-TR" sz="2000" b="1" dirty="0">
                <a:solidFill>
                  <a:srgbClr val="C00000"/>
                </a:solidFill>
                <a:latin typeface="Calibri" pitchFamily="34" charset="0"/>
              </a:rPr>
              <a:t>alan içinde sekize kadar cihazı</a:t>
            </a:r>
            <a:r>
              <a:rPr lang="tr-TR" sz="2000" dirty="0">
                <a:solidFill>
                  <a:srgbClr val="C00000"/>
                </a:solidFill>
                <a:latin typeface="Calibri" pitchFamily="34" charset="0"/>
              </a:rPr>
              <a:t> az güç ve radyo temelli iletişim kullanarak birbirine bağlarlar. </a:t>
            </a:r>
          </a:p>
          <a:p>
            <a:pPr algn="just"/>
            <a:r>
              <a:rPr lang="tr-TR" sz="2000" dirty="0">
                <a:solidFill>
                  <a:schemeClr val="tx1"/>
                </a:solidFill>
                <a:latin typeface="Calibri" pitchFamily="34" charset="0"/>
              </a:rPr>
              <a:t>Kablosuz telefonlar, çağrı cihazları, bilgisayarlar, yazıcılar ve enformasyon aygıtları </a:t>
            </a:r>
            <a:r>
              <a:rPr lang="tr-TR" sz="2000" dirty="0" err="1">
                <a:solidFill>
                  <a:schemeClr val="tx1"/>
                </a:solidFill>
                <a:latin typeface="Calibri" pitchFamily="34" charset="0"/>
              </a:rPr>
              <a:t>Bluetooth'u</a:t>
            </a:r>
            <a:r>
              <a:rPr lang="tr-TR" sz="2000" dirty="0">
                <a:solidFill>
                  <a:schemeClr val="tx1"/>
                </a:solidFill>
                <a:latin typeface="Calibri" pitchFamily="34" charset="0"/>
              </a:rPr>
              <a:t> kullanarak birbirleriyle haberleşirler.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Daha </a:t>
            </a:r>
            <a:r>
              <a:rPr lang="tr-TR" sz="2000" dirty="0">
                <a:solidFill>
                  <a:schemeClr val="tx1"/>
                </a:solidFill>
                <a:latin typeface="Calibri" pitchFamily="34" charset="0"/>
              </a:rPr>
              <a:t>da ötesi doğ­rudan kullanıcı müdahalesi olmadan birbirlerini </a:t>
            </a:r>
            <a:r>
              <a:rPr lang="tr-TR" sz="2000" dirty="0" smtClean="0">
                <a:solidFill>
                  <a:schemeClr val="tx1"/>
                </a:solidFill>
                <a:latin typeface="Calibri" pitchFamily="34" charset="0"/>
              </a:rPr>
              <a:t>işletebilirler.</a:t>
            </a:r>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52</a:t>
            </a:fld>
            <a:endParaRPr lang="tr-TR"/>
          </a:p>
        </p:txBody>
      </p:sp>
    </p:spTree>
    <p:extLst>
      <p:ext uri="{BB962C8B-B14F-4D97-AF65-F5344CB8AC3E}">
        <p14:creationId xmlns:p14="http://schemas.microsoft.com/office/powerpoint/2010/main" val="1105933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714104" cy="764704"/>
          </a:xfrm>
        </p:spPr>
        <p:txBody>
          <a:bodyPr>
            <a:noAutofit/>
          </a:bodyPr>
          <a:lstStyle/>
          <a:p>
            <a:r>
              <a:rPr lang="tr-TR" sz="2800" b="1" dirty="0" err="1" smtClean="0">
                <a:solidFill>
                  <a:schemeClr val="tx1"/>
                </a:solidFill>
                <a:effectLst/>
                <a:latin typeface="Calibri" pitchFamily="34" charset="0"/>
              </a:rPr>
              <a:t>Wi</a:t>
            </a:r>
            <a:r>
              <a:rPr lang="tr-TR" sz="2800" b="1" dirty="0" smtClean="0">
                <a:solidFill>
                  <a:schemeClr val="tx1"/>
                </a:solidFill>
                <a:effectLst/>
                <a:latin typeface="Calibri" pitchFamily="34" charset="0"/>
              </a:rPr>
              <a:t>-Fi </a:t>
            </a:r>
            <a:r>
              <a:rPr lang="tr-TR" sz="2800" b="1" dirty="0">
                <a:solidFill>
                  <a:schemeClr val="tx1"/>
                </a:solidFill>
                <a:effectLst/>
                <a:latin typeface="Calibri" pitchFamily="34" charset="0"/>
              </a:rPr>
              <a:t>ve Kablosuz İnternet </a:t>
            </a:r>
            <a:r>
              <a:rPr lang="tr-TR" sz="2800" b="1" dirty="0" smtClean="0">
                <a:solidFill>
                  <a:schemeClr val="tx1"/>
                </a:solidFill>
                <a:effectLst/>
                <a:latin typeface="Calibri" pitchFamily="34" charset="0"/>
              </a:rPr>
              <a:t>Erişimi</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251520" y="908720"/>
            <a:ext cx="8712968" cy="5400600"/>
          </a:xfrm>
          <a:solidFill>
            <a:schemeClr val="bg1"/>
          </a:solidFill>
        </p:spPr>
        <p:txBody>
          <a:bodyPr>
            <a:noAutofit/>
          </a:bodyPr>
          <a:lstStyle/>
          <a:p>
            <a:pPr algn="just"/>
            <a:r>
              <a:rPr lang="tr-TR" sz="2000" dirty="0">
                <a:latin typeface="Calibri" pitchFamily="34" charset="0"/>
              </a:rPr>
              <a:t>Kablosuz yerel ağlar ve kablosuz internet erişimi için 802.11 standartlar kümesi </a:t>
            </a:r>
            <a:r>
              <a:rPr lang="tr-TR" sz="2000" dirty="0" err="1">
                <a:latin typeface="Calibri" pitchFamily="34" charset="0"/>
              </a:rPr>
              <a:t>Wi</a:t>
            </a:r>
            <a:r>
              <a:rPr lang="tr-TR" sz="2000" dirty="0">
                <a:latin typeface="Calibri" pitchFamily="34" charset="0"/>
              </a:rPr>
              <a:t>-Fi olarak ta bilinir</a:t>
            </a:r>
            <a:r>
              <a:rPr lang="tr-TR" sz="2000" dirty="0" smtClean="0">
                <a:latin typeface="Calibri" pitchFamily="34" charset="0"/>
              </a:rPr>
              <a:t>.</a:t>
            </a:r>
          </a:p>
          <a:p>
            <a:pPr algn="just"/>
            <a:r>
              <a:rPr lang="tr-TR" sz="2000" b="1" dirty="0">
                <a:latin typeface="Calibri" pitchFamily="34" charset="0"/>
              </a:rPr>
              <a:t>30 ile 50 metrelik bir mesafede etkilidir</a:t>
            </a:r>
            <a:r>
              <a:rPr lang="tr-TR" sz="2000" b="1" dirty="0" smtClean="0">
                <a:latin typeface="Calibri" pitchFamily="34" charset="0"/>
              </a:rPr>
              <a:t>.</a:t>
            </a:r>
          </a:p>
          <a:p>
            <a:pPr algn="just"/>
            <a:r>
              <a:rPr lang="tr-TR" sz="2000" dirty="0">
                <a:latin typeface="Calibri" pitchFamily="34" charset="0"/>
              </a:rPr>
              <a:t>Günümüzün PC'leri ve </a:t>
            </a:r>
            <a:r>
              <a:rPr lang="tr-TR" sz="2000" dirty="0" err="1">
                <a:latin typeface="Calibri" pitchFamily="34" charset="0"/>
              </a:rPr>
              <a:t>netbookları</a:t>
            </a:r>
            <a:r>
              <a:rPr lang="tr-TR" sz="2000" dirty="0">
                <a:latin typeface="Calibri" pitchFamily="34" charset="0"/>
              </a:rPr>
              <a:t> </a:t>
            </a:r>
            <a:r>
              <a:rPr lang="tr-TR" sz="2000" dirty="0" err="1">
                <a:latin typeface="Calibri" pitchFamily="34" charset="0"/>
              </a:rPr>
              <a:t>Wi</a:t>
            </a:r>
            <a:r>
              <a:rPr lang="tr-TR" sz="2000" dirty="0">
                <a:latin typeface="Calibri" pitchFamily="34" charset="0"/>
              </a:rPr>
              <a:t>-Fi desteğiyle </a:t>
            </a:r>
            <a:r>
              <a:rPr lang="tr-TR" sz="2000" dirty="0" smtClean="0">
                <a:latin typeface="Calibri" pitchFamily="34" charset="0"/>
              </a:rPr>
              <a:t>üretilmektedirler.</a:t>
            </a:r>
          </a:p>
          <a:p>
            <a:pPr algn="just"/>
            <a:r>
              <a:rPr lang="tr-TR" sz="2000" dirty="0" err="1">
                <a:latin typeface="Calibri" pitchFamily="34" charset="0"/>
              </a:rPr>
              <a:t>Wi</a:t>
            </a:r>
            <a:r>
              <a:rPr lang="tr-TR" sz="2000" dirty="0">
                <a:latin typeface="Calibri" pitchFamily="34" charset="0"/>
              </a:rPr>
              <a:t>-Fi iletişiminin çoğunda kablosuz cihazlar, kablolu LAN ile erişim noktalarını kullanarak haberleşir</a:t>
            </a:r>
            <a:r>
              <a:rPr lang="tr-TR" sz="2000" dirty="0" smtClean="0">
                <a:latin typeface="Calibri" pitchFamily="34" charset="0"/>
              </a:rPr>
              <a:t>.</a:t>
            </a:r>
          </a:p>
          <a:p>
            <a:pPr algn="just"/>
            <a:r>
              <a:rPr lang="tr-TR" sz="2000" dirty="0">
                <a:latin typeface="Calibri" pitchFamily="34" charset="0"/>
              </a:rPr>
              <a:t>Günümüzde </a:t>
            </a:r>
            <a:r>
              <a:rPr lang="tr-TR" sz="2000" dirty="0" err="1">
                <a:latin typeface="Calibri" pitchFamily="34" charset="0"/>
              </a:rPr>
              <a:t>Wi-Fi'nin</a:t>
            </a:r>
            <a:r>
              <a:rPr lang="tr-TR" sz="2000" dirty="0">
                <a:latin typeface="Calibri" pitchFamily="34" charset="0"/>
              </a:rPr>
              <a:t> en popüler kullanımı yüksek hızlı internet</a:t>
            </a:r>
            <a:r>
              <a:rPr lang="tr-TR" sz="2000" i="1" dirty="0">
                <a:latin typeface="Calibri" pitchFamily="34" charset="0"/>
              </a:rPr>
              <a:t> </a:t>
            </a:r>
            <a:r>
              <a:rPr lang="tr-TR" sz="2000" dirty="0" smtClean="0">
                <a:latin typeface="Calibri" pitchFamily="34" charset="0"/>
              </a:rPr>
              <a:t>içindir.</a:t>
            </a:r>
          </a:p>
          <a:p>
            <a:pPr algn="just"/>
            <a:r>
              <a:rPr lang="tr-TR" sz="2000" b="1" dirty="0">
                <a:latin typeface="Calibri" pitchFamily="34" charset="0"/>
              </a:rPr>
              <a:t>Ancak </a:t>
            </a:r>
            <a:r>
              <a:rPr lang="tr-TR" sz="2000" b="1" dirty="0" err="1" smtClean="0">
                <a:latin typeface="Calibri" pitchFamily="34" charset="0"/>
              </a:rPr>
              <a:t>Wi</a:t>
            </a:r>
            <a:r>
              <a:rPr lang="tr-TR" sz="2000" b="1" dirty="0" smtClean="0">
                <a:latin typeface="Calibri" pitchFamily="34" charset="0"/>
              </a:rPr>
              <a:t>-Fi </a:t>
            </a:r>
            <a:r>
              <a:rPr lang="tr-TR" sz="2000" b="1" dirty="0">
                <a:latin typeface="Calibri" pitchFamily="34" charset="0"/>
              </a:rPr>
              <a:t>teknolojisi pek çok güçlükleri de beraberinde, getirmektedir</a:t>
            </a:r>
            <a:r>
              <a:rPr lang="tr-TR" sz="2000" dirty="0">
                <a:latin typeface="Calibri" pitchFamily="34" charset="0"/>
              </a:rPr>
              <a:t>. Bunlardan birisi </a:t>
            </a:r>
            <a:r>
              <a:rPr lang="tr-TR" sz="2000" dirty="0" err="1">
                <a:latin typeface="Calibri" pitchFamily="34" charset="0"/>
              </a:rPr>
              <a:t>Wi-Fi'nin</a:t>
            </a:r>
            <a:r>
              <a:rPr lang="tr-TR" sz="2000" dirty="0">
                <a:latin typeface="Calibri" pitchFamily="34" charset="0"/>
              </a:rPr>
              <a:t> </a:t>
            </a:r>
            <a:r>
              <a:rPr lang="tr-TR" sz="2000" b="1" dirty="0">
                <a:latin typeface="Calibri" pitchFamily="34" charset="0"/>
              </a:rPr>
              <a:t>güvenlik</a:t>
            </a:r>
            <a:r>
              <a:rPr lang="tr-TR" sz="2000" dirty="0">
                <a:latin typeface="Calibri" pitchFamily="34" charset="0"/>
              </a:rPr>
              <a:t> özellikleridir. Bu da saldırganlara </a:t>
            </a:r>
            <a:r>
              <a:rPr lang="tr-TR" sz="2000" dirty="0" smtClean="0">
                <a:latin typeface="Calibri" pitchFamily="34" charset="0"/>
              </a:rPr>
              <a:t>karşı kablosuz </a:t>
            </a:r>
            <a:r>
              <a:rPr lang="tr-TR" sz="2000" dirty="0">
                <a:latin typeface="Calibri" pitchFamily="34" charset="0"/>
              </a:rPr>
              <a:t>ağın zayıf kalmasına sebep olmaktadır</a:t>
            </a:r>
            <a:r>
              <a:rPr lang="tr-TR" sz="2000" dirty="0" smtClean="0">
                <a:latin typeface="Calibri" pitchFamily="34" charset="0"/>
              </a:rPr>
              <a:t>.</a:t>
            </a:r>
          </a:p>
          <a:p>
            <a:pPr algn="just"/>
            <a:r>
              <a:rPr lang="tr-TR" sz="2000" dirty="0" err="1">
                <a:latin typeface="Calibri" pitchFamily="34" charset="0"/>
              </a:rPr>
              <a:t>Wi</a:t>
            </a:r>
            <a:r>
              <a:rPr lang="tr-TR" sz="2000" dirty="0">
                <a:latin typeface="Calibri" pitchFamily="34" charset="0"/>
              </a:rPr>
              <a:t>-Fi </a:t>
            </a:r>
            <a:r>
              <a:rPr lang="tr-TR" sz="2000" dirty="0" smtClean="0">
                <a:latin typeface="Calibri" pitchFamily="34" charset="0"/>
              </a:rPr>
              <a:t>ağların </a:t>
            </a:r>
            <a:r>
              <a:rPr lang="tr-TR" sz="2000" dirty="0">
                <a:latin typeface="Calibri" pitchFamily="34" charset="0"/>
              </a:rPr>
              <a:t>diğer bir zayıf yanı, kablosuz telefonlar, mikrodalga fırınlar veya diğer kablosuz ağlar gibi yakında yer alan ve </a:t>
            </a:r>
            <a:r>
              <a:rPr lang="tr-TR" sz="2000" b="1" dirty="0">
                <a:latin typeface="Calibri" pitchFamily="34" charset="0"/>
              </a:rPr>
              <a:t>aynı spektrum içinde çalı­şan sistemlerle karışmaya açık olmasıdır</a:t>
            </a:r>
            <a:r>
              <a:rPr lang="tr-TR" sz="2000" dirty="0">
                <a:latin typeface="Calibri" pitchFamily="34" charset="0"/>
              </a:rPr>
              <a:t>. </a:t>
            </a:r>
            <a:endParaRPr lang="tr-TR" sz="2000" dirty="0" smtClean="0">
              <a:latin typeface="Calibri" pitchFamily="34" charset="0"/>
            </a:endParaRPr>
          </a:p>
          <a:p>
            <a:pPr algn="just"/>
            <a:r>
              <a:rPr lang="tr-TR" sz="2000" dirty="0" smtClean="0">
                <a:latin typeface="Calibri" pitchFamily="34" charset="0"/>
              </a:rPr>
              <a:t>Ancak</a:t>
            </a:r>
            <a:r>
              <a:rPr lang="tr-TR" sz="2000" dirty="0">
                <a:latin typeface="Calibri" pitchFamily="34" charset="0"/>
              </a:rPr>
              <a:t>, 802.11n standardına dayalı kablosuz ağlar bu sorunu, veri iletmek ve almak için </a:t>
            </a:r>
            <a:r>
              <a:rPr lang="tr-TR" sz="2000" b="1" dirty="0">
                <a:latin typeface="Calibri" pitchFamily="34" charset="0"/>
              </a:rPr>
              <a:t>çift kablosuz anten </a:t>
            </a:r>
            <a:r>
              <a:rPr lang="tr-TR" sz="2000" dirty="0">
                <a:latin typeface="Calibri" pitchFamily="34" charset="0"/>
              </a:rPr>
              <a:t>ve </a:t>
            </a:r>
            <a:r>
              <a:rPr lang="tr-TR" sz="2000" b="1" dirty="0">
                <a:latin typeface="Calibri" pitchFamily="34" charset="0"/>
              </a:rPr>
              <a:t>çoklu giriş çoklu çıkış</a:t>
            </a:r>
            <a:r>
              <a:rPr lang="tr-TR" sz="2000" dirty="0">
                <a:latin typeface="Calibri" pitchFamily="34" charset="0"/>
              </a:rPr>
              <a:t> (MIMO: </a:t>
            </a:r>
            <a:r>
              <a:rPr lang="tr-TR" sz="2000" dirty="0" err="1">
                <a:latin typeface="Calibri" pitchFamily="34" charset="0"/>
              </a:rPr>
              <a:t>Multiple</a:t>
            </a:r>
            <a:r>
              <a:rPr lang="tr-TR" sz="2000" dirty="0">
                <a:latin typeface="Calibri" pitchFamily="34" charset="0"/>
              </a:rPr>
              <a:t> Input </a:t>
            </a:r>
            <a:r>
              <a:rPr lang="tr-TR" sz="2000" dirty="0" err="1">
                <a:latin typeface="Calibri" pitchFamily="34" charset="0"/>
              </a:rPr>
              <a:t>Multiple</a:t>
            </a:r>
            <a:r>
              <a:rPr lang="tr-TR" sz="2000" dirty="0">
                <a:latin typeface="Calibri" pitchFamily="34" charset="0"/>
              </a:rPr>
              <a:t> </a:t>
            </a:r>
            <a:r>
              <a:rPr lang="tr-TR" sz="2000" dirty="0" err="1">
                <a:latin typeface="Calibri" pitchFamily="34" charset="0"/>
              </a:rPr>
              <a:t>output</a:t>
            </a:r>
            <a:r>
              <a:rPr lang="tr-TR" sz="2000" dirty="0">
                <a:latin typeface="Calibri" pitchFamily="34" charset="0"/>
              </a:rPr>
              <a:t>) teknolojisini kullanarak çözmüşlerdir. Böylece birden çok eşzamanlı radyo sinyali koordine gidilebilmektedir.</a:t>
            </a:r>
          </a:p>
          <a:p>
            <a:pPr algn="just"/>
            <a:endParaRPr lang="tr-TR" sz="2000"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53</a:t>
            </a:fld>
            <a:endParaRPr lang="tr-TR"/>
          </a:p>
        </p:txBody>
      </p:sp>
    </p:spTree>
    <p:extLst>
      <p:ext uri="{BB962C8B-B14F-4D97-AF65-F5344CB8AC3E}">
        <p14:creationId xmlns:p14="http://schemas.microsoft.com/office/powerpoint/2010/main" val="1191301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a:solidFill>
            <a:schemeClr val="bg1"/>
          </a:solidFill>
        </p:spPr>
        <p:txBody>
          <a:bodyPr>
            <a:normAutofit/>
          </a:bodyPr>
          <a:lstStyle/>
          <a:p>
            <a:pPr algn="ctr"/>
            <a:r>
              <a:rPr lang="tr-TR" sz="2800" b="1" dirty="0" err="1" smtClean="0">
                <a:solidFill>
                  <a:schemeClr val="tx1"/>
                </a:solidFill>
                <a:effectLst/>
                <a:latin typeface="Calibri" pitchFamily="34" charset="0"/>
              </a:rPr>
              <a:t>WiMax</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0" y="692696"/>
            <a:ext cx="8964488" cy="1872208"/>
          </a:xfrm>
          <a:solidFill>
            <a:schemeClr val="bg1"/>
          </a:solidFill>
        </p:spPr>
        <p:txBody>
          <a:bodyPr>
            <a:noAutofit/>
          </a:bodyPr>
          <a:lstStyle/>
          <a:p>
            <a:pPr algn="just"/>
            <a:r>
              <a:rPr lang="tr-TR" sz="1800" dirty="0">
                <a:solidFill>
                  <a:schemeClr val="tx1"/>
                </a:solidFill>
                <a:latin typeface="Calibri" pitchFamily="34" charset="0"/>
              </a:rPr>
              <a:t>Şaşırtıcı bir biçimde gerek Birleşik Devletler 'de gerekse de tüm dünyada ol­dukça fazla sayıda bölgenin </a:t>
            </a:r>
            <a:r>
              <a:rPr lang="tr-TR" sz="1800" dirty="0" err="1">
                <a:solidFill>
                  <a:schemeClr val="tx1"/>
                </a:solidFill>
                <a:latin typeface="Calibri" pitchFamily="34" charset="0"/>
              </a:rPr>
              <a:t>Wi</a:t>
            </a:r>
            <a:r>
              <a:rPr lang="tr-TR" sz="1800" dirty="0">
                <a:solidFill>
                  <a:schemeClr val="tx1"/>
                </a:solidFill>
                <a:latin typeface="Calibri" pitchFamily="34" charset="0"/>
              </a:rPr>
              <a:t>-Fi’ ye veya sabit geniş bant bağlantıya erişimi yoktur. </a:t>
            </a:r>
            <a:r>
              <a:rPr lang="tr-TR" sz="1800" dirty="0" err="1">
                <a:solidFill>
                  <a:schemeClr val="tx1"/>
                </a:solidFill>
                <a:latin typeface="Calibri" pitchFamily="34" charset="0"/>
              </a:rPr>
              <a:t>Wi</a:t>
            </a:r>
            <a:r>
              <a:rPr lang="tr-TR" sz="1800" dirty="0">
                <a:solidFill>
                  <a:schemeClr val="tx1"/>
                </a:solidFill>
                <a:latin typeface="Calibri" pitchFamily="34" charset="0"/>
              </a:rPr>
              <a:t>-Fi sistemler en fazla ana istasyondan itibaren 300 </a:t>
            </a:r>
            <a:r>
              <a:rPr lang="tr-TR" sz="1800" dirty="0" err="1">
                <a:solidFill>
                  <a:schemeClr val="tx1"/>
                </a:solidFill>
                <a:latin typeface="Calibri" pitchFamily="34" charset="0"/>
              </a:rPr>
              <a:t>feet</a:t>
            </a:r>
            <a:r>
              <a:rPr lang="tr-TR" sz="1800" dirty="0">
                <a:solidFill>
                  <a:schemeClr val="tx1"/>
                </a:solidFill>
                <a:latin typeface="Calibri" pitchFamily="34" charset="0"/>
              </a:rPr>
              <a:t> ( 91 metre) bir alanı kapsayabilirler </a:t>
            </a:r>
            <a:endParaRPr lang="tr-TR" sz="1800" dirty="0" smtClean="0">
              <a:solidFill>
                <a:schemeClr val="tx1"/>
              </a:solidFill>
              <a:latin typeface="Calibri" pitchFamily="34" charset="0"/>
            </a:endParaRPr>
          </a:p>
          <a:p>
            <a:pPr algn="just"/>
            <a:r>
              <a:rPr lang="tr-TR" sz="1800" dirty="0" smtClean="0">
                <a:solidFill>
                  <a:schemeClr val="tx1"/>
                </a:solidFill>
                <a:latin typeface="Calibri" pitchFamily="34" charset="0"/>
              </a:rPr>
              <a:t>Bu </a:t>
            </a:r>
            <a:r>
              <a:rPr lang="tr-TR" sz="1800" dirty="0">
                <a:solidFill>
                  <a:schemeClr val="tx1"/>
                </a:solidFill>
                <a:latin typeface="Calibri" pitchFamily="34" charset="0"/>
              </a:rPr>
              <a:t>da kablo veya DSL hizmeti olmayan kırsaldakilerin internete kablosuz erişim bulmalarını zora sokmaktadır</a:t>
            </a:r>
            <a:r>
              <a:rPr lang="tr-TR" sz="1800" dirty="0" smtClean="0">
                <a:solidFill>
                  <a:schemeClr val="tx1"/>
                </a:solidFill>
                <a:latin typeface="Calibri" pitchFamily="34" charset="0"/>
              </a:rPr>
              <a:t>.</a:t>
            </a:r>
          </a:p>
          <a:p>
            <a:pPr algn="just"/>
            <a:r>
              <a:rPr lang="tr-TR" sz="1800" b="1" dirty="0" smtClean="0">
                <a:solidFill>
                  <a:schemeClr val="tx1"/>
                </a:solidFill>
                <a:latin typeface="Calibri" pitchFamily="34" charset="0"/>
              </a:rPr>
              <a:t>Bu </a:t>
            </a:r>
            <a:r>
              <a:rPr lang="tr-TR" sz="1800" b="1" dirty="0">
                <a:solidFill>
                  <a:schemeClr val="tx1"/>
                </a:solidFill>
                <a:latin typeface="Calibri" pitchFamily="34" charset="0"/>
              </a:rPr>
              <a:t>sorunla başa çıkabilmek için </a:t>
            </a:r>
            <a:r>
              <a:rPr lang="tr-TR" sz="1800" b="1" dirty="0" err="1">
                <a:solidFill>
                  <a:schemeClr val="tx1"/>
                </a:solidFill>
                <a:latin typeface="Calibri" pitchFamily="34" charset="0"/>
              </a:rPr>
              <a:t>WiMax</a:t>
            </a:r>
            <a:r>
              <a:rPr lang="tr-TR" sz="1800" b="1" dirty="0">
                <a:solidFill>
                  <a:schemeClr val="tx1"/>
                </a:solidFill>
                <a:latin typeface="Calibri" pitchFamily="34" charset="0"/>
              </a:rPr>
              <a:t> olarak da bilinen yeni bir stan­dart ailesi </a:t>
            </a:r>
            <a:r>
              <a:rPr lang="tr-TR" sz="1800" b="1" dirty="0" smtClean="0">
                <a:solidFill>
                  <a:schemeClr val="tx1"/>
                </a:solidFill>
                <a:latin typeface="Calibri" pitchFamily="34" charset="0"/>
              </a:rPr>
              <a:t>geliştirilmiştir</a:t>
            </a:r>
            <a:r>
              <a:rPr lang="tr-TR" sz="1800" b="1" dirty="0">
                <a:solidFill>
                  <a:schemeClr val="tx1"/>
                </a:solidFill>
                <a:latin typeface="Calibri" pitchFamily="34" charset="0"/>
              </a:rPr>
              <a:t>. </a:t>
            </a:r>
            <a:endParaRPr lang="tr-TR" sz="1800" b="1" dirty="0" smtClean="0">
              <a:solidFill>
                <a:schemeClr val="tx1"/>
              </a:solidFill>
              <a:latin typeface="Calibri" pitchFamily="34" charset="0"/>
            </a:endParaRPr>
          </a:p>
          <a:p>
            <a:pPr algn="just"/>
            <a:endParaRPr lang="tr-TR" sz="1800" dirty="0">
              <a:solidFill>
                <a:schemeClr val="tx1"/>
              </a:solidFill>
              <a:latin typeface="Calibri" pitchFamily="34" charset="0"/>
            </a:endParaRPr>
          </a:p>
        </p:txBody>
      </p:sp>
      <p:sp>
        <p:nvSpPr>
          <p:cNvPr id="5" name="Slayt Numarası Yer Tutucusu 4"/>
          <p:cNvSpPr>
            <a:spLocks noGrp="1"/>
          </p:cNvSpPr>
          <p:nvPr>
            <p:ph type="sldNum" sz="quarter" idx="12"/>
          </p:nvPr>
        </p:nvSpPr>
        <p:spPr/>
        <p:txBody>
          <a:bodyPr/>
          <a:lstStyle/>
          <a:p>
            <a:fld id="{BFDC92CB-BFBB-4412-9575-CDBDD678A9BB}" type="slidenum">
              <a:rPr lang="tr-TR" smtClean="0"/>
              <a:t>54</a:t>
            </a:fld>
            <a:endParaRPr lang="tr-TR"/>
          </a:p>
        </p:txBody>
      </p:sp>
      <p:sp>
        <p:nvSpPr>
          <p:cNvPr id="4" name="Metin kutusu 3"/>
          <p:cNvSpPr txBox="1"/>
          <p:nvPr/>
        </p:nvSpPr>
        <p:spPr>
          <a:xfrm>
            <a:off x="4711788" y="2780928"/>
            <a:ext cx="4332111" cy="2862322"/>
          </a:xfrm>
          <a:prstGeom prst="rect">
            <a:avLst/>
          </a:prstGeom>
          <a:noFill/>
        </p:spPr>
        <p:txBody>
          <a:bodyPr wrap="square" rtlCol="0">
            <a:spAutoFit/>
          </a:bodyPr>
          <a:lstStyle/>
          <a:p>
            <a:pPr marL="285750" indent="-285750" algn="just">
              <a:buFont typeface="Arial" pitchFamily="34" charset="0"/>
              <a:buChar char="•"/>
            </a:pPr>
            <a:r>
              <a:rPr lang="tr-TR" b="1" dirty="0">
                <a:solidFill>
                  <a:srgbClr val="C00000"/>
                </a:solidFill>
                <a:latin typeface="Calibri" pitchFamily="34" charset="0"/>
              </a:rPr>
              <a:t>Kablosuz erişim için kapsama alanı 31 mil (50 km)'</a:t>
            </a:r>
            <a:r>
              <a:rPr lang="tr-TR" dirty="0">
                <a:solidFill>
                  <a:srgbClr val="C00000"/>
                </a:solidFill>
                <a:latin typeface="Calibri" pitchFamily="34" charset="0"/>
              </a:rPr>
              <a:t>e ve iletim hızı da 75 </a:t>
            </a:r>
            <a:r>
              <a:rPr lang="tr-TR" dirty="0" err="1">
                <a:solidFill>
                  <a:srgbClr val="C00000"/>
                </a:solidFill>
                <a:latin typeface="Calibri" pitchFamily="34" charset="0"/>
              </a:rPr>
              <a:t>Mbps’a</a:t>
            </a:r>
            <a:r>
              <a:rPr lang="tr-TR" dirty="0">
                <a:solidFill>
                  <a:srgbClr val="C00000"/>
                </a:solidFill>
                <a:latin typeface="Calibri" pitchFamily="34" charset="0"/>
              </a:rPr>
              <a:t> kadar çıkmaktadır.</a:t>
            </a:r>
          </a:p>
          <a:p>
            <a:pPr marL="285750" indent="-285750" algn="just">
              <a:buFont typeface="Arial" pitchFamily="34" charset="0"/>
              <a:buChar char="•"/>
            </a:pPr>
            <a:r>
              <a:rPr lang="tr-TR" b="1" dirty="0" err="1">
                <a:latin typeface="Calibri" pitchFamily="34" charset="0"/>
              </a:rPr>
              <a:t>WiMax</a:t>
            </a:r>
            <a:r>
              <a:rPr lang="tr-TR" b="1" dirty="0">
                <a:latin typeface="Calibri" pitchFamily="34" charset="0"/>
              </a:rPr>
              <a:t> antenler, kilometrelerce ötedeki işletmelerin veya evlerin çatı an­tenlerine yüksek hızlı internet bağlantısını getirmek için yeterince güçlüdür. </a:t>
            </a:r>
          </a:p>
          <a:p>
            <a:pPr marL="285750" indent="-285750" algn="just">
              <a:buFont typeface="Arial" pitchFamily="34" charset="0"/>
              <a:buChar char="•"/>
            </a:pPr>
            <a:r>
              <a:rPr lang="tr-TR" dirty="0" err="1">
                <a:latin typeface="Calibri" pitchFamily="34" charset="0"/>
              </a:rPr>
              <a:t>WiMax</a:t>
            </a:r>
            <a:r>
              <a:rPr lang="tr-TR" dirty="0">
                <a:latin typeface="Calibri" pitchFamily="34" charset="0"/>
              </a:rPr>
              <a:t> destekli hücresel telefonlar ve dizüstü bilgisayarlar artık pazarda yerini almaya başlamıştır. </a:t>
            </a:r>
          </a:p>
        </p:txBody>
      </p:sp>
      <p:pic>
        <p:nvPicPr>
          <p:cNvPr id="4102" name="Picture 6" descr="http://3.bp.blogspot.com/_i1U9iD5ZVv0/TAaZwlpsMrI/AAAAAAAABMQ/1x2iEipxtb4/s1600/wimax+work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8" y="2956507"/>
            <a:ext cx="4699181" cy="3778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686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1"/>
            <a:ext cx="8748464" cy="900162"/>
          </a:xfrm>
        </p:spPr>
        <p:txBody>
          <a:bodyPr>
            <a:normAutofit/>
          </a:bodyPr>
          <a:lstStyle/>
          <a:p>
            <a:r>
              <a:rPr lang="tr-TR" sz="2800" b="1" dirty="0">
                <a:solidFill>
                  <a:schemeClr val="tx1"/>
                </a:solidFill>
                <a:effectLst/>
                <a:latin typeface="Calibri" pitchFamily="34" charset="0"/>
              </a:rPr>
              <a:t>Radyo Frekanslı Tanımlama (RFID)</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395536" y="1124744"/>
            <a:ext cx="8424936" cy="5123656"/>
          </a:xfrm>
          <a:solidFill>
            <a:schemeClr val="bg1"/>
          </a:solidFill>
        </p:spPr>
        <p:txBody>
          <a:bodyPr>
            <a:normAutofit/>
          </a:bodyPr>
          <a:lstStyle/>
          <a:p>
            <a:pPr algn="just"/>
            <a:r>
              <a:rPr lang="tr-TR" sz="2000" dirty="0">
                <a:latin typeface="Calibri" pitchFamily="34" charset="0"/>
              </a:rPr>
              <a:t>Radyo frekanslı tanımlama (RFID: </a:t>
            </a:r>
            <a:r>
              <a:rPr lang="tr-TR" sz="2000" dirty="0" err="1">
                <a:latin typeface="Calibri" pitchFamily="34" charset="0"/>
              </a:rPr>
              <a:t>Radio</a:t>
            </a:r>
            <a:r>
              <a:rPr lang="tr-TR" sz="2000" dirty="0">
                <a:latin typeface="Calibri" pitchFamily="34" charset="0"/>
              </a:rPr>
              <a:t> </a:t>
            </a:r>
            <a:r>
              <a:rPr lang="tr-TR" sz="2000" dirty="0" err="1">
                <a:latin typeface="Calibri" pitchFamily="34" charset="0"/>
              </a:rPr>
              <a:t>Frequency</a:t>
            </a:r>
            <a:r>
              <a:rPr lang="tr-TR" sz="2000" dirty="0">
                <a:latin typeface="Calibri" pitchFamily="34" charset="0"/>
              </a:rPr>
              <a:t> </a:t>
            </a:r>
            <a:r>
              <a:rPr lang="tr-TR" sz="2000" dirty="0" err="1">
                <a:latin typeface="Calibri" pitchFamily="34" charset="0"/>
              </a:rPr>
              <a:t>Identification</a:t>
            </a:r>
            <a:r>
              <a:rPr lang="tr-TR" sz="2000" dirty="0">
                <a:latin typeface="Calibri" pitchFamily="34" charset="0"/>
              </a:rPr>
              <a:t>) sis­temleri </a:t>
            </a:r>
            <a:r>
              <a:rPr lang="tr-TR" sz="2000" b="1" dirty="0">
                <a:latin typeface="Calibri" pitchFamily="34" charset="0"/>
              </a:rPr>
              <a:t>tüm tedarik zinciri içerisinde </a:t>
            </a:r>
            <a:r>
              <a:rPr lang="tr-TR" sz="2000" b="1" dirty="0" smtClean="0">
                <a:latin typeface="Calibri" pitchFamily="34" charset="0"/>
              </a:rPr>
              <a:t>ürünlerin hareketlerini </a:t>
            </a:r>
            <a:r>
              <a:rPr lang="tr-TR" sz="2000" b="1" dirty="0">
                <a:latin typeface="Calibri" pitchFamily="34" charset="0"/>
              </a:rPr>
              <a:t>takip edebilmek için güçlü bir teknoloji sunarlar</a:t>
            </a:r>
            <a:r>
              <a:rPr lang="tr-TR" sz="2000" b="1" dirty="0" smtClean="0">
                <a:latin typeface="Calibri" pitchFamily="34" charset="0"/>
              </a:rPr>
              <a:t>.</a:t>
            </a:r>
          </a:p>
          <a:p>
            <a:pPr algn="just"/>
            <a:r>
              <a:rPr lang="tr-TR" sz="2000" b="1" dirty="0">
                <a:latin typeface="Calibri" pitchFamily="34" charset="0"/>
              </a:rPr>
              <a:t>RFID sistemler içlerine mikroçipler gömülü olan küçük etikler kullanırlar. </a:t>
            </a:r>
            <a:endParaRPr lang="tr-TR" sz="2000" b="1" dirty="0" smtClean="0">
              <a:latin typeface="Calibri" pitchFamily="34" charset="0"/>
            </a:endParaRPr>
          </a:p>
          <a:p>
            <a:pPr algn="just"/>
            <a:r>
              <a:rPr lang="tr-TR" sz="2000" b="1" dirty="0" smtClean="0">
                <a:latin typeface="Calibri" pitchFamily="34" charset="0"/>
              </a:rPr>
              <a:t>Mikroçipler, </a:t>
            </a:r>
            <a:r>
              <a:rPr lang="tr-TR" sz="2000" b="1" dirty="0">
                <a:latin typeface="Calibri" pitchFamily="34" charset="0"/>
              </a:rPr>
              <a:t>kısa mesafedeki RFID okuyucu­lara iletmek için ürünle ilgili veri ve onun bulunduğu yeri taşırlar</a:t>
            </a:r>
            <a:r>
              <a:rPr lang="tr-TR" sz="2000" b="1" dirty="0" smtClean="0">
                <a:latin typeface="Calibri" pitchFamily="34" charset="0"/>
              </a:rPr>
              <a:t>.</a:t>
            </a:r>
          </a:p>
          <a:p>
            <a:pPr algn="just"/>
            <a:r>
              <a:rPr lang="tr-TR" sz="2000" b="1" dirty="0">
                <a:latin typeface="Calibri" pitchFamily="34" charset="0"/>
              </a:rPr>
              <a:t>RFID oku­yucuları daha sonra veriyi ağ üzerinden bir bilgisayara işlemesi için aktarır. </a:t>
            </a:r>
            <a:endParaRPr lang="tr-TR" sz="2000" b="1" dirty="0" smtClean="0">
              <a:latin typeface="Calibri" pitchFamily="34" charset="0"/>
            </a:endParaRPr>
          </a:p>
          <a:p>
            <a:pPr algn="just"/>
            <a:r>
              <a:rPr lang="tr-TR" sz="2000" b="1" dirty="0" smtClean="0">
                <a:latin typeface="Calibri" pitchFamily="34" charset="0"/>
              </a:rPr>
              <a:t>Barkoddan </a:t>
            </a:r>
            <a:r>
              <a:rPr lang="tr-TR" sz="2000" b="1" dirty="0">
                <a:latin typeface="Calibri" pitchFamily="34" charset="0"/>
              </a:rPr>
              <a:t>RFID etiketlerinin okunabilmek için görüş ala­nında olması gerekmemektedir.</a:t>
            </a:r>
          </a:p>
          <a:p>
            <a:pPr algn="just"/>
            <a:endParaRPr lang="tr-TR" sz="2000" dirty="0">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55</a:t>
            </a:fld>
            <a:endParaRPr lang="tr-TR"/>
          </a:p>
        </p:txBody>
      </p:sp>
    </p:spTree>
    <p:extLst>
      <p:ext uri="{BB962C8B-B14F-4D97-AF65-F5344CB8AC3E}">
        <p14:creationId xmlns:p14="http://schemas.microsoft.com/office/powerpoint/2010/main" val="29278087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8892480" cy="1124744"/>
          </a:xfrm>
        </p:spPr>
        <p:txBody>
          <a:bodyPr>
            <a:normAutofit/>
          </a:bodyPr>
          <a:lstStyle/>
          <a:p>
            <a:r>
              <a:rPr lang="tr-TR" sz="2800" b="1" dirty="0">
                <a:solidFill>
                  <a:schemeClr val="tx1"/>
                </a:solidFill>
                <a:effectLst/>
                <a:latin typeface="Calibri" pitchFamily="34" charset="0"/>
              </a:rPr>
              <a:t>Radyo Frekanslı Tanımlama (RFID)</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475656" y="1340768"/>
            <a:ext cx="7488832" cy="4680520"/>
          </a:xfrm>
          <a:solidFill>
            <a:schemeClr val="bg1"/>
          </a:solidFill>
        </p:spPr>
        <p:txBody>
          <a:bodyPr>
            <a:noAutofit/>
          </a:bodyPr>
          <a:lstStyle/>
          <a:p>
            <a:pPr algn="just"/>
            <a:r>
              <a:rPr lang="tr-TR" sz="2000" b="1" dirty="0">
                <a:solidFill>
                  <a:schemeClr val="tx1"/>
                </a:solidFill>
                <a:latin typeface="Calibri" pitchFamily="34" charset="0"/>
              </a:rPr>
              <a:t>RFID etiketi </a:t>
            </a:r>
            <a:r>
              <a:rPr lang="tr-TR" sz="2000" b="1" dirty="0" smtClean="0">
                <a:solidFill>
                  <a:schemeClr val="tx1"/>
                </a:solidFill>
                <a:latin typeface="Calibri" pitchFamily="34" charset="0"/>
              </a:rPr>
              <a:t>ürün bilgisi, bulunduğu </a:t>
            </a:r>
            <a:r>
              <a:rPr lang="tr-TR" sz="2000" b="1" dirty="0">
                <a:solidFill>
                  <a:schemeClr val="tx1"/>
                </a:solidFill>
                <a:latin typeface="Calibri" pitchFamily="34" charset="0"/>
              </a:rPr>
              <a:t>yer, nerede ve ne zaman yapıldığı veya üretim esnasındaki durumu </a:t>
            </a:r>
            <a:r>
              <a:rPr lang="tr-TR" sz="2000" b="1" dirty="0" smtClean="0">
                <a:solidFill>
                  <a:schemeClr val="tx1"/>
                </a:solidFill>
                <a:latin typeface="Calibri" pitchFamily="34" charset="0"/>
              </a:rPr>
              <a:t>vs.  </a:t>
            </a:r>
            <a:r>
              <a:rPr lang="tr-TR" sz="2000" b="1" dirty="0">
                <a:solidFill>
                  <a:schemeClr val="tx1"/>
                </a:solidFill>
                <a:latin typeface="Calibri" pitchFamily="34" charset="0"/>
              </a:rPr>
              <a:t>bilgileri </a:t>
            </a:r>
            <a:r>
              <a:rPr lang="tr-TR" sz="2000" b="1" dirty="0" smtClean="0">
                <a:solidFill>
                  <a:schemeClr val="tx1"/>
                </a:solidFill>
                <a:latin typeface="Calibri" pitchFamily="34" charset="0"/>
              </a:rPr>
              <a:t> iletebilir. </a:t>
            </a:r>
          </a:p>
          <a:p>
            <a:pPr algn="just"/>
            <a:r>
              <a:rPr lang="tr-TR" sz="2000" b="1" dirty="0" smtClean="0">
                <a:solidFill>
                  <a:schemeClr val="tx1"/>
                </a:solidFill>
                <a:latin typeface="Calibri" pitchFamily="34" charset="0"/>
              </a:rPr>
              <a:t>Veriyi </a:t>
            </a:r>
            <a:r>
              <a:rPr lang="tr-TR" sz="2000" b="1" dirty="0">
                <a:solidFill>
                  <a:schemeClr val="tx1"/>
                </a:solidFill>
                <a:latin typeface="Calibri" pitchFamily="34" charset="0"/>
              </a:rPr>
              <a:t>saklamak için etiketin içerisine gömülü bir çip vardır. Etiketin geri kalanı ise veriyi okuyucuya ileten bir antendir</a:t>
            </a:r>
            <a:r>
              <a:rPr lang="tr-TR" sz="2000" b="1" dirty="0" smtClean="0">
                <a:solidFill>
                  <a:schemeClr val="tx1"/>
                </a:solidFill>
                <a:latin typeface="Calibri" pitchFamily="34" charset="0"/>
              </a:rPr>
              <a:t>.</a:t>
            </a:r>
          </a:p>
          <a:p>
            <a:pPr algn="just"/>
            <a:r>
              <a:rPr lang="tr-TR" sz="2000" b="1" dirty="0" smtClean="0">
                <a:solidFill>
                  <a:schemeClr val="tx1"/>
                </a:solidFill>
                <a:latin typeface="Calibri" pitchFamily="34" charset="0"/>
              </a:rPr>
              <a:t>Okuyucu, anten </a:t>
            </a:r>
            <a:r>
              <a:rPr lang="tr-TR" sz="2000" b="1" dirty="0">
                <a:solidFill>
                  <a:schemeClr val="tx1"/>
                </a:solidFill>
                <a:latin typeface="Calibri" pitchFamily="34" charset="0"/>
              </a:rPr>
              <a:t>ve radyo vericisinden oluşur </a:t>
            </a:r>
            <a:r>
              <a:rPr lang="tr-TR" sz="2000" dirty="0">
                <a:solidFill>
                  <a:schemeClr val="tx1"/>
                </a:solidFill>
                <a:latin typeface="Calibri" pitchFamily="34" charset="0"/>
              </a:rPr>
              <a:t>ve deşifre kabiliyetiyle bir­likte sabit veya elde tutulabilir bir cihaza eklidir. </a:t>
            </a:r>
            <a:endParaRPr lang="tr-TR" sz="2000" dirty="0" smtClean="0">
              <a:solidFill>
                <a:schemeClr val="tx1"/>
              </a:solidFill>
              <a:latin typeface="Calibri" pitchFamily="34" charset="0"/>
            </a:endParaRPr>
          </a:p>
          <a:p>
            <a:pPr algn="just"/>
            <a:r>
              <a:rPr lang="tr-TR" sz="2000" dirty="0" smtClean="0">
                <a:solidFill>
                  <a:srgbClr val="C00000"/>
                </a:solidFill>
                <a:latin typeface="Calibri" pitchFamily="34" charset="0"/>
              </a:rPr>
              <a:t>Okuyucu </a:t>
            </a:r>
            <a:r>
              <a:rPr lang="tr-TR" sz="2000" dirty="0">
                <a:solidFill>
                  <a:srgbClr val="C00000"/>
                </a:solidFill>
                <a:latin typeface="Calibri" pitchFamily="34" charset="0"/>
              </a:rPr>
              <a:t>gücüne, kullanılan radyo frekansına ve çevre koşullarına bağlı olarak </a:t>
            </a:r>
            <a:r>
              <a:rPr lang="tr-TR" sz="2000" dirty="0" smtClean="0">
                <a:solidFill>
                  <a:srgbClr val="C00000"/>
                </a:solidFill>
                <a:latin typeface="Calibri" pitchFamily="34" charset="0"/>
              </a:rPr>
              <a:t>25 cm'den 30 m’ye </a:t>
            </a:r>
            <a:r>
              <a:rPr lang="tr-TR" sz="2000" dirty="0">
                <a:solidFill>
                  <a:srgbClr val="C00000"/>
                </a:solidFill>
                <a:latin typeface="Calibri" pitchFamily="34" charset="0"/>
              </a:rPr>
              <a:t>kadar bir alana radyo </a:t>
            </a:r>
            <a:r>
              <a:rPr lang="tr-TR" sz="2000" dirty="0" smtClean="0">
                <a:solidFill>
                  <a:srgbClr val="C00000"/>
                </a:solidFill>
                <a:latin typeface="Calibri" pitchFamily="34" charset="0"/>
              </a:rPr>
              <a:t>dalgalarını </a:t>
            </a:r>
            <a:r>
              <a:rPr lang="tr-TR" sz="2000" dirty="0">
                <a:solidFill>
                  <a:srgbClr val="C00000"/>
                </a:solidFill>
                <a:latin typeface="Calibri" pitchFamily="34" charset="0"/>
              </a:rPr>
              <a:t>yayar</a:t>
            </a:r>
            <a:r>
              <a:rPr lang="tr-TR" sz="2000" dirty="0">
                <a:latin typeface="Calibri" pitchFamily="34" charset="0"/>
              </a:rPr>
              <a:t>. </a:t>
            </a:r>
            <a:r>
              <a:rPr lang="tr-TR" sz="2000" dirty="0" smtClean="0">
                <a:latin typeface="Calibri" pitchFamily="34" charset="0"/>
              </a:rPr>
              <a:t>Bununla birlikte hem </a:t>
            </a:r>
            <a:r>
              <a:rPr lang="tr-TR" sz="2000" dirty="0">
                <a:latin typeface="Calibri" pitchFamily="34" charset="0"/>
              </a:rPr>
              <a:t>RFID etiketleri hem de antenleri çok çeşitli şekil ve ölçülere sahiptirler.</a:t>
            </a:r>
          </a:p>
          <a:p>
            <a:pPr algn="just"/>
            <a:r>
              <a:rPr lang="tr-TR" sz="2000" dirty="0" smtClean="0">
                <a:solidFill>
                  <a:schemeClr val="tx1"/>
                </a:solidFill>
                <a:latin typeface="Calibri" pitchFamily="34" charset="0"/>
              </a:rPr>
              <a:t>Ne </a:t>
            </a:r>
            <a:r>
              <a:rPr lang="tr-TR" sz="2000" dirty="0">
                <a:solidFill>
                  <a:schemeClr val="tx1"/>
                </a:solidFill>
                <a:latin typeface="Calibri" pitchFamily="34" charset="0"/>
              </a:rPr>
              <a:t>zamanki bir RFID etiketi okuyucunun alanına girerse, etiket etkin kılınır ve veri göndermeye başlar.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Okuyucu </a:t>
            </a:r>
            <a:r>
              <a:rPr lang="tr-TR" sz="2000" dirty="0">
                <a:solidFill>
                  <a:schemeClr val="tx1"/>
                </a:solidFill>
                <a:latin typeface="Calibri" pitchFamily="34" charset="0"/>
              </a:rPr>
              <a:t>bu verileri yakalar, deşifre eder ve onları daha ileri işlemler için bir ana sistem bilgisayara kablolu veya kablosuz bir ağ üzerinden geri gönderir. </a:t>
            </a:r>
            <a:endParaRPr lang="tr-TR" sz="2000" dirty="0" smtClean="0">
              <a:solidFill>
                <a:schemeClr val="tx1"/>
              </a:solidFill>
              <a:latin typeface="Calibri" pitchFamily="34" charset="0"/>
            </a:endParaRPr>
          </a:p>
          <a:p>
            <a:pPr algn="just"/>
            <a:endParaRPr lang="tr-TR" sz="2000" dirty="0">
              <a:solidFill>
                <a:schemeClr val="tx1"/>
              </a:solidFill>
              <a:latin typeface="Calibri" pitchFamily="34" charset="0"/>
            </a:endParaRPr>
          </a:p>
          <a:p>
            <a:pPr algn="just"/>
            <a:endParaRPr lang="tr-TR" sz="2000" dirty="0">
              <a:solidFill>
                <a:schemeClr val="tx1"/>
              </a:solidFill>
              <a:latin typeface="Calibri" pitchFamily="34" charset="0"/>
            </a:endParaRPr>
          </a:p>
        </p:txBody>
      </p:sp>
      <p:sp>
        <p:nvSpPr>
          <p:cNvPr id="4" name="Slayt Numarası Yer Tutucusu 3"/>
          <p:cNvSpPr>
            <a:spLocks noGrp="1"/>
          </p:cNvSpPr>
          <p:nvPr>
            <p:ph type="sldNum" sz="quarter" idx="12"/>
          </p:nvPr>
        </p:nvSpPr>
        <p:spPr/>
        <p:txBody>
          <a:bodyPr/>
          <a:lstStyle/>
          <a:p>
            <a:fld id="{BFDC92CB-BFBB-4412-9575-CDBDD678A9BB}" type="slidenum">
              <a:rPr lang="tr-TR" smtClean="0"/>
              <a:t>56</a:t>
            </a:fld>
            <a:endParaRPr lang="tr-TR"/>
          </a:p>
        </p:txBody>
      </p:sp>
      <p:pic>
        <p:nvPicPr>
          <p:cNvPr id="5126" name="Picture 6" descr="http://www.polat.com.tr/media/stk_742_263x263.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33" y="1317928"/>
            <a:ext cx="1285823" cy="1213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2066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5" name="Slayt Numarası Yer Tutucusu 4"/>
          <p:cNvSpPr>
            <a:spLocks noGrp="1"/>
          </p:cNvSpPr>
          <p:nvPr>
            <p:ph type="sldNum" sz="quarter" idx="12"/>
          </p:nvPr>
        </p:nvSpPr>
        <p:spPr/>
        <p:txBody>
          <a:bodyPr/>
          <a:lstStyle/>
          <a:p>
            <a:fld id="{BFDC92CB-BFBB-4412-9575-CDBDD678A9BB}" type="slidenum">
              <a:rPr lang="tr-TR" smtClean="0"/>
              <a:t>57</a:t>
            </a:fld>
            <a:endParaRPr lang="tr-TR"/>
          </a:p>
        </p:txBody>
      </p:sp>
      <p:pic>
        <p:nvPicPr>
          <p:cNvPr id="4" name="Picture 2" descr="http://www.dincerelektronik.com/MediaLibrary/11467/EditorUploads/images/as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6957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8892480" cy="836712"/>
          </a:xfrm>
        </p:spPr>
        <p:txBody>
          <a:bodyPr>
            <a:normAutofit/>
          </a:bodyPr>
          <a:lstStyle/>
          <a:p>
            <a:r>
              <a:rPr lang="tr-TR" sz="2800" b="1" dirty="0">
                <a:solidFill>
                  <a:schemeClr val="tx1"/>
                </a:solidFill>
                <a:effectLst/>
                <a:latin typeface="Calibri" pitchFamily="34" charset="0"/>
              </a:rPr>
              <a:t>Radyo Frekanslı Tanımlama (RFID)</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79512" y="836712"/>
            <a:ext cx="8622918" cy="2880320"/>
          </a:xfrm>
          <a:solidFill>
            <a:schemeClr val="bg1"/>
          </a:solidFill>
        </p:spPr>
        <p:txBody>
          <a:bodyPr>
            <a:noAutofit/>
          </a:bodyPr>
          <a:lstStyle/>
          <a:p>
            <a:pPr algn="just"/>
            <a:r>
              <a:rPr lang="tr-TR" sz="2000" dirty="0">
                <a:solidFill>
                  <a:schemeClr val="tx1"/>
                </a:solidFill>
                <a:latin typeface="Calibri" pitchFamily="34" charset="0"/>
              </a:rPr>
              <a:t>Envanter kontrolünde ve tedarik zinciri yönetiminde, RFID sistemler çubuk kod sistemlere göre ambardaki ürün hakkında daha detaylı enformasyon yaka­layabilir ve yönetebilir.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Eğer </a:t>
            </a:r>
            <a:r>
              <a:rPr lang="tr-TR" sz="2000" dirty="0">
                <a:solidFill>
                  <a:schemeClr val="tx1"/>
                </a:solidFill>
                <a:latin typeface="Calibri" pitchFamily="34" charset="0"/>
              </a:rPr>
              <a:t>çok sayıda ürün birlikte naklediliyorsa, RFID sis­temler nakliyedeki her bir paleti, partiyi hatta her bir birimi takip ederler</a:t>
            </a:r>
            <a:r>
              <a:rPr lang="tr-TR" sz="2000" dirty="0" smtClean="0">
                <a:solidFill>
                  <a:schemeClr val="tx1"/>
                </a:solidFill>
                <a:latin typeface="Calibri" pitchFamily="34" charset="0"/>
              </a:rPr>
              <a:t>.</a:t>
            </a:r>
          </a:p>
          <a:p>
            <a:pPr algn="just"/>
            <a:r>
              <a:rPr lang="tr-TR" sz="2000" dirty="0">
                <a:solidFill>
                  <a:schemeClr val="tx1"/>
                </a:solidFill>
                <a:latin typeface="Calibri" pitchFamily="34" charset="0"/>
              </a:rPr>
              <a:t>Geçmişte RFID etiketlerinin maliyetleri yaygın kullanım için oldukça yük­sekti. </a:t>
            </a:r>
            <a:r>
              <a:rPr lang="tr-TR" sz="2000" b="1" dirty="0">
                <a:solidFill>
                  <a:srgbClr val="C00000"/>
                </a:solidFill>
                <a:latin typeface="Calibri" pitchFamily="34" charset="0"/>
              </a:rPr>
              <a:t>Fakat bugün her bir pasif etiket Birleşik </a:t>
            </a:r>
            <a:r>
              <a:rPr lang="tr-TR" sz="2000" b="1" dirty="0" err="1">
                <a:solidFill>
                  <a:srgbClr val="C00000"/>
                </a:solidFill>
                <a:latin typeface="Calibri" pitchFamily="34" charset="0"/>
              </a:rPr>
              <a:t>Devletler'de</a:t>
            </a:r>
            <a:r>
              <a:rPr lang="tr-TR" sz="2000" b="1" dirty="0">
                <a:solidFill>
                  <a:srgbClr val="C00000"/>
                </a:solidFill>
                <a:latin typeface="Calibri" pitchFamily="34" charset="0"/>
              </a:rPr>
              <a:t> 10 </a:t>
            </a:r>
            <a:r>
              <a:rPr lang="tr-TR" sz="2000" b="1" dirty="0" err="1">
                <a:solidFill>
                  <a:srgbClr val="C00000"/>
                </a:solidFill>
                <a:latin typeface="Calibri" pitchFamily="34" charset="0"/>
              </a:rPr>
              <a:t>sent'ten</a:t>
            </a:r>
            <a:r>
              <a:rPr lang="tr-TR" sz="2000" b="1" dirty="0">
                <a:solidFill>
                  <a:srgbClr val="C00000"/>
                </a:solidFill>
                <a:latin typeface="Calibri" pitchFamily="34" charset="0"/>
              </a:rPr>
              <a:t> daha ucuzdur.</a:t>
            </a:r>
            <a:r>
              <a:rPr lang="tr-TR" sz="2000" dirty="0">
                <a:solidFill>
                  <a:schemeClr val="tx1"/>
                </a:solidFill>
                <a:latin typeface="Calibri" pitchFamily="34" charset="0"/>
              </a:rPr>
              <a:t> Fiyat düştükçe, RFID bazı uygulamalar için uygun maliyetli olmaya başlamaktadır</a:t>
            </a:r>
            <a:r>
              <a:rPr lang="tr-TR" sz="2000" dirty="0" smtClean="0">
                <a:solidFill>
                  <a:schemeClr val="tx1"/>
                </a:solidFill>
                <a:latin typeface="Calibri" pitchFamily="34" charset="0"/>
              </a:rPr>
              <a:t>.</a:t>
            </a:r>
          </a:p>
          <a:p>
            <a:pPr algn="just"/>
            <a:endParaRPr lang="tr-TR" sz="2000" dirty="0" smtClean="0">
              <a:solidFill>
                <a:schemeClr val="tx1"/>
              </a:solidFill>
              <a:latin typeface="Calibri" pitchFamily="34" charset="0"/>
            </a:endParaRPr>
          </a:p>
          <a:p>
            <a:pPr algn="just"/>
            <a:endParaRPr lang="tr-TR" sz="2000" dirty="0">
              <a:solidFill>
                <a:schemeClr val="tx1"/>
              </a:solidFill>
              <a:latin typeface="Calibri" pitchFamily="34" charset="0"/>
            </a:endParaRPr>
          </a:p>
        </p:txBody>
      </p:sp>
      <p:sp>
        <p:nvSpPr>
          <p:cNvPr id="5" name="Slayt Numarası Yer Tutucusu 4"/>
          <p:cNvSpPr>
            <a:spLocks noGrp="1"/>
          </p:cNvSpPr>
          <p:nvPr>
            <p:ph type="sldNum" sz="quarter" idx="12"/>
          </p:nvPr>
        </p:nvSpPr>
        <p:spPr/>
        <p:txBody>
          <a:bodyPr/>
          <a:lstStyle/>
          <a:p>
            <a:fld id="{BFDC92CB-BFBB-4412-9575-CDBDD678A9BB}" type="slidenum">
              <a:rPr lang="tr-TR" smtClean="0"/>
              <a:t>58</a:t>
            </a:fld>
            <a:endParaRPr lang="tr-TR"/>
          </a:p>
        </p:txBody>
      </p:sp>
      <p:sp>
        <p:nvSpPr>
          <p:cNvPr id="4" name="Metin kutusu 3"/>
          <p:cNvSpPr txBox="1"/>
          <p:nvPr/>
        </p:nvSpPr>
        <p:spPr>
          <a:xfrm>
            <a:off x="251520" y="3790420"/>
            <a:ext cx="8712968" cy="2585323"/>
          </a:xfrm>
          <a:prstGeom prst="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tr-TR" b="1" dirty="0" err="1" smtClean="0">
                <a:solidFill>
                  <a:schemeClr val="tx1"/>
                </a:solidFill>
                <a:latin typeface="Calibri" pitchFamily="34" charset="0"/>
              </a:rPr>
              <a:t>Walmart</a:t>
            </a:r>
            <a:r>
              <a:rPr lang="tr-TR" b="1" dirty="0" smtClean="0">
                <a:solidFill>
                  <a:schemeClr val="tx1"/>
                </a:solidFill>
                <a:latin typeface="Calibri" pitchFamily="34" charset="0"/>
              </a:rPr>
              <a:t> paletlerin ve RFID etiketli kutuların gelişlerini kaydetmek için ma­ğaza depo girişlerine RFID okuyucular kurmuştur.</a:t>
            </a:r>
          </a:p>
          <a:p>
            <a:pPr algn="just"/>
            <a:r>
              <a:rPr lang="tr-TR" b="1" dirty="0" smtClean="0">
                <a:solidFill>
                  <a:schemeClr val="tx1"/>
                </a:solidFill>
                <a:latin typeface="Calibri" pitchFamily="34" charset="0"/>
              </a:rPr>
              <a:t>RFID okuyucu etiketleri, kutuların arka depo alanından satış katına getirilmesiyle bir saniye içinde okur. </a:t>
            </a:r>
          </a:p>
          <a:p>
            <a:pPr algn="just"/>
            <a:r>
              <a:rPr lang="tr-TR" dirty="0" smtClean="0">
                <a:solidFill>
                  <a:schemeClr val="tx1"/>
                </a:solidFill>
                <a:latin typeface="Calibri" pitchFamily="34" charset="0"/>
              </a:rPr>
              <a:t>Yazılım </a:t>
            </a:r>
            <a:r>
              <a:rPr lang="tr-TR" dirty="0" err="1" smtClean="0">
                <a:solidFill>
                  <a:schemeClr val="tx1"/>
                </a:solidFill>
                <a:latin typeface="Calibri" pitchFamily="34" charset="0"/>
              </a:rPr>
              <a:t>Walmart'ın</a:t>
            </a:r>
            <a:r>
              <a:rPr lang="tr-TR" dirty="0" smtClean="0">
                <a:solidFill>
                  <a:schemeClr val="tx1"/>
                </a:solidFill>
                <a:latin typeface="Calibri" pitchFamily="34" charset="0"/>
              </a:rPr>
              <a:t> satış noktası sisteminden ve satış katına taşınmış kutulara dayalı RFID verisinden elde edilen satış verilerini bir araya getirir.</a:t>
            </a:r>
            <a:r>
              <a:rPr lang="tr-TR" b="1" dirty="0" smtClean="0">
                <a:solidFill>
                  <a:schemeClr val="tx1"/>
                </a:solidFill>
                <a:latin typeface="Calibri" pitchFamily="34" charset="0"/>
              </a:rPr>
              <a:t> Program hangi ürünlerin yakında tükeneceğini belirler ve otomatik olarak ambardan ik­mal edilecek ürünler listesini onlar tükenmeden oluşturur.</a:t>
            </a:r>
            <a:r>
              <a:rPr lang="tr-TR" dirty="0" smtClean="0">
                <a:solidFill>
                  <a:schemeClr val="tx1"/>
                </a:solidFill>
                <a:latin typeface="Calibri" pitchFamily="34" charset="0"/>
              </a:rPr>
              <a:t> </a:t>
            </a:r>
            <a:r>
              <a:rPr lang="tr-TR" b="1" dirty="0" smtClean="0">
                <a:solidFill>
                  <a:srgbClr val="C00000"/>
                </a:solidFill>
                <a:latin typeface="Calibri" pitchFamily="34" charset="0"/>
              </a:rPr>
              <a:t>Bu bilgi </a:t>
            </a:r>
            <a:r>
              <a:rPr lang="tr-TR" b="1" dirty="0" err="1" smtClean="0">
                <a:solidFill>
                  <a:srgbClr val="C00000"/>
                </a:solidFill>
                <a:latin typeface="Calibri" pitchFamily="34" charset="0"/>
              </a:rPr>
              <a:t>Walmart'ın</a:t>
            </a:r>
            <a:r>
              <a:rPr lang="tr-TR" b="1" dirty="0" smtClean="0">
                <a:solidFill>
                  <a:srgbClr val="C00000"/>
                </a:solidFill>
                <a:latin typeface="Calibri" pitchFamily="34" charset="0"/>
              </a:rPr>
              <a:t> stok dışı ürünlerini azaltmasına, satışları arttırmasına ve daha ötesi maliyetle­rini kısmasına yardımcı olmuştur.</a:t>
            </a:r>
            <a:endParaRPr lang="tr-TR" b="1" dirty="0">
              <a:solidFill>
                <a:srgbClr val="C00000"/>
              </a:solidFill>
              <a:latin typeface="Calibri" pitchFamily="34" charset="0"/>
            </a:endParaRPr>
          </a:p>
        </p:txBody>
      </p:sp>
    </p:spTree>
    <p:extLst>
      <p:ext uri="{BB962C8B-B14F-4D97-AF65-F5344CB8AC3E}">
        <p14:creationId xmlns:p14="http://schemas.microsoft.com/office/powerpoint/2010/main" val="3056763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1152</TotalTime>
  <Words>4942</Words>
  <Application>Microsoft Office PowerPoint</Application>
  <PresentationFormat>Ekran Gösterisi (4:3)</PresentationFormat>
  <Paragraphs>355</Paragraphs>
  <Slides>58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58</vt:i4>
      </vt:variant>
    </vt:vector>
  </HeadingPairs>
  <TitlesOfParts>
    <vt:vector size="63" baseType="lpstr">
      <vt:lpstr>Arial</vt:lpstr>
      <vt:lpstr>Calibri</vt:lpstr>
      <vt:lpstr>Calibri Light</vt:lpstr>
      <vt:lpstr>Wingdings</vt:lpstr>
      <vt:lpstr>Office Teması</vt:lpstr>
      <vt:lpstr>ENM 320  Yönetim Bilişim Sistemleri</vt:lpstr>
      <vt:lpstr>Günümüz İş Dünyasında Telekomünikasyon ve Ağ Oluşumları</vt:lpstr>
      <vt:lpstr>Giriş</vt:lpstr>
      <vt:lpstr>Ağ iletişimi ve İletişim Eğilimleri</vt:lpstr>
      <vt:lpstr>Ağ iletişimi ve İletişim Eğilimleri</vt:lpstr>
      <vt:lpstr>Bilgisayar Ağı Nedir?</vt:lpstr>
      <vt:lpstr>Bağlantı ortamı türleri</vt:lpstr>
      <vt:lpstr>Ağ işletim sistemi </vt:lpstr>
      <vt:lpstr>Bir Bilgisayar Ağı Nedir?</vt:lpstr>
      <vt:lpstr>Büyük İşletmelerdeki Ağlar</vt:lpstr>
      <vt:lpstr>Büyük İşletmelerdeki Ağlar</vt:lpstr>
      <vt:lpstr>Anahtar Dijital Ağ Teknolojileri</vt:lpstr>
      <vt:lpstr>Anahtar Dijital Ağ Teknolojileri</vt:lpstr>
      <vt:lpstr>2. Paket Anahtarlamanın Kullanılması</vt:lpstr>
      <vt:lpstr>3. TCP/ IP </vt:lpstr>
      <vt:lpstr>TCP/IP (Devam)</vt:lpstr>
      <vt:lpstr>TCP/IP (Devam)</vt:lpstr>
      <vt:lpstr>İletişim Ağları</vt:lpstr>
      <vt:lpstr>Ağ Türleri</vt:lpstr>
      <vt:lpstr> Küresel İnternet : İnternet Nedir?</vt:lpstr>
      <vt:lpstr>İnternet Adresleri ve Mimarisi</vt:lpstr>
      <vt:lpstr>Alan Adı Sistemi</vt:lpstr>
      <vt:lpstr>İnternet Mimarisi ve Yönetişim</vt:lpstr>
      <vt:lpstr>İnternetin Yönetimi</vt:lpstr>
      <vt:lpstr>İnternet’in Geleceği</vt:lpstr>
      <vt:lpstr>IPv6</vt:lpstr>
      <vt:lpstr>İnternet 2</vt:lpstr>
      <vt:lpstr>PowerPoint Sunusu</vt:lpstr>
      <vt:lpstr>IP Üzerinden Ses İletimi</vt:lpstr>
      <vt:lpstr>PowerPoint Sunusu</vt:lpstr>
      <vt:lpstr>Sanal Özel Ağlar</vt:lpstr>
      <vt:lpstr>Sanal Özel Ağ</vt:lpstr>
      <vt:lpstr>Bağlantılı Metin (Hypertext)</vt:lpstr>
      <vt:lpstr>Web’te Bilgi Aramak</vt:lpstr>
      <vt:lpstr>Arama motorları (Search engines) </vt:lpstr>
      <vt:lpstr>Yahoo</vt:lpstr>
      <vt:lpstr>Google</vt:lpstr>
      <vt:lpstr>Arama motorları ve reklamlar</vt:lpstr>
      <vt:lpstr>Arama motorları</vt:lpstr>
      <vt:lpstr>ENM 320  Yönetim Bilişim Sistemleri</vt:lpstr>
      <vt:lpstr>PowerPoint Sunusu</vt:lpstr>
      <vt:lpstr>PowerPoint Sunusu</vt:lpstr>
      <vt:lpstr>Web 2.0</vt:lpstr>
      <vt:lpstr>PowerPoint Sunusu</vt:lpstr>
      <vt:lpstr>Web 3.0: Web’in Geleceği</vt:lpstr>
      <vt:lpstr>Web 3.0 : Semantik Web</vt:lpstr>
      <vt:lpstr>PowerPoint Sunusu</vt:lpstr>
      <vt:lpstr>Web 3.0 : Semantik Web</vt:lpstr>
      <vt:lpstr>Web 1.0 ‘den Web 3.0’e </vt:lpstr>
      <vt:lpstr>Web 1.0 ‘den Web 3.0’e </vt:lpstr>
      <vt:lpstr>Kablosuz Bilgisayar Ağları ve İnternet Erişimi  </vt:lpstr>
      <vt:lpstr>Bluetooth</vt:lpstr>
      <vt:lpstr>Wi-Fi ve Kablosuz İnternet Erişimi</vt:lpstr>
      <vt:lpstr>WiMax</vt:lpstr>
      <vt:lpstr>Radyo Frekanslı Tanımlama (RFID)</vt:lpstr>
      <vt:lpstr>Radyo Frekanslı Tanımlama (RFID)</vt:lpstr>
      <vt:lpstr>PowerPoint Sunusu</vt:lpstr>
      <vt:lpstr>Radyo Frekanslı Tanımlama (RFID)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300</cp:revision>
  <dcterms:created xsi:type="dcterms:W3CDTF">2013-03-27T07:09:18Z</dcterms:created>
  <dcterms:modified xsi:type="dcterms:W3CDTF">2016-04-05T14:56:36Z</dcterms:modified>
</cp:coreProperties>
</file>