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320" r:id="rId2"/>
    <p:sldId id="310" r:id="rId3"/>
    <p:sldId id="258" r:id="rId4"/>
    <p:sldId id="259" r:id="rId5"/>
    <p:sldId id="260" r:id="rId6"/>
    <p:sldId id="312" r:id="rId7"/>
    <p:sldId id="261" r:id="rId8"/>
    <p:sldId id="263" r:id="rId9"/>
    <p:sldId id="264" r:id="rId10"/>
    <p:sldId id="313" r:id="rId11"/>
    <p:sldId id="265" r:id="rId12"/>
    <p:sldId id="266" r:id="rId13"/>
    <p:sldId id="314" r:id="rId14"/>
    <p:sldId id="268" r:id="rId15"/>
    <p:sldId id="317" r:id="rId16"/>
    <p:sldId id="269" r:id="rId17"/>
    <p:sldId id="270" r:id="rId18"/>
    <p:sldId id="267" r:id="rId19"/>
    <p:sldId id="316" r:id="rId20"/>
    <p:sldId id="271" r:id="rId21"/>
    <p:sldId id="272" r:id="rId22"/>
    <p:sldId id="311" r:id="rId23"/>
    <p:sldId id="273" r:id="rId24"/>
    <p:sldId id="274" r:id="rId25"/>
    <p:sldId id="276" r:id="rId26"/>
    <p:sldId id="277" r:id="rId27"/>
    <p:sldId id="280" r:id="rId28"/>
    <p:sldId id="318" r:id="rId29"/>
    <p:sldId id="284" r:id="rId30"/>
    <p:sldId id="285" r:id="rId31"/>
    <p:sldId id="286" r:id="rId32"/>
    <p:sldId id="287" r:id="rId33"/>
    <p:sldId id="319" r:id="rId34"/>
    <p:sldId id="290" r:id="rId35"/>
    <p:sldId id="291" r:id="rId36"/>
    <p:sldId id="292" r:id="rId37"/>
    <p:sldId id="293" r:id="rId38"/>
    <p:sldId id="294" r:id="rId39"/>
    <p:sldId id="295" r:id="rId40"/>
    <p:sldId id="297" r:id="rId41"/>
    <p:sldId id="298" r:id="rId42"/>
    <p:sldId id="299" r:id="rId43"/>
    <p:sldId id="300" r:id="rId44"/>
    <p:sldId id="302" r:id="rId45"/>
    <p:sldId id="307" r:id="rId46"/>
    <p:sldId id="309" r:id="rId4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29" autoAdjust="0"/>
    <p:restoredTop sz="94590" autoAdjust="0"/>
  </p:normalViewPr>
  <p:slideViewPr>
    <p:cSldViewPr>
      <p:cViewPr varScale="1">
        <p:scale>
          <a:sx n="70" d="100"/>
          <a:sy n="70" d="100"/>
        </p:scale>
        <p:origin x="1548" y="72"/>
      </p:cViewPr>
      <p:guideLst>
        <p:guide orient="horz" pos="2160"/>
        <p:guide pos="2880"/>
      </p:guideLst>
    </p:cSldViewPr>
  </p:slideViewPr>
  <p:outlineViewPr>
    <p:cViewPr>
      <p:scale>
        <a:sx n="33" d="100"/>
        <a:sy n="33" d="100"/>
      </p:scale>
      <p:origin x="0" y="9835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143000" y="1122363"/>
            <a:ext cx="6858000" cy="2387600"/>
          </a:xfrm>
        </p:spPr>
        <p:txBody>
          <a:bodyPr anchor="b"/>
          <a:lstStyle>
            <a:lvl1pPr algn="ctr">
              <a:defRPr sz="4500"/>
            </a:lvl1pPr>
          </a:lstStyle>
          <a:p>
            <a:r>
              <a:rPr lang="tr-TR" smtClean="0"/>
              <a:t>Asıl başlık stili için tıklatın</a:t>
            </a:r>
            <a:endParaRPr lang="tr-TR"/>
          </a:p>
        </p:txBody>
      </p:sp>
      <p:sp>
        <p:nvSpPr>
          <p:cNvPr id="3" name="Alt Başlık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E66FCCFA-7BB9-4C15-9680-471861A637B1}" type="datetimeFigureOut">
              <a:rPr lang="tr-TR" smtClean="0"/>
              <a:t>20.04.2016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2715644-E062-45D3-98D3-A13ECE4D3448}" type="slidenum">
              <a:rPr lang="tr-TR" smtClean="0"/>
              <a:t>‹#›</a:t>
            </a:fld>
            <a:endParaRPr lang="tr-TR"/>
          </a:p>
        </p:txBody>
      </p:sp>
    </p:spTree>
    <p:extLst>
      <p:ext uri="{BB962C8B-B14F-4D97-AF65-F5344CB8AC3E}">
        <p14:creationId xmlns:p14="http://schemas.microsoft.com/office/powerpoint/2010/main" val="597053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66FCCFA-7BB9-4C15-9680-471861A637B1}" type="datetimeFigureOut">
              <a:rPr lang="tr-TR" smtClean="0"/>
              <a:t>20.04.2016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2715644-E062-45D3-98D3-A13ECE4D3448}" type="slidenum">
              <a:rPr lang="tr-TR" smtClean="0"/>
              <a:t>‹#›</a:t>
            </a:fld>
            <a:endParaRPr lang="tr-TR"/>
          </a:p>
        </p:txBody>
      </p:sp>
    </p:spTree>
    <p:extLst>
      <p:ext uri="{BB962C8B-B14F-4D97-AF65-F5344CB8AC3E}">
        <p14:creationId xmlns:p14="http://schemas.microsoft.com/office/powerpoint/2010/main" val="2838369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623888" y="1709739"/>
            <a:ext cx="7886700" cy="2852737"/>
          </a:xfrm>
        </p:spPr>
        <p:txBody>
          <a:bodyPr anchor="b"/>
          <a:lstStyle>
            <a:lvl1pPr>
              <a:defRPr sz="4500"/>
            </a:lvl1pPr>
          </a:lstStyle>
          <a:p>
            <a:r>
              <a:rPr lang="tr-TR" smtClean="0"/>
              <a:t>Asıl başlık stili için tıklatın</a:t>
            </a:r>
            <a:endParaRPr lang="tr-TR"/>
          </a:p>
        </p:txBody>
      </p:sp>
      <p:sp>
        <p:nvSpPr>
          <p:cNvPr id="3" name="Metin Yer Tutucusu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E66FCCFA-7BB9-4C15-9680-471861A637B1}" type="datetimeFigureOut">
              <a:rPr lang="tr-TR" smtClean="0"/>
              <a:t>20.04.2016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2715644-E062-45D3-98D3-A13ECE4D3448}" type="slidenum">
              <a:rPr lang="tr-TR" smtClean="0"/>
              <a:t>‹#›</a:t>
            </a:fld>
            <a:endParaRPr lang="tr-TR"/>
          </a:p>
        </p:txBody>
      </p:sp>
    </p:spTree>
    <p:extLst>
      <p:ext uri="{BB962C8B-B14F-4D97-AF65-F5344CB8AC3E}">
        <p14:creationId xmlns:p14="http://schemas.microsoft.com/office/powerpoint/2010/main" val="2971421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286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291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E66FCCFA-7BB9-4C15-9680-471861A637B1}" type="datetimeFigureOut">
              <a:rPr lang="tr-TR" smtClean="0"/>
              <a:t>20.04.2016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2715644-E062-45D3-98D3-A13ECE4D3448}" type="slidenum">
              <a:rPr lang="tr-TR" smtClean="0"/>
              <a:t>‹#›</a:t>
            </a:fld>
            <a:endParaRPr lang="tr-TR"/>
          </a:p>
        </p:txBody>
      </p:sp>
    </p:spTree>
    <p:extLst>
      <p:ext uri="{BB962C8B-B14F-4D97-AF65-F5344CB8AC3E}">
        <p14:creationId xmlns:p14="http://schemas.microsoft.com/office/powerpoint/2010/main" val="875089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629841" y="365126"/>
            <a:ext cx="78867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4" name="İçerik Yer Tutucusu 3"/>
          <p:cNvSpPr>
            <a:spLocks noGrp="1"/>
          </p:cNvSpPr>
          <p:nvPr>
            <p:ph sz="half" idx="2"/>
          </p:nvPr>
        </p:nvSpPr>
        <p:spPr>
          <a:xfrm>
            <a:off x="629842" y="2505075"/>
            <a:ext cx="3868340"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29150" y="2505075"/>
            <a:ext cx="3887391"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E66FCCFA-7BB9-4C15-9680-471861A637B1}" type="datetimeFigureOut">
              <a:rPr lang="tr-TR" smtClean="0"/>
              <a:t>20.04.2016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2715644-E062-45D3-98D3-A13ECE4D3448}" type="slidenum">
              <a:rPr lang="tr-TR" smtClean="0"/>
              <a:t>‹#›</a:t>
            </a:fld>
            <a:endParaRPr lang="tr-TR"/>
          </a:p>
        </p:txBody>
      </p:sp>
    </p:spTree>
    <p:extLst>
      <p:ext uri="{BB962C8B-B14F-4D97-AF65-F5344CB8AC3E}">
        <p14:creationId xmlns:p14="http://schemas.microsoft.com/office/powerpoint/2010/main" val="2057653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E66FCCFA-7BB9-4C15-9680-471861A637B1}" type="datetimeFigureOut">
              <a:rPr lang="tr-TR" smtClean="0"/>
              <a:t>20.04.2016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B2715644-E062-45D3-98D3-A13ECE4D3448}" type="slidenum">
              <a:rPr lang="tr-TR" smtClean="0"/>
              <a:t>‹#›</a:t>
            </a:fld>
            <a:endParaRPr lang="tr-TR"/>
          </a:p>
        </p:txBody>
      </p:sp>
    </p:spTree>
    <p:extLst>
      <p:ext uri="{BB962C8B-B14F-4D97-AF65-F5344CB8AC3E}">
        <p14:creationId xmlns:p14="http://schemas.microsoft.com/office/powerpoint/2010/main" val="1979431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E66FCCFA-7BB9-4C15-9680-471861A637B1}" type="datetimeFigureOut">
              <a:rPr lang="tr-TR" smtClean="0"/>
              <a:t>20.04.2016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B2715644-E062-45D3-98D3-A13ECE4D3448}" type="slidenum">
              <a:rPr lang="tr-TR" smtClean="0"/>
              <a:t>‹#›</a:t>
            </a:fld>
            <a:endParaRPr lang="tr-TR"/>
          </a:p>
        </p:txBody>
      </p:sp>
    </p:spTree>
    <p:extLst>
      <p:ext uri="{BB962C8B-B14F-4D97-AF65-F5344CB8AC3E}">
        <p14:creationId xmlns:p14="http://schemas.microsoft.com/office/powerpoint/2010/main" val="1736264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İçerik Yer Tutucusu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E66FCCFA-7BB9-4C15-9680-471861A637B1}" type="datetimeFigureOut">
              <a:rPr lang="tr-TR" smtClean="0"/>
              <a:t>20.04.2016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2715644-E062-45D3-98D3-A13ECE4D3448}" type="slidenum">
              <a:rPr lang="tr-TR" smtClean="0"/>
              <a:t>‹#›</a:t>
            </a:fld>
            <a:endParaRPr lang="tr-TR"/>
          </a:p>
        </p:txBody>
      </p:sp>
    </p:spTree>
    <p:extLst>
      <p:ext uri="{BB962C8B-B14F-4D97-AF65-F5344CB8AC3E}">
        <p14:creationId xmlns:p14="http://schemas.microsoft.com/office/powerpoint/2010/main" val="746694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Resim Yer Tutucusu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E66FCCFA-7BB9-4C15-9680-471861A637B1}" type="datetimeFigureOut">
              <a:rPr lang="tr-TR" smtClean="0"/>
              <a:t>20.04.2016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2715644-E062-45D3-98D3-A13ECE4D3448}" type="slidenum">
              <a:rPr lang="tr-TR" smtClean="0"/>
              <a:t>‹#›</a:t>
            </a:fld>
            <a:endParaRPr lang="tr-TR"/>
          </a:p>
        </p:txBody>
      </p:sp>
    </p:spTree>
    <p:extLst>
      <p:ext uri="{BB962C8B-B14F-4D97-AF65-F5344CB8AC3E}">
        <p14:creationId xmlns:p14="http://schemas.microsoft.com/office/powerpoint/2010/main" val="3728719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66FCCFA-7BB9-4C15-9680-471861A637B1}" type="datetimeFigureOut">
              <a:rPr lang="tr-TR" smtClean="0"/>
              <a:t>20.04.2016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2715644-E062-45D3-98D3-A13ECE4D3448}" type="slidenum">
              <a:rPr lang="tr-TR" smtClean="0"/>
              <a:t>‹#›</a:t>
            </a:fld>
            <a:endParaRPr lang="tr-TR"/>
          </a:p>
        </p:txBody>
      </p:sp>
    </p:spTree>
    <p:extLst>
      <p:ext uri="{BB962C8B-B14F-4D97-AF65-F5344CB8AC3E}">
        <p14:creationId xmlns:p14="http://schemas.microsoft.com/office/powerpoint/2010/main" val="3264277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543675" y="365125"/>
            <a:ext cx="1971675"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28650" y="365125"/>
            <a:ext cx="5800725"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66FCCFA-7BB9-4C15-9680-471861A637B1}" type="datetimeFigureOut">
              <a:rPr lang="tr-TR" smtClean="0"/>
              <a:t>20.04.2016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2715644-E062-45D3-98D3-A13ECE4D3448}" type="slidenum">
              <a:rPr lang="tr-TR" smtClean="0"/>
              <a:t>‹#›</a:t>
            </a:fld>
            <a:endParaRPr lang="tr-TR"/>
          </a:p>
        </p:txBody>
      </p:sp>
    </p:spTree>
    <p:extLst>
      <p:ext uri="{BB962C8B-B14F-4D97-AF65-F5344CB8AC3E}">
        <p14:creationId xmlns:p14="http://schemas.microsoft.com/office/powerpoint/2010/main" val="707531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66FCCFA-7BB9-4C15-9680-471861A637B1}" type="datetimeFigureOut">
              <a:rPr lang="tr-TR" smtClean="0"/>
              <a:t>20.04.2016</a:t>
            </a:fld>
            <a:endParaRPr lang="tr-TR"/>
          </a:p>
        </p:txBody>
      </p:sp>
      <p:sp>
        <p:nvSpPr>
          <p:cNvPr id="5" name="Altbilgi Yer Tutucusu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2715644-E062-45D3-98D3-A13ECE4D3448}" type="slidenum">
              <a:rPr lang="tr-TR" smtClean="0"/>
              <a:t>‹#›</a:t>
            </a:fld>
            <a:endParaRPr lang="tr-TR"/>
          </a:p>
        </p:txBody>
      </p:sp>
    </p:spTree>
    <p:extLst>
      <p:ext uri="{BB962C8B-B14F-4D97-AF65-F5344CB8AC3E}">
        <p14:creationId xmlns:p14="http://schemas.microsoft.com/office/powerpoint/2010/main" val="261637717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jpe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0" y="3623558"/>
            <a:ext cx="9144000" cy="683229"/>
          </a:xfrm>
        </p:spPr>
        <p:txBody>
          <a:bodyPr>
            <a:noAutofit/>
          </a:bodyPr>
          <a:lstStyle/>
          <a:p>
            <a:r>
              <a:rPr lang="tr-TR" sz="3200" b="1" dirty="0" smtClean="0">
                <a:solidFill>
                  <a:schemeClr val="tx1"/>
                </a:solidFill>
                <a:latin typeface="Calibri" pitchFamily="34" charset="0"/>
              </a:rPr>
              <a:t>ENM 320  </a:t>
            </a:r>
            <a:r>
              <a:rPr lang="tr-TR" sz="3200" b="1" dirty="0" smtClean="0">
                <a:solidFill>
                  <a:schemeClr val="tx1"/>
                </a:solidFill>
                <a:effectLst/>
                <a:latin typeface="Calibri" pitchFamily="34" charset="0"/>
              </a:rPr>
              <a:t>Yönetim Bilişim Sistemleri</a:t>
            </a:r>
            <a:endParaRPr lang="tr-TR" sz="3200" b="1" dirty="0">
              <a:solidFill>
                <a:schemeClr val="tx1"/>
              </a:solidFill>
              <a:effectLst/>
              <a:latin typeface="Calibri" pitchFamily="34" charset="0"/>
            </a:endParaRPr>
          </a:p>
        </p:txBody>
      </p:sp>
      <p:sp>
        <p:nvSpPr>
          <p:cNvPr id="3" name="Alt Başlık 2"/>
          <p:cNvSpPr>
            <a:spLocks noGrp="1"/>
          </p:cNvSpPr>
          <p:nvPr>
            <p:ph type="subTitle" idx="1"/>
          </p:nvPr>
        </p:nvSpPr>
        <p:spPr>
          <a:xfrm>
            <a:off x="0" y="5589240"/>
            <a:ext cx="9144000" cy="1008112"/>
          </a:xfrm>
        </p:spPr>
        <p:txBody>
          <a:bodyPr>
            <a:noAutofit/>
          </a:bodyPr>
          <a:lstStyle/>
          <a:p>
            <a:pPr algn="ctr"/>
            <a:r>
              <a:rPr lang="tr-TR" sz="2000" b="1" dirty="0" smtClean="0">
                <a:solidFill>
                  <a:schemeClr val="tx1"/>
                </a:solidFill>
                <a:latin typeface="Calibri" pitchFamily="34" charset="0"/>
              </a:rPr>
              <a:t>Yrd. Doç. </a:t>
            </a:r>
            <a:r>
              <a:rPr lang="tr-TR" sz="2000" b="1" dirty="0" smtClean="0">
                <a:latin typeface="Calibri" pitchFamily="34" charset="0"/>
              </a:rPr>
              <a:t>Dr</a:t>
            </a:r>
            <a:r>
              <a:rPr lang="tr-TR" sz="2000" b="1" dirty="0" smtClean="0">
                <a:solidFill>
                  <a:schemeClr val="tx1"/>
                </a:solidFill>
                <a:latin typeface="Calibri" pitchFamily="34" charset="0"/>
              </a:rPr>
              <a:t>. Berk Ayvaz</a:t>
            </a:r>
          </a:p>
          <a:p>
            <a:pPr algn="ctr"/>
            <a:r>
              <a:rPr lang="tr-TR" sz="1600" dirty="0" smtClean="0">
                <a:solidFill>
                  <a:schemeClr val="tx1"/>
                </a:solidFill>
                <a:latin typeface="Calibri" pitchFamily="34" charset="0"/>
              </a:rPr>
              <a:t>İstanbul Ticaret Üniversitesi Endüstri Mühendisliği Bölümü </a:t>
            </a:r>
          </a:p>
        </p:txBody>
      </p:sp>
      <p:pic>
        <p:nvPicPr>
          <p:cNvPr id="3074" name="Picture 2" descr="http://thumbs.dreamstime.com/z/management-information-system-mis-provides-organizations-require-to-manage-themselves-efficiently-effectively-45574142.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b="12386"/>
          <a:stretch/>
        </p:blipFill>
        <p:spPr bwMode="auto">
          <a:xfrm>
            <a:off x="2240496" y="188640"/>
            <a:ext cx="4663007" cy="3434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63275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68" y="764705"/>
            <a:ext cx="5002880" cy="1080120"/>
          </a:xfrm>
          <a:solidFill>
            <a:schemeClr val="bg1">
              <a:lumMod val="95000"/>
            </a:schemeClr>
          </a:solidFill>
        </p:spPr>
        <p:txBody>
          <a:bodyPr/>
          <a:lstStyle/>
          <a:p>
            <a:r>
              <a:rPr lang="tr-TR" sz="3600" b="1" dirty="0" smtClean="0">
                <a:latin typeface="Calibri" pitchFamily="34" charset="0"/>
              </a:rPr>
              <a:t>Kurumsal Uygulamalar</a:t>
            </a:r>
            <a:endParaRPr lang="tr-TR" dirty="0"/>
          </a:p>
        </p:txBody>
      </p:sp>
    </p:spTree>
    <p:extLst>
      <p:ext uri="{BB962C8B-B14F-4D97-AF65-F5344CB8AC3E}">
        <p14:creationId xmlns:p14="http://schemas.microsoft.com/office/powerpoint/2010/main" val="2934425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332656"/>
            <a:ext cx="7920880" cy="720080"/>
          </a:xfrm>
        </p:spPr>
        <p:txBody>
          <a:bodyPr>
            <a:normAutofit/>
          </a:bodyPr>
          <a:lstStyle/>
          <a:p>
            <a:r>
              <a:rPr lang="tr-TR" sz="3200" b="1" cap="small" dirty="0" smtClean="0">
                <a:solidFill>
                  <a:schemeClr val="tx1"/>
                </a:solidFill>
                <a:effectLst/>
                <a:latin typeface="Calibri" pitchFamily="34" charset="0"/>
              </a:rPr>
              <a:t>Kurumsal Sistemler</a:t>
            </a:r>
            <a:endParaRPr lang="tr-TR" sz="3200" dirty="0">
              <a:solidFill>
                <a:schemeClr val="tx1"/>
              </a:solidFill>
              <a:effectLst/>
              <a:latin typeface="Calibri" pitchFamily="34" charset="0"/>
            </a:endParaRPr>
          </a:p>
        </p:txBody>
      </p:sp>
      <p:sp>
        <p:nvSpPr>
          <p:cNvPr id="3" name="İçerik Yer Tutucusu 2"/>
          <p:cNvSpPr>
            <a:spLocks noGrp="1"/>
          </p:cNvSpPr>
          <p:nvPr>
            <p:ph idx="1"/>
          </p:nvPr>
        </p:nvSpPr>
        <p:spPr>
          <a:xfrm>
            <a:off x="395536" y="1268760"/>
            <a:ext cx="8208912" cy="4979640"/>
          </a:xfrm>
        </p:spPr>
        <p:txBody>
          <a:bodyPr>
            <a:normAutofit/>
          </a:bodyPr>
          <a:lstStyle/>
          <a:p>
            <a:pPr algn="just"/>
            <a:r>
              <a:rPr lang="tr-TR" sz="2000" dirty="0" smtClean="0">
                <a:latin typeface="Calibri" pitchFamily="34" charset="0"/>
              </a:rPr>
              <a:t>Günümüzde işletmeler </a:t>
            </a:r>
            <a:r>
              <a:rPr lang="tr-TR" sz="2000" dirty="0">
                <a:latin typeface="Calibri" pitchFamily="34" charset="0"/>
              </a:rPr>
              <a:t>hem kendi </a:t>
            </a:r>
            <a:r>
              <a:rPr lang="tr-TR" sz="2000" dirty="0" smtClean="0">
                <a:latin typeface="Calibri" pitchFamily="34" charset="0"/>
              </a:rPr>
              <a:t>içindeki farklı departmanlara hem </a:t>
            </a:r>
            <a:r>
              <a:rPr lang="tr-TR" sz="2000" dirty="0">
                <a:latin typeface="Calibri" pitchFamily="34" charset="0"/>
              </a:rPr>
              <a:t>de </a:t>
            </a:r>
            <a:r>
              <a:rPr lang="tr-TR" sz="2000" dirty="0" smtClean="0">
                <a:latin typeface="Calibri" pitchFamily="34" charset="0"/>
              </a:rPr>
              <a:t>dışarıda diğer işletmelere </a:t>
            </a:r>
            <a:r>
              <a:rPr lang="tr-TR" sz="2000" dirty="0">
                <a:latin typeface="Calibri" pitchFamily="34" charset="0"/>
              </a:rPr>
              <a:t>daha fazla bağlı hale </a:t>
            </a:r>
            <a:r>
              <a:rPr lang="tr-TR" sz="2000" dirty="0" smtClean="0">
                <a:latin typeface="Calibri" pitchFamily="34" charset="0"/>
              </a:rPr>
              <a:t>gelmişlerdir. </a:t>
            </a:r>
          </a:p>
          <a:p>
            <a:pPr algn="just"/>
            <a:r>
              <a:rPr lang="tr-TR" sz="2000" dirty="0" smtClean="0">
                <a:latin typeface="Calibri" pitchFamily="34" charset="0"/>
              </a:rPr>
              <a:t>Eğer </a:t>
            </a:r>
            <a:r>
              <a:rPr lang="tr-TR" sz="2000" dirty="0">
                <a:latin typeface="Calibri" pitchFamily="34" charset="0"/>
              </a:rPr>
              <a:t>bir işletmeyi yönetiyorsanız, büyük bir </a:t>
            </a:r>
            <a:r>
              <a:rPr lang="tr-TR" sz="2000" dirty="0" smtClean="0">
                <a:latin typeface="Calibri" pitchFamily="34" charset="0"/>
              </a:rPr>
              <a:t>sipariş </a:t>
            </a:r>
            <a:r>
              <a:rPr lang="tr-TR" sz="2000" dirty="0">
                <a:latin typeface="Calibri" pitchFamily="34" charset="0"/>
              </a:rPr>
              <a:t>aldığınızda veya tedarikçiden sevkiyat ertelendiğinde he­men ona tepki vermek isteyeceksinizdir. </a:t>
            </a:r>
          </a:p>
          <a:p>
            <a:pPr algn="just"/>
            <a:r>
              <a:rPr lang="tr-TR" sz="2000" dirty="0">
                <a:latin typeface="Calibri" pitchFamily="34" charset="0"/>
              </a:rPr>
              <a:t>Ayrıca bu olayların işletmedeki her bir </a:t>
            </a:r>
            <a:r>
              <a:rPr lang="tr-TR" sz="2000" dirty="0" smtClean="0">
                <a:latin typeface="Calibri" pitchFamily="34" charset="0"/>
              </a:rPr>
              <a:t>bölüm </a:t>
            </a:r>
            <a:r>
              <a:rPr lang="tr-TR" sz="2000" dirty="0">
                <a:latin typeface="Calibri" pitchFamily="34" charset="0"/>
              </a:rPr>
              <a:t>üzerindeki etkisini ve herhangi bir zamanda işletmenin nasıl bir </a:t>
            </a:r>
            <a:r>
              <a:rPr lang="tr-TR" sz="2000" dirty="0" smtClean="0">
                <a:latin typeface="Calibri" pitchFamily="34" charset="0"/>
              </a:rPr>
              <a:t>performans göstereceğini, büyük </a:t>
            </a:r>
            <a:r>
              <a:rPr lang="tr-TR" sz="2000" dirty="0">
                <a:latin typeface="Calibri" pitchFamily="34" charset="0"/>
              </a:rPr>
              <a:t>bir işletmeyi yönetiyorsanız özellikle bilmek isteyeceksinizdir. </a:t>
            </a:r>
            <a:endParaRPr lang="tr-TR" sz="2000" dirty="0" smtClean="0">
              <a:latin typeface="Calibri" pitchFamily="34" charset="0"/>
            </a:endParaRPr>
          </a:p>
          <a:p>
            <a:pPr algn="just"/>
            <a:r>
              <a:rPr lang="tr-TR" sz="2000" b="1" dirty="0" smtClean="0">
                <a:latin typeface="Calibri" pitchFamily="34" charset="0"/>
              </a:rPr>
              <a:t>Hem işletme içinde hem de tedarik zinciri içindeki tüm işletmelere arasında etkili bir yönetim sağlamanın yolu tüm yapıya hakim olmaktan geçmektedir. </a:t>
            </a:r>
          </a:p>
          <a:p>
            <a:pPr algn="just"/>
            <a:r>
              <a:rPr lang="tr-TR" sz="2000" b="1" dirty="0" smtClean="0">
                <a:latin typeface="Calibri" pitchFamily="34" charset="0"/>
              </a:rPr>
              <a:t>Bunun için de birbirinden çok farklı fonksiyonları içeren bu devasa yapıyı tek bir resim gibi görmek ve bir bütün haline getirmek gerekmektedir.</a:t>
            </a:r>
          </a:p>
          <a:p>
            <a:pPr algn="just"/>
            <a:r>
              <a:rPr lang="tr-TR" sz="2000" dirty="0" smtClean="0">
                <a:latin typeface="Calibri" pitchFamily="34" charset="0"/>
              </a:rPr>
              <a:t>Kurumsal </a:t>
            </a:r>
            <a:r>
              <a:rPr lang="tr-TR" sz="2000" dirty="0">
                <a:latin typeface="Calibri" pitchFamily="34" charset="0"/>
              </a:rPr>
              <a:t>sistemler bunu gerçekleştirebilecek bütün­leşmeyi sağlar .</a:t>
            </a:r>
          </a:p>
          <a:p>
            <a:pPr algn="just"/>
            <a:endParaRPr lang="tr-TR" sz="2000" dirty="0">
              <a:latin typeface="Calibri" pitchFamily="34" charset="0"/>
            </a:endParaRPr>
          </a:p>
        </p:txBody>
      </p:sp>
    </p:spTree>
    <p:extLst>
      <p:ext uri="{BB962C8B-B14F-4D97-AF65-F5344CB8AC3E}">
        <p14:creationId xmlns:p14="http://schemas.microsoft.com/office/powerpoint/2010/main" val="15324513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404664"/>
            <a:ext cx="8172400" cy="576064"/>
          </a:xfrm>
        </p:spPr>
        <p:txBody>
          <a:bodyPr>
            <a:normAutofit/>
          </a:bodyPr>
          <a:lstStyle/>
          <a:p>
            <a:r>
              <a:rPr lang="tr-TR" sz="2800" b="1" dirty="0">
                <a:solidFill>
                  <a:schemeClr val="tx1"/>
                </a:solidFill>
                <a:effectLst/>
                <a:latin typeface="Calibri" pitchFamily="34" charset="0"/>
              </a:rPr>
              <a:t>KURUMSAL SİSTEMLER NEDİR</a:t>
            </a:r>
            <a:r>
              <a:rPr lang="tr-TR" sz="2800" b="1" dirty="0" smtClean="0">
                <a:solidFill>
                  <a:schemeClr val="tx1"/>
                </a:solidFill>
                <a:effectLst/>
                <a:latin typeface="Calibri" pitchFamily="34" charset="0"/>
              </a:rPr>
              <a:t>?</a:t>
            </a:r>
            <a:endParaRPr lang="tr-TR" sz="2800" dirty="0">
              <a:solidFill>
                <a:schemeClr val="tx1"/>
              </a:solidFill>
              <a:effectLst/>
              <a:latin typeface="Calibri" pitchFamily="34" charset="0"/>
            </a:endParaRPr>
          </a:p>
        </p:txBody>
      </p:sp>
      <p:sp>
        <p:nvSpPr>
          <p:cNvPr id="3" name="İçerik Yer Tutucusu 2"/>
          <p:cNvSpPr>
            <a:spLocks noGrp="1"/>
          </p:cNvSpPr>
          <p:nvPr>
            <p:ph idx="1"/>
          </p:nvPr>
        </p:nvSpPr>
        <p:spPr>
          <a:xfrm>
            <a:off x="467544" y="1412776"/>
            <a:ext cx="8136904" cy="4176464"/>
          </a:xfrm>
        </p:spPr>
        <p:txBody>
          <a:bodyPr>
            <a:normAutofit/>
          </a:bodyPr>
          <a:lstStyle/>
          <a:p>
            <a:pPr algn="just"/>
            <a:r>
              <a:rPr lang="tr-TR" sz="2000" dirty="0" smtClean="0">
                <a:latin typeface="Calibri" pitchFamily="34" charset="0"/>
              </a:rPr>
              <a:t>Hiçbirinin </a:t>
            </a:r>
            <a:r>
              <a:rPr lang="tr-TR" sz="2000" dirty="0">
                <a:latin typeface="Calibri" pitchFamily="34" charset="0"/>
              </a:rPr>
              <a:t>birimleriyle konuşmadığı onlarca hatta yüzlerce farklı </a:t>
            </a:r>
            <a:r>
              <a:rPr lang="tr-TR" sz="2000" dirty="0" err="1">
                <a:latin typeface="Calibri" pitchFamily="34" charset="0"/>
              </a:rPr>
              <a:t>veritabanı</a:t>
            </a:r>
            <a:r>
              <a:rPr lang="tr-TR" sz="2000" dirty="0">
                <a:latin typeface="Calibri" pitchFamily="34" charset="0"/>
              </a:rPr>
              <a:t> ve sistemlerden elde edilen enformasyona dayalı olan bir işletmeyi yönetmek zorunda olduğunuzu düşünün. </a:t>
            </a:r>
          </a:p>
          <a:p>
            <a:pPr algn="just"/>
            <a:r>
              <a:rPr lang="tr-TR" sz="2000" b="1" dirty="0">
                <a:latin typeface="Calibri" pitchFamily="34" charset="0"/>
              </a:rPr>
              <a:t>Sizin işletmenizin her biri farklı fabrikalarda üretim yapan ve üretimi, veri ambarını ve dağıtımı kontrol eden birbirinden farklı ve uyumsuz sistemlerden oluşan on farklı temel üretim hattına sahip olduğunuzu hayal edin.</a:t>
            </a:r>
          </a:p>
          <a:p>
            <a:pPr algn="just"/>
            <a:r>
              <a:rPr lang="tr-TR" sz="2000" b="1" dirty="0" smtClean="0">
                <a:latin typeface="Calibri" pitchFamily="34" charset="0"/>
              </a:rPr>
              <a:t>Satış </a:t>
            </a:r>
            <a:r>
              <a:rPr lang="tr-TR" sz="2000" b="1" dirty="0">
                <a:latin typeface="Calibri" pitchFamily="34" charset="0"/>
              </a:rPr>
              <a:t>personeli siparişi aldığında sipariş ve­rilen ürünlerin stoklarda olup olmadığını söyleyemeyecek ve üretim bölümü yeni üretim için planlamada satış verilerini kolayca kullanamayacaktır. </a:t>
            </a:r>
            <a:endParaRPr lang="tr-TR" sz="2000" b="1" dirty="0" smtClean="0">
              <a:latin typeface="Calibri" pitchFamily="34" charset="0"/>
            </a:endParaRPr>
          </a:p>
          <a:p>
            <a:pPr algn="just"/>
            <a:r>
              <a:rPr lang="tr-TR" sz="2000" dirty="0" smtClean="0">
                <a:latin typeface="Calibri" pitchFamily="34" charset="0"/>
              </a:rPr>
              <a:t>Şimdi </a:t>
            </a:r>
            <a:r>
              <a:rPr lang="tr-TR" sz="2000" dirty="0">
                <a:latin typeface="Calibri" pitchFamily="34" charset="0"/>
              </a:rPr>
              <a:t>işletmelerin bütünleştirilmiş enformasyonlar için neden özel bir kurumsal sis­teme ihtiyaç duyduğu hakkında bir fikriniz olmuştur.</a:t>
            </a:r>
          </a:p>
          <a:p>
            <a:pPr algn="just"/>
            <a:endParaRPr lang="tr-TR" sz="2000" dirty="0">
              <a:latin typeface="Calibri" pitchFamily="34" charset="0"/>
            </a:endParaRPr>
          </a:p>
        </p:txBody>
      </p:sp>
    </p:spTree>
    <p:extLst>
      <p:ext uri="{BB962C8B-B14F-4D97-AF65-F5344CB8AC3E}">
        <p14:creationId xmlns:p14="http://schemas.microsoft.com/office/powerpoint/2010/main" val="11594687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116632"/>
            <a:ext cx="8964488" cy="648072"/>
          </a:xfrm>
        </p:spPr>
        <p:txBody>
          <a:bodyPr>
            <a:normAutofit/>
          </a:bodyPr>
          <a:lstStyle/>
          <a:p>
            <a:r>
              <a:rPr lang="tr-TR" sz="2800" b="1" dirty="0">
                <a:solidFill>
                  <a:schemeClr val="tx1"/>
                </a:solidFill>
                <a:effectLst/>
                <a:latin typeface="Calibri" pitchFamily="34" charset="0"/>
              </a:rPr>
              <a:t>KURUMSAL SİSTEMLER NEDİR?</a:t>
            </a:r>
            <a:endParaRPr lang="tr-TR" sz="2800" dirty="0">
              <a:solidFill>
                <a:schemeClr val="tx1"/>
              </a:solidFill>
              <a:effectLst/>
              <a:latin typeface="Calibri" pitchFamily="34" charset="0"/>
            </a:endParaRPr>
          </a:p>
        </p:txBody>
      </p:sp>
      <p:sp>
        <p:nvSpPr>
          <p:cNvPr id="3" name="İçerik Yer Tutucusu 2"/>
          <p:cNvSpPr>
            <a:spLocks noGrp="1"/>
          </p:cNvSpPr>
          <p:nvPr>
            <p:ph idx="1"/>
          </p:nvPr>
        </p:nvSpPr>
        <p:spPr>
          <a:xfrm>
            <a:off x="179512" y="836712"/>
            <a:ext cx="8856984" cy="1944216"/>
          </a:xfrm>
        </p:spPr>
        <p:txBody>
          <a:bodyPr>
            <a:normAutofit/>
          </a:bodyPr>
          <a:lstStyle/>
          <a:p>
            <a:pPr algn="just"/>
            <a:r>
              <a:rPr lang="tr-TR" sz="2000" b="1" dirty="0" err="1">
                <a:latin typeface="Calibri" pitchFamily="34" charset="0"/>
              </a:rPr>
              <a:t>Veritabanı</a:t>
            </a:r>
            <a:r>
              <a:rPr lang="tr-TR" sz="2000" dirty="0">
                <a:latin typeface="Calibri" pitchFamily="34" charset="0"/>
              </a:rPr>
              <a:t> işletmedeki çok farklı bölümlerden; üretim, muhasebe - finansman, satış - pazarlama ve insan kaynakları gibi işletme için­de yer alan hemen hemen tüm faaliyetleri destekleyen uygulamalar için veri oluşturan birçok sayıdaki anahtar iş süreçlerinden verileri </a:t>
            </a:r>
            <a:r>
              <a:rPr lang="tr-TR" sz="2000" dirty="0" smtClean="0">
                <a:latin typeface="Calibri" pitchFamily="34" charset="0"/>
              </a:rPr>
              <a:t>toplar.</a:t>
            </a:r>
          </a:p>
          <a:p>
            <a:pPr algn="just"/>
            <a:r>
              <a:rPr lang="tr-TR" sz="2000" dirty="0">
                <a:latin typeface="Calibri" pitchFamily="34" charset="0"/>
              </a:rPr>
              <a:t>Bir süreç tara­fından yeni bir enformasyon girişi olduğunda, diğer tüm iş süreçleri içinde bu enformasyon </a:t>
            </a:r>
            <a:r>
              <a:rPr lang="tr-TR" sz="2000" dirty="0" smtClean="0">
                <a:latin typeface="Calibri" pitchFamily="34" charset="0"/>
              </a:rPr>
              <a:t>kullanılabilir.</a:t>
            </a:r>
          </a:p>
          <a:p>
            <a:pPr algn="just"/>
            <a:endParaRPr lang="tr-TR" sz="2000" dirty="0">
              <a:latin typeface="Calibri" pitchFamily="34" charset="0"/>
            </a:endParaRPr>
          </a:p>
          <a:p>
            <a:pPr algn="just"/>
            <a:endParaRPr lang="tr-TR" sz="2000" dirty="0">
              <a:latin typeface="Calibri" pitchFamily="34" charset="0"/>
            </a:endParaRPr>
          </a:p>
        </p:txBody>
      </p:sp>
      <p:pic>
        <p:nvPicPr>
          <p:cNvPr id="1026"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982564" y="2780928"/>
            <a:ext cx="5616624" cy="4077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153830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s://encrypted-tbn0.gstatic.com/images?q=tbn:ANd9GcS5PyM0MV2WLBQkdm9EqRyyc1poVTgKQm-6kRiIu-VflVWzmZChqw"/>
          <p:cNvPicPr>
            <a:picLocks noChangeAspect="1" noChangeArrowheads="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0" y="-11392"/>
            <a:ext cx="9144000" cy="686939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691680" y="2276872"/>
            <a:ext cx="1008112" cy="7317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95536" y="3140968"/>
            <a:ext cx="1008112" cy="7317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899592" y="1216585"/>
            <a:ext cx="1008112" cy="7317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6804248" y="1340768"/>
            <a:ext cx="1008112" cy="7317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7524328" y="4024861"/>
            <a:ext cx="1008112" cy="7317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Metin kutusu 14"/>
          <p:cNvSpPr txBox="1"/>
          <p:nvPr/>
        </p:nvSpPr>
        <p:spPr>
          <a:xfrm>
            <a:off x="1979712" y="97601"/>
            <a:ext cx="6048672" cy="584775"/>
          </a:xfrm>
          <a:prstGeom prst="rect">
            <a:avLst/>
          </a:prstGeom>
          <a:noFill/>
        </p:spPr>
        <p:txBody>
          <a:bodyPr wrap="square" rtlCol="0">
            <a:spAutoFit/>
          </a:bodyPr>
          <a:lstStyle/>
          <a:p>
            <a:r>
              <a:rPr lang="tr-TR" sz="3200" dirty="0" smtClean="0"/>
              <a:t>Peki global bir şirketimiz varsa?</a:t>
            </a:r>
            <a:endParaRPr lang="tr-TR" sz="3200" dirty="0"/>
          </a:p>
        </p:txBody>
      </p:sp>
    </p:spTree>
    <p:extLst>
      <p:ext uri="{BB962C8B-B14F-4D97-AF65-F5344CB8AC3E}">
        <p14:creationId xmlns:p14="http://schemas.microsoft.com/office/powerpoint/2010/main" val="15301989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260648"/>
            <a:ext cx="8100392" cy="661219"/>
          </a:xfrm>
        </p:spPr>
        <p:txBody>
          <a:bodyPr>
            <a:normAutofit/>
          </a:bodyPr>
          <a:lstStyle/>
          <a:p>
            <a:r>
              <a:rPr lang="tr-TR" sz="3200" b="1" dirty="0">
                <a:solidFill>
                  <a:schemeClr val="tx1"/>
                </a:solidFill>
                <a:effectLst/>
                <a:latin typeface="Calibri" pitchFamily="34" charset="0"/>
              </a:rPr>
              <a:t>KURUMSAL </a:t>
            </a:r>
            <a:r>
              <a:rPr lang="tr-TR" sz="3200" b="1" dirty="0" smtClean="0">
                <a:solidFill>
                  <a:schemeClr val="tx1"/>
                </a:solidFill>
                <a:effectLst/>
                <a:latin typeface="Calibri" pitchFamily="34" charset="0"/>
              </a:rPr>
              <a:t>SİSTEMLER NELER YAPABİLİR?</a:t>
            </a:r>
            <a:endParaRPr lang="tr-TR" sz="3200" dirty="0">
              <a:solidFill>
                <a:schemeClr val="tx1"/>
              </a:solidFill>
              <a:effectLst/>
              <a:latin typeface="Calibri" pitchFamily="34" charset="0"/>
            </a:endParaRPr>
          </a:p>
        </p:txBody>
      </p:sp>
      <p:sp>
        <p:nvSpPr>
          <p:cNvPr id="3" name="İçerik Yer Tutucusu 2"/>
          <p:cNvSpPr>
            <a:spLocks noGrp="1"/>
          </p:cNvSpPr>
          <p:nvPr>
            <p:ph idx="1"/>
          </p:nvPr>
        </p:nvSpPr>
        <p:spPr>
          <a:xfrm>
            <a:off x="395536" y="1268760"/>
            <a:ext cx="8424936" cy="5411688"/>
          </a:xfrm>
        </p:spPr>
        <p:txBody>
          <a:bodyPr>
            <a:normAutofit/>
          </a:bodyPr>
          <a:lstStyle/>
          <a:p>
            <a:pPr algn="just"/>
            <a:r>
              <a:rPr lang="tr-TR" sz="1800" dirty="0">
                <a:latin typeface="Calibri" pitchFamily="34" charset="0"/>
              </a:rPr>
              <a:t>Örneğin, satış temsilcisi bir jant için sipariş verdiğinde, sistem müşterinin kredi limitini onaylayacak, nakliyesini planlayacak, en iyi yol rotasını tanım­layacak ve stok için gerekli parçaları saklayacaktır. </a:t>
            </a:r>
            <a:endParaRPr lang="tr-TR" sz="1800" dirty="0" smtClean="0">
              <a:latin typeface="Calibri" pitchFamily="34" charset="0"/>
            </a:endParaRPr>
          </a:p>
          <a:p>
            <a:pPr algn="just"/>
            <a:r>
              <a:rPr lang="tr-TR" sz="1800" dirty="0" smtClean="0">
                <a:latin typeface="Calibri" pitchFamily="34" charset="0"/>
              </a:rPr>
              <a:t>Eğer </a:t>
            </a:r>
            <a:r>
              <a:rPr lang="tr-TR" sz="1800" dirty="0">
                <a:latin typeface="Calibri" pitchFamily="34" charset="0"/>
              </a:rPr>
              <a:t>stoklar siparişi karşı­lamak için yetersizse, sistem ihtiyaç duyulacak materyalleri ve </a:t>
            </a:r>
            <a:r>
              <a:rPr lang="tr-TR" sz="1800" dirty="0" smtClean="0">
                <a:latin typeface="Calibri" pitchFamily="34" charset="0"/>
              </a:rPr>
              <a:t>parçaları </a:t>
            </a:r>
            <a:r>
              <a:rPr lang="tr-TR" sz="1800" dirty="0">
                <a:latin typeface="Calibri" pitchFamily="34" charset="0"/>
              </a:rPr>
              <a:t>teda­rikçiye sipariş vererek daha fazla jant üretimi için planlama yapacaktır. </a:t>
            </a:r>
            <a:endParaRPr lang="tr-TR" sz="1800" dirty="0" smtClean="0">
              <a:latin typeface="Calibri" pitchFamily="34" charset="0"/>
            </a:endParaRPr>
          </a:p>
          <a:p>
            <a:pPr algn="just"/>
            <a:r>
              <a:rPr lang="tr-TR" sz="1800" dirty="0" smtClean="0">
                <a:latin typeface="Calibri" pitchFamily="34" charset="0"/>
              </a:rPr>
              <a:t>Satış </a:t>
            </a:r>
            <a:r>
              <a:rPr lang="tr-TR" sz="1800" dirty="0">
                <a:latin typeface="Calibri" pitchFamily="34" charset="0"/>
              </a:rPr>
              <a:t>ve üretim tahminleri hemen yenilenecektir. </a:t>
            </a:r>
            <a:endParaRPr lang="tr-TR" sz="1800" dirty="0" smtClean="0">
              <a:latin typeface="Calibri" pitchFamily="34" charset="0"/>
            </a:endParaRPr>
          </a:p>
          <a:p>
            <a:pPr algn="just"/>
            <a:r>
              <a:rPr lang="tr-TR" sz="1800" dirty="0" smtClean="0">
                <a:latin typeface="Calibri" pitchFamily="34" charset="0"/>
              </a:rPr>
              <a:t>Siparişin </a:t>
            </a:r>
            <a:r>
              <a:rPr lang="tr-TR" sz="1800" dirty="0">
                <a:latin typeface="Calibri" pitchFamily="34" charset="0"/>
              </a:rPr>
              <a:t>maliyeti ve getirisiyle </a:t>
            </a:r>
            <a:r>
              <a:rPr lang="tr-TR" sz="1800" dirty="0" smtClean="0">
                <a:latin typeface="Calibri" pitchFamily="34" charset="0"/>
              </a:rPr>
              <a:t>def­ter-i </a:t>
            </a:r>
            <a:r>
              <a:rPr lang="tr-TR" sz="1800" dirty="0">
                <a:latin typeface="Calibri" pitchFamily="34" charset="0"/>
              </a:rPr>
              <a:t>kebir ve işletmenin nakit düzeyi otomatik olarak yenilenecektir. </a:t>
            </a:r>
            <a:endParaRPr lang="tr-TR" sz="1800" dirty="0" smtClean="0">
              <a:latin typeface="Calibri" pitchFamily="34" charset="0"/>
            </a:endParaRPr>
          </a:p>
          <a:p>
            <a:pPr algn="just"/>
            <a:r>
              <a:rPr lang="tr-TR" sz="1800" dirty="0" smtClean="0">
                <a:latin typeface="Calibri" pitchFamily="34" charset="0"/>
              </a:rPr>
              <a:t>Kullanıcı </a:t>
            </a:r>
            <a:r>
              <a:rPr lang="tr-TR" sz="1800" dirty="0">
                <a:latin typeface="Calibri" pitchFamily="34" charset="0"/>
              </a:rPr>
              <a:t>sistemden faydalanacaktır ve herhangi bir zamanda siparişin nerede olduğunu bulabilecektir. </a:t>
            </a:r>
            <a:endParaRPr lang="tr-TR" sz="1800" dirty="0" smtClean="0">
              <a:latin typeface="Calibri" pitchFamily="34" charset="0"/>
            </a:endParaRPr>
          </a:p>
          <a:p>
            <a:pPr algn="just"/>
            <a:r>
              <a:rPr lang="tr-TR" sz="1800" dirty="0" smtClean="0">
                <a:latin typeface="Calibri" pitchFamily="34" charset="0"/>
              </a:rPr>
              <a:t>Yönetim </a:t>
            </a:r>
            <a:r>
              <a:rPr lang="tr-TR" sz="1800" dirty="0">
                <a:latin typeface="Calibri" pitchFamily="34" charset="0"/>
              </a:rPr>
              <a:t>herhangi bir zamanda işlerin nasıl gittiğine ilişkin en­formasyonu elde edebilecektir. </a:t>
            </a:r>
            <a:endParaRPr lang="tr-TR" sz="1800" dirty="0" smtClean="0">
              <a:latin typeface="Calibri" pitchFamily="34" charset="0"/>
            </a:endParaRPr>
          </a:p>
          <a:p>
            <a:pPr algn="just"/>
            <a:r>
              <a:rPr lang="tr-TR" sz="1800" dirty="0" smtClean="0">
                <a:latin typeface="Calibri" pitchFamily="34" charset="0"/>
              </a:rPr>
              <a:t>Sistem </a:t>
            </a:r>
            <a:r>
              <a:rPr lang="tr-TR" sz="1800" dirty="0">
                <a:latin typeface="Calibri" pitchFamily="34" charset="0"/>
              </a:rPr>
              <a:t>ayrıca üretim maliyetlerinin ve karlılı­ğın analizi için kurumsal çapta veri üretebilecektir.</a:t>
            </a:r>
          </a:p>
          <a:p>
            <a:pPr algn="just"/>
            <a:endParaRPr lang="tr-TR" sz="1800" dirty="0">
              <a:latin typeface="Calibri" pitchFamily="34" charset="0"/>
            </a:endParaRPr>
          </a:p>
        </p:txBody>
      </p:sp>
    </p:spTree>
    <p:extLst>
      <p:ext uri="{BB962C8B-B14F-4D97-AF65-F5344CB8AC3E}">
        <p14:creationId xmlns:p14="http://schemas.microsoft.com/office/powerpoint/2010/main" val="16891514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88640"/>
            <a:ext cx="8424936" cy="1080120"/>
          </a:xfrm>
          <a:solidFill>
            <a:schemeClr val="bg1"/>
          </a:solidFill>
        </p:spPr>
        <p:txBody>
          <a:bodyPr>
            <a:normAutofit/>
          </a:bodyPr>
          <a:lstStyle/>
          <a:p>
            <a:r>
              <a:rPr lang="tr-TR" sz="3200" b="1" dirty="0">
                <a:solidFill>
                  <a:schemeClr val="tx1"/>
                </a:solidFill>
                <a:latin typeface="Calibri" pitchFamily="34" charset="0"/>
              </a:rPr>
              <a:t>KURUMSAL YAZILIM</a:t>
            </a:r>
          </a:p>
        </p:txBody>
      </p:sp>
      <p:sp>
        <p:nvSpPr>
          <p:cNvPr id="3" name="İçerik Yer Tutucusu 2"/>
          <p:cNvSpPr>
            <a:spLocks noGrp="1"/>
          </p:cNvSpPr>
          <p:nvPr>
            <p:ph idx="1"/>
          </p:nvPr>
        </p:nvSpPr>
        <p:spPr>
          <a:xfrm>
            <a:off x="323528" y="1268760"/>
            <a:ext cx="8424936" cy="4896544"/>
          </a:xfrm>
          <a:solidFill>
            <a:schemeClr val="bg1"/>
          </a:solidFill>
        </p:spPr>
        <p:txBody>
          <a:bodyPr>
            <a:noAutofit/>
          </a:bodyPr>
          <a:lstStyle/>
          <a:p>
            <a:pPr algn="just"/>
            <a:r>
              <a:rPr lang="tr-TR" sz="2000" b="1" dirty="0">
                <a:latin typeface="Calibri" pitchFamily="34" charset="0"/>
              </a:rPr>
              <a:t>Bu yazılımı kullanan işletmeler öncelikle kullanmak istedikleri sistemin fonk­siyonlarını seçmeli ve daha sonra yazılımdaki iş süreçlerinin haritasını çıkarmalıdırlar. </a:t>
            </a:r>
          </a:p>
          <a:p>
            <a:pPr algn="just"/>
            <a:r>
              <a:rPr lang="tr-TR" sz="2000" dirty="0">
                <a:latin typeface="Calibri" pitchFamily="34" charset="0"/>
              </a:rPr>
              <a:t>Sistemde yer alan iş süreçlerinin tanımlanması ve bunların yazılımdaki süreçler ile eşleştirilmesi için çok fazla çaba gösterilmesi gerekmek­tedir. </a:t>
            </a:r>
          </a:p>
          <a:p>
            <a:pPr algn="just"/>
            <a:r>
              <a:rPr lang="tr-TR" sz="2000" b="1" dirty="0" smtClean="0">
                <a:latin typeface="Calibri" pitchFamily="34" charset="0"/>
              </a:rPr>
              <a:t>Eğer </a:t>
            </a:r>
            <a:r>
              <a:rPr lang="tr-TR" sz="2000" b="1" dirty="0">
                <a:latin typeface="Calibri" pitchFamily="34" charset="0"/>
              </a:rPr>
              <a:t>kurumsal </a:t>
            </a:r>
            <a:r>
              <a:rPr lang="tr-TR" sz="2000" b="1" dirty="0" smtClean="0">
                <a:latin typeface="Calibri" pitchFamily="34" charset="0"/>
              </a:rPr>
              <a:t>yazılım işletmenin </a:t>
            </a:r>
            <a:r>
              <a:rPr lang="tr-TR" sz="2000" b="1" dirty="0">
                <a:latin typeface="Calibri" pitchFamily="34" charset="0"/>
              </a:rPr>
              <a:t>iş yapış tarzını desteklemiyorsa, işletmeler kendi iş süreçlerinin yapış tarzını destekleyecek yazılımlardan bir kıs­mını yeniden yazabilirler</a:t>
            </a:r>
            <a:r>
              <a:rPr lang="tr-TR" sz="2000" dirty="0">
                <a:latin typeface="Calibri" pitchFamily="34" charset="0"/>
              </a:rPr>
              <a:t>. </a:t>
            </a:r>
            <a:endParaRPr lang="tr-TR" sz="2000" dirty="0" smtClean="0">
              <a:latin typeface="Calibri" pitchFamily="34" charset="0"/>
            </a:endParaRPr>
          </a:p>
          <a:p>
            <a:pPr algn="just"/>
            <a:r>
              <a:rPr lang="tr-TR" sz="2000" b="1" dirty="0" smtClean="0">
                <a:latin typeface="Calibri" pitchFamily="34" charset="0"/>
              </a:rPr>
              <a:t>Ancak</a:t>
            </a:r>
            <a:r>
              <a:rPr lang="tr-TR" sz="2000" b="1" dirty="0">
                <a:latin typeface="Calibri" pitchFamily="34" charset="0"/>
              </a:rPr>
              <a:t>, kurumsal </a:t>
            </a:r>
            <a:r>
              <a:rPr lang="tr-TR" sz="2000" b="1" dirty="0" smtClean="0">
                <a:latin typeface="Calibri" pitchFamily="34" charset="0"/>
              </a:rPr>
              <a:t>yazılım zaten </a:t>
            </a:r>
            <a:r>
              <a:rPr lang="tr-TR" sz="2000" b="1" dirty="0">
                <a:latin typeface="Calibri" pitchFamily="34" charset="0"/>
              </a:rPr>
              <a:t>karmaşıktır ve çok fazla özelleştirme sis­tem performansını azaltabilir. </a:t>
            </a:r>
            <a:endParaRPr lang="tr-TR" sz="2000" b="1" dirty="0" smtClean="0">
              <a:latin typeface="Calibri" pitchFamily="34" charset="0"/>
            </a:endParaRPr>
          </a:p>
          <a:p>
            <a:pPr algn="just"/>
            <a:r>
              <a:rPr lang="tr-TR" sz="2000" b="1" u="sng" dirty="0">
                <a:solidFill>
                  <a:srgbClr val="FF0000"/>
                </a:solidFill>
                <a:latin typeface="Calibri" pitchFamily="34" charset="0"/>
              </a:rPr>
              <a:t>Eğer  işletmeler kurumsal yazılımdan en yüksek faydayı elde etmek istiyorlarsa, iş </a:t>
            </a:r>
            <a:r>
              <a:rPr lang="tr-TR" sz="2000" b="1" u="sng" dirty="0" smtClean="0">
                <a:solidFill>
                  <a:srgbClr val="FF0000"/>
                </a:solidFill>
                <a:latin typeface="Calibri" pitchFamily="34" charset="0"/>
              </a:rPr>
              <a:t>yapma </a:t>
            </a:r>
            <a:r>
              <a:rPr lang="tr-TR" sz="2000" b="1" u="sng" dirty="0">
                <a:solidFill>
                  <a:srgbClr val="FF0000"/>
                </a:solidFill>
                <a:latin typeface="Calibri" pitchFamily="34" charset="0"/>
              </a:rPr>
              <a:t>şekillerini yazılımdaki iş süreçlerine uygun hale getirmek için değiştirmek </a:t>
            </a:r>
            <a:r>
              <a:rPr lang="tr-TR" sz="2000" b="1" u="sng" dirty="0" smtClean="0">
                <a:solidFill>
                  <a:srgbClr val="FF0000"/>
                </a:solidFill>
                <a:latin typeface="Calibri" pitchFamily="34" charset="0"/>
              </a:rPr>
              <a:t>zorundadırlar.</a:t>
            </a:r>
          </a:p>
          <a:p>
            <a:pPr algn="just"/>
            <a:r>
              <a:rPr lang="tr-TR" sz="2000" dirty="0" smtClean="0">
                <a:latin typeface="Calibri" pitchFamily="34" charset="0"/>
              </a:rPr>
              <a:t>Öncü </a:t>
            </a:r>
            <a:r>
              <a:rPr lang="tr-TR" sz="2000" dirty="0">
                <a:latin typeface="Calibri" pitchFamily="34" charset="0"/>
              </a:rPr>
              <a:t>kurumsal yazılım dağıtım işletmeleri </a:t>
            </a:r>
            <a:r>
              <a:rPr lang="tr-TR" sz="2000" b="1" dirty="0">
                <a:latin typeface="Calibri" pitchFamily="34" charset="0"/>
              </a:rPr>
              <a:t>SAP</a:t>
            </a:r>
            <a:r>
              <a:rPr lang="tr-TR" sz="2000" dirty="0">
                <a:latin typeface="Calibri" pitchFamily="34" charset="0"/>
              </a:rPr>
              <a:t>, </a:t>
            </a:r>
            <a:r>
              <a:rPr lang="tr-TR" sz="2000" b="1" dirty="0">
                <a:latin typeface="Calibri" pitchFamily="34" charset="0"/>
              </a:rPr>
              <a:t>ORACLE</a:t>
            </a:r>
            <a:r>
              <a:rPr lang="tr-TR" sz="2000" dirty="0">
                <a:latin typeface="Calibri" pitchFamily="34" charset="0"/>
              </a:rPr>
              <a:t> (People </a:t>
            </a:r>
            <a:r>
              <a:rPr lang="tr-TR" sz="2000" dirty="0" err="1">
                <a:latin typeface="Calibri" pitchFamily="34" charset="0"/>
              </a:rPr>
              <a:t>Soft’u</a:t>
            </a:r>
            <a:r>
              <a:rPr lang="tr-TR" sz="2000" dirty="0">
                <a:latin typeface="Calibri" pitchFamily="34" charset="0"/>
              </a:rPr>
              <a:t> </a:t>
            </a:r>
            <a:r>
              <a:rPr lang="tr-TR" sz="2000" dirty="0" smtClean="0">
                <a:latin typeface="Calibri" pitchFamily="34" charset="0"/>
              </a:rPr>
              <a:t>satın </a:t>
            </a:r>
            <a:r>
              <a:rPr lang="tr-TR" sz="2000" dirty="0">
                <a:latin typeface="Calibri" pitchFamily="34" charset="0"/>
              </a:rPr>
              <a:t>almasıyla birlikte), </a:t>
            </a:r>
            <a:r>
              <a:rPr lang="tr-TR" sz="2000" b="1" dirty="0" err="1" smtClean="0">
                <a:latin typeface="Calibri" pitchFamily="34" charset="0"/>
              </a:rPr>
              <a:t>Infor</a:t>
            </a:r>
            <a:r>
              <a:rPr lang="tr-TR" sz="2000" b="1" dirty="0" smtClean="0">
                <a:latin typeface="Calibri" pitchFamily="34" charset="0"/>
              </a:rPr>
              <a:t> </a:t>
            </a:r>
            <a:r>
              <a:rPr lang="tr-TR" sz="2000" b="1" dirty="0">
                <a:latin typeface="Calibri" pitchFamily="34" charset="0"/>
              </a:rPr>
              <a:t>Global Solutions </a:t>
            </a:r>
            <a:r>
              <a:rPr lang="tr-TR" sz="2000" dirty="0">
                <a:latin typeface="Calibri" pitchFamily="34" charset="0"/>
              </a:rPr>
              <a:t>and </a:t>
            </a:r>
            <a:r>
              <a:rPr lang="tr-TR" sz="2000" b="1" dirty="0" err="1" smtClean="0">
                <a:latin typeface="Calibri" pitchFamily="34" charset="0"/>
              </a:rPr>
              <a:t>Microsoft’dur</a:t>
            </a:r>
            <a:r>
              <a:rPr lang="tr-TR" sz="2000" dirty="0" smtClean="0">
                <a:latin typeface="Calibri" pitchFamily="34" charset="0"/>
              </a:rPr>
              <a:t>.</a:t>
            </a:r>
          </a:p>
          <a:p>
            <a:pPr algn="just"/>
            <a:endParaRPr lang="tr-TR" sz="2000" dirty="0">
              <a:latin typeface="Calibri" pitchFamily="34" charset="0"/>
            </a:endParaRPr>
          </a:p>
          <a:p>
            <a:pPr algn="just"/>
            <a:endParaRPr lang="tr-TR" sz="2000" dirty="0">
              <a:latin typeface="Calibri" pitchFamily="34" charset="0"/>
            </a:endParaRPr>
          </a:p>
        </p:txBody>
      </p:sp>
    </p:spTree>
    <p:extLst>
      <p:ext uri="{BB962C8B-B14F-4D97-AF65-F5344CB8AC3E}">
        <p14:creationId xmlns:p14="http://schemas.microsoft.com/office/powerpoint/2010/main" val="1739734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18408" y="260648"/>
            <a:ext cx="8111827" cy="776659"/>
          </a:xfrm>
        </p:spPr>
        <p:txBody>
          <a:bodyPr>
            <a:normAutofit/>
          </a:bodyPr>
          <a:lstStyle/>
          <a:p>
            <a:r>
              <a:rPr lang="tr-TR" sz="2800" b="1" dirty="0">
                <a:solidFill>
                  <a:schemeClr val="tx1"/>
                </a:solidFill>
                <a:effectLst/>
                <a:latin typeface="Calibri" pitchFamily="34" charset="0"/>
              </a:rPr>
              <a:t>KURUMSAL SİSTEMLERİN İŞLETME </a:t>
            </a:r>
            <a:r>
              <a:rPr lang="tr-TR" sz="2800" b="1" dirty="0" smtClean="0">
                <a:solidFill>
                  <a:schemeClr val="tx1"/>
                </a:solidFill>
                <a:effectLst/>
                <a:latin typeface="Calibri" pitchFamily="34" charset="0"/>
              </a:rPr>
              <a:t>DEĞERİ</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318408" y="1285911"/>
            <a:ext cx="8538152" cy="3384376"/>
          </a:xfrm>
        </p:spPr>
        <p:txBody>
          <a:bodyPr>
            <a:normAutofit/>
          </a:bodyPr>
          <a:lstStyle/>
          <a:p>
            <a:pPr algn="just"/>
            <a:r>
              <a:rPr lang="tr-TR" sz="2000" dirty="0">
                <a:latin typeface="Calibri" pitchFamily="34" charset="0"/>
              </a:rPr>
              <a:t>Kurumsal sistemler, hem yöneticilerin daha iyi karar almalarına yardımcı ol­mak için </a:t>
            </a:r>
            <a:r>
              <a:rPr lang="tr-TR" sz="2000" b="1" u="sng" dirty="0">
                <a:latin typeface="Calibri" pitchFamily="34" charset="0"/>
              </a:rPr>
              <a:t>işletme boyutunda enformasyonları sağlayarak</a:t>
            </a:r>
            <a:r>
              <a:rPr lang="tr-TR" sz="2000" u="sng" dirty="0">
                <a:latin typeface="Calibri" pitchFamily="34" charset="0"/>
              </a:rPr>
              <a:t> </a:t>
            </a:r>
            <a:r>
              <a:rPr lang="tr-TR" sz="2000" dirty="0" smtClean="0">
                <a:latin typeface="Calibri" pitchFamily="34" charset="0"/>
              </a:rPr>
              <a:t>hem </a:t>
            </a:r>
            <a:r>
              <a:rPr lang="tr-TR" sz="2000" dirty="0">
                <a:latin typeface="Calibri" pitchFamily="34" charset="0"/>
              </a:rPr>
              <a:t>de </a:t>
            </a:r>
            <a:r>
              <a:rPr lang="tr-TR" sz="2000" b="1" u="sng" dirty="0">
                <a:latin typeface="Calibri" pitchFamily="34" charset="0"/>
              </a:rPr>
              <a:t>faaliyet­lerin etkinliğini artırarak</a:t>
            </a:r>
            <a:r>
              <a:rPr lang="tr-TR" sz="2000" dirty="0">
                <a:latin typeface="Calibri" pitchFamily="34" charset="0"/>
              </a:rPr>
              <a:t> </a:t>
            </a:r>
            <a:r>
              <a:rPr lang="tr-TR" sz="2000" b="1" dirty="0">
                <a:latin typeface="Calibri" pitchFamily="34" charset="0"/>
              </a:rPr>
              <a:t>değer oluşmasını </a:t>
            </a:r>
            <a:r>
              <a:rPr lang="tr-TR" sz="2000" b="1" dirty="0" smtClean="0">
                <a:latin typeface="Calibri" pitchFamily="34" charset="0"/>
              </a:rPr>
              <a:t>sağlamaktadır.</a:t>
            </a:r>
          </a:p>
          <a:p>
            <a:pPr algn="just"/>
            <a:r>
              <a:rPr lang="tr-TR" sz="2000" dirty="0">
                <a:latin typeface="Calibri" pitchFamily="34" charset="0"/>
              </a:rPr>
              <a:t>Farklı bölgelerde birçok iş birimi olan büyük işletmeler, dünya çapında herkes işi aynı şekilde yapabilsin diye standart uygulamaları ve verileri kullanmak için kurumsal sis­temleri kullanmaktadırlar</a:t>
            </a:r>
            <a:r>
              <a:rPr lang="tr-TR" sz="2000" dirty="0" smtClean="0">
                <a:latin typeface="Calibri" pitchFamily="34" charset="0"/>
              </a:rPr>
              <a:t>. (Amaçlardan birisi de herkes aynı veriyi kullansın…)</a:t>
            </a:r>
          </a:p>
          <a:p>
            <a:pPr algn="just"/>
            <a:r>
              <a:rPr lang="tr-TR" sz="2000" dirty="0">
                <a:latin typeface="Calibri" pitchFamily="34" charset="0"/>
              </a:rPr>
              <a:t>Örneğin; Coca-Cola 200 ülkede önemli iş süreçlerini bütünleştirmek ve stan­dart hale getirmek için SAP kurumsal sistemlerini </a:t>
            </a:r>
            <a:r>
              <a:rPr lang="tr-TR" sz="2000" dirty="0" smtClean="0">
                <a:latin typeface="Calibri" pitchFamily="34" charset="0"/>
              </a:rPr>
              <a:t>uygulamaktadır. </a:t>
            </a:r>
          </a:p>
          <a:p>
            <a:pPr algn="just"/>
            <a:endParaRPr lang="tr-TR" sz="2000" dirty="0">
              <a:latin typeface="Calibri" pitchFamily="34" charset="0"/>
            </a:endParaRPr>
          </a:p>
          <a:p>
            <a:pPr algn="just"/>
            <a:endParaRPr lang="tr-TR" sz="2000" dirty="0" smtClean="0">
              <a:latin typeface="Calibri" pitchFamily="34" charset="0"/>
            </a:endParaRPr>
          </a:p>
          <a:p>
            <a:pPr algn="just"/>
            <a:endParaRPr lang="tr-TR" sz="2000" dirty="0">
              <a:latin typeface="Calibri" pitchFamily="34" charset="0"/>
            </a:endParaRPr>
          </a:p>
        </p:txBody>
      </p:sp>
      <p:sp>
        <p:nvSpPr>
          <p:cNvPr id="5" name="Metin kutusu 4"/>
          <p:cNvSpPr txBox="1"/>
          <p:nvPr/>
        </p:nvSpPr>
        <p:spPr>
          <a:xfrm>
            <a:off x="318408" y="4329970"/>
            <a:ext cx="8538152" cy="707886"/>
          </a:xfrm>
          <a:prstGeom prst="rect">
            <a:avLst/>
          </a:prstGeom>
          <a:solidFill>
            <a:schemeClr val="bg1">
              <a:lumMod val="95000"/>
            </a:schemeClr>
          </a:solidFill>
          <a:ln>
            <a:solidFill>
              <a:schemeClr val="bg1">
                <a:lumMod val="95000"/>
              </a:schemeClr>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b="1" cap="all" dirty="0"/>
              <a:t>COCA-COLA ENTERPRISES JOINS SAP IN DIRECT STORE DELIVERY INITIATIVE TO ENHANCE SALES, LOGISTICS, SERVICE AND MOBILE </a:t>
            </a:r>
            <a:r>
              <a:rPr lang="en-US" sz="2000" b="1" cap="all" dirty="0" smtClean="0"/>
              <a:t>APPLICATIONS</a:t>
            </a:r>
            <a:endParaRPr lang="tr-TR" sz="2000" b="1" dirty="0"/>
          </a:p>
        </p:txBody>
      </p:sp>
    </p:spTree>
    <p:extLst>
      <p:ext uri="{BB962C8B-B14F-4D97-AF65-F5344CB8AC3E}">
        <p14:creationId xmlns:p14="http://schemas.microsoft.com/office/powerpoint/2010/main" val="3833070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en-US" sz="3200" b="1" cap="all" dirty="0">
                <a:latin typeface="+mn-lt"/>
              </a:rPr>
              <a:t>COCA-COLA ENTERPRISES</a:t>
            </a:r>
            <a:endParaRPr lang="tr-TR" sz="3200" dirty="0">
              <a:latin typeface="+mn-lt"/>
            </a:endParaRPr>
          </a:p>
        </p:txBody>
      </p:sp>
      <p:pic>
        <p:nvPicPr>
          <p:cNvPr id="1026" name="Picture 2" descr="http://www.360m.de/wp-content/uploads/2011/06/coca-cola-lifecyc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7143" y="2276872"/>
            <a:ext cx="4372846" cy="420092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image.slidesharecdn.com/cocacola-140712141937-phpapp02/95/coca-cola-8-638.jpg?cb=14051748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16" y="2348880"/>
            <a:ext cx="4411879" cy="3312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1094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7504" y="252688"/>
            <a:ext cx="7886700" cy="792088"/>
          </a:xfrm>
        </p:spPr>
        <p:txBody>
          <a:bodyPr>
            <a:normAutofit/>
          </a:bodyPr>
          <a:lstStyle/>
          <a:p>
            <a:r>
              <a:rPr lang="tr-TR" sz="2800" b="1" dirty="0">
                <a:solidFill>
                  <a:schemeClr val="tx1"/>
                </a:solidFill>
                <a:effectLst/>
                <a:latin typeface="Calibri" pitchFamily="34" charset="0"/>
              </a:rPr>
              <a:t>KURUMSAL SİSTEMLERİN İŞLETME </a:t>
            </a:r>
            <a:r>
              <a:rPr lang="tr-TR" sz="2800" b="1" dirty="0" smtClean="0">
                <a:solidFill>
                  <a:schemeClr val="tx1"/>
                </a:solidFill>
                <a:effectLst/>
                <a:latin typeface="Calibri" pitchFamily="34" charset="0"/>
              </a:rPr>
              <a:t>DEĞERİ</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107504" y="1052736"/>
            <a:ext cx="8928992" cy="1800200"/>
          </a:xfrm>
        </p:spPr>
        <p:txBody>
          <a:bodyPr>
            <a:noAutofit/>
          </a:bodyPr>
          <a:lstStyle/>
          <a:p>
            <a:pPr algn="just"/>
            <a:r>
              <a:rPr lang="tr-TR" sz="1800" b="1" dirty="0">
                <a:latin typeface="Calibri" pitchFamily="34" charset="0"/>
              </a:rPr>
              <a:t>Kurumsal sistemler işletmelere </a:t>
            </a:r>
            <a:r>
              <a:rPr lang="tr-TR" sz="1800" b="1" dirty="0" smtClean="0">
                <a:solidFill>
                  <a:srgbClr val="FF0000"/>
                </a:solidFill>
                <a:latin typeface="Calibri" pitchFamily="34" charset="0"/>
              </a:rPr>
              <a:t>müşteri </a:t>
            </a:r>
            <a:r>
              <a:rPr lang="tr-TR" sz="1800" b="1" dirty="0">
                <a:solidFill>
                  <a:srgbClr val="FF0000"/>
                </a:solidFill>
                <a:latin typeface="Calibri" pitchFamily="34" charset="0"/>
              </a:rPr>
              <a:t>isteklerine hızlı cevap </a:t>
            </a:r>
            <a:r>
              <a:rPr lang="tr-TR" sz="1800" b="1" dirty="0" smtClean="0">
                <a:solidFill>
                  <a:srgbClr val="FF0000"/>
                </a:solidFill>
                <a:latin typeface="Calibri" pitchFamily="34" charset="0"/>
              </a:rPr>
              <a:t>vermede</a:t>
            </a:r>
            <a:r>
              <a:rPr lang="tr-TR" sz="1800" b="1" dirty="0" smtClean="0">
                <a:latin typeface="Calibri" pitchFamily="34" charset="0"/>
              </a:rPr>
              <a:t> </a:t>
            </a:r>
            <a:r>
              <a:rPr lang="tr-TR" sz="1800" b="1" dirty="0">
                <a:latin typeface="Calibri" pitchFamily="34" charset="0"/>
              </a:rPr>
              <a:t>yardımcı olur. </a:t>
            </a:r>
            <a:endParaRPr lang="tr-TR" sz="1800" b="1" dirty="0" smtClean="0">
              <a:latin typeface="Calibri" pitchFamily="34" charset="0"/>
            </a:endParaRPr>
          </a:p>
          <a:p>
            <a:pPr algn="just"/>
            <a:r>
              <a:rPr lang="tr-TR" sz="1800" dirty="0" smtClean="0">
                <a:latin typeface="Calibri" pitchFamily="34" charset="0"/>
              </a:rPr>
              <a:t>Çünkü </a:t>
            </a:r>
            <a:r>
              <a:rPr lang="tr-TR" sz="1800" dirty="0">
                <a:latin typeface="Calibri" pitchFamily="34" charset="0"/>
              </a:rPr>
              <a:t>sistem siparişi, üretimi ve enformasyon dağıtımını bütünleştirmekte, sadece müşterinin verdiği siparişin üretimini, fiili siparişleri yerine getirmek için </a:t>
            </a:r>
            <a:r>
              <a:rPr lang="tr-TR" sz="1800" dirty="0" smtClean="0">
                <a:latin typeface="Calibri" pitchFamily="34" charset="0"/>
              </a:rPr>
              <a:t>hammaddelerin </a:t>
            </a:r>
            <a:r>
              <a:rPr lang="tr-TR" sz="1800" dirty="0">
                <a:latin typeface="Calibri" pitchFamily="34" charset="0"/>
              </a:rPr>
              <a:t>veya parçala­rın doğru miktarının tedarikini ve stoktaki bitmiş ürünlerin veya parçaların en aza indirilmesini ve üretim aşamaları hakkında daha fazla enformasyonu saklamaktadır</a:t>
            </a:r>
            <a:r>
              <a:rPr lang="tr-TR" sz="1800" dirty="0" smtClean="0">
                <a:latin typeface="Calibri" pitchFamily="34" charset="0"/>
              </a:rPr>
              <a:t>.</a:t>
            </a:r>
            <a:endParaRPr lang="tr-TR" sz="1800" dirty="0">
              <a:latin typeface="Calibri" pitchFamily="34" charset="0"/>
            </a:endParaRPr>
          </a:p>
        </p:txBody>
      </p:sp>
      <p:sp>
        <p:nvSpPr>
          <p:cNvPr id="4" name="Metin kutusu 3"/>
          <p:cNvSpPr txBox="1"/>
          <p:nvPr/>
        </p:nvSpPr>
        <p:spPr>
          <a:xfrm>
            <a:off x="251520" y="2852936"/>
            <a:ext cx="8640960" cy="3693319"/>
          </a:xfrm>
          <a:prstGeom prst="rect">
            <a:avLst/>
          </a:prstGeom>
          <a:solidFill>
            <a:schemeClr val="bg1">
              <a:lumMod val="95000"/>
            </a:schemeClr>
          </a:solidFill>
          <a:ln>
            <a:solidFill>
              <a:schemeClr val="bg1">
                <a:lumMod val="95000"/>
              </a:schemeClr>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tr-TR" dirty="0">
                <a:solidFill>
                  <a:schemeClr val="tx1"/>
                </a:solidFill>
                <a:latin typeface="Calibri" pitchFamily="34" charset="0"/>
              </a:rPr>
              <a:t>41 ülkede ve 500 bölgede faaliyet gösteren alüminyum ve alüminyum par­çalarının öncü üreticisi olan </a:t>
            </a:r>
            <a:r>
              <a:rPr lang="tr-TR" b="1" dirty="0" err="1">
                <a:solidFill>
                  <a:schemeClr val="tx1"/>
                </a:solidFill>
                <a:latin typeface="Calibri" pitchFamily="34" charset="0"/>
              </a:rPr>
              <a:t>Alcoa</a:t>
            </a:r>
            <a:r>
              <a:rPr lang="tr-TR" dirty="0">
                <a:solidFill>
                  <a:schemeClr val="tx1"/>
                </a:solidFill>
                <a:latin typeface="Calibri" pitchFamily="34" charset="0"/>
              </a:rPr>
              <a:t>, başlangıçta her biri kendi enformasyon sis­tem kümesine sahip olan iş hatları etrafında iş süreçlerini </a:t>
            </a:r>
            <a:r>
              <a:rPr lang="tr-TR" dirty="0" smtClean="0">
                <a:solidFill>
                  <a:schemeClr val="tx1"/>
                </a:solidFill>
                <a:latin typeface="Calibri" pitchFamily="34" charset="0"/>
              </a:rPr>
              <a:t>düzenlemiştir. </a:t>
            </a:r>
          </a:p>
          <a:p>
            <a:pPr algn="just"/>
            <a:r>
              <a:rPr lang="tr-TR" dirty="0" smtClean="0">
                <a:solidFill>
                  <a:schemeClr val="tx1"/>
                </a:solidFill>
                <a:latin typeface="Calibri" pitchFamily="34" charset="0"/>
              </a:rPr>
              <a:t>Bu </a:t>
            </a:r>
            <a:r>
              <a:rPr lang="tr-TR" dirty="0">
                <a:solidFill>
                  <a:schemeClr val="tx1"/>
                </a:solidFill>
                <a:latin typeface="Calibri" pitchFamily="34" charset="0"/>
              </a:rPr>
              <a:t>sistemlerin pek çoğu tekrarlıydı ve etkin değildi. </a:t>
            </a:r>
            <a:r>
              <a:rPr lang="tr-TR" b="1" dirty="0" err="1">
                <a:solidFill>
                  <a:schemeClr val="tx1"/>
                </a:solidFill>
                <a:latin typeface="Calibri" pitchFamily="34" charset="0"/>
              </a:rPr>
              <a:t>Alcoa'ın</a:t>
            </a:r>
            <a:r>
              <a:rPr lang="tr-TR" b="1" dirty="0">
                <a:solidFill>
                  <a:schemeClr val="tx1"/>
                </a:solidFill>
                <a:latin typeface="Calibri" pitchFamily="34" charset="0"/>
              </a:rPr>
              <a:t> ödeme taleplerini ve finansal süreçler yürütmek için katlandığı maliyetler endüstride yer alan diğer işletmelerden daha fazla ve </a:t>
            </a:r>
            <a:r>
              <a:rPr lang="tr-TR" b="1" dirty="0" smtClean="0">
                <a:solidFill>
                  <a:schemeClr val="tx1"/>
                </a:solidFill>
                <a:latin typeface="Calibri" pitchFamily="34" charset="0"/>
              </a:rPr>
              <a:t>çevrim </a:t>
            </a:r>
            <a:r>
              <a:rPr lang="tr-TR" b="1" dirty="0">
                <a:solidFill>
                  <a:schemeClr val="tx1"/>
                </a:solidFill>
                <a:latin typeface="Calibri" pitchFamily="34" charset="0"/>
              </a:rPr>
              <a:t>süresi de daha </a:t>
            </a:r>
            <a:r>
              <a:rPr lang="tr-TR" b="1" dirty="0" smtClean="0">
                <a:solidFill>
                  <a:schemeClr val="tx1"/>
                </a:solidFill>
                <a:latin typeface="Calibri" pitchFamily="34" charset="0"/>
              </a:rPr>
              <a:t>uzundu. </a:t>
            </a:r>
            <a:r>
              <a:rPr lang="tr-TR" dirty="0">
                <a:solidFill>
                  <a:schemeClr val="tx1"/>
                </a:solidFill>
                <a:latin typeface="Calibri" pitchFamily="34" charset="0"/>
              </a:rPr>
              <a:t>İşlet­me </a:t>
            </a:r>
            <a:r>
              <a:rPr lang="tr-TR" dirty="0" smtClean="0">
                <a:solidFill>
                  <a:schemeClr val="tx1"/>
                </a:solidFill>
                <a:latin typeface="Calibri" pitchFamily="34" charset="0"/>
              </a:rPr>
              <a:t>tek bir </a:t>
            </a:r>
            <a:r>
              <a:rPr lang="tr-TR" dirty="0">
                <a:solidFill>
                  <a:schemeClr val="tx1"/>
                </a:solidFill>
                <a:latin typeface="Calibri" pitchFamily="34" charset="0"/>
              </a:rPr>
              <a:t>dünya birimi gibi faaliyette bulunamamaktaydı.</a:t>
            </a:r>
          </a:p>
          <a:p>
            <a:pPr algn="just"/>
            <a:r>
              <a:rPr lang="tr-TR" b="1" dirty="0" err="1">
                <a:solidFill>
                  <a:schemeClr val="tx1"/>
                </a:solidFill>
                <a:latin typeface="Calibri" pitchFamily="34" charset="0"/>
              </a:rPr>
              <a:t>Oracle'dan</a:t>
            </a:r>
            <a:r>
              <a:rPr lang="tr-TR" b="1" dirty="0">
                <a:solidFill>
                  <a:schemeClr val="tx1"/>
                </a:solidFill>
                <a:latin typeface="Calibri" pitchFamily="34" charset="0"/>
              </a:rPr>
              <a:t> kurumsal yazılını sağladıktan sonra, </a:t>
            </a:r>
            <a:r>
              <a:rPr lang="tr-TR" b="1" dirty="0" err="1">
                <a:solidFill>
                  <a:schemeClr val="tx1"/>
                </a:solidFill>
                <a:latin typeface="Calibri" pitchFamily="34" charset="0"/>
              </a:rPr>
              <a:t>Alcoa</a:t>
            </a:r>
            <a:r>
              <a:rPr lang="tr-TR" b="1" dirty="0">
                <a:solidFill>
                  <a:schemeClr val="tx1"/>
                </a:solidFill>
                <a:latin typeface="Calibri" pitchFamily="34" charset="0"/>
              </a:rPr>
              <a:t> birçok tekrarlı süreçleri ve sistemleri tasfiye etti</a:t>
            </a:r>
            <a:r>
              <a:rPr lang="tr-TR" dirty="0">
                <a:solidFill>
                  <a:schemeClr val="tx1"/>
                </a:solidFill>
                <a:latin typeface="Calibri" pitchFamily="34" charset="0"/>
              </a:rPr>
              <a:t>. Kurumsal sistem malların alındığını onaylayarak talep- ödeme dönüşüm suresini azalttı ve ödeme için alındı sürecini otomatikleştirdi</a:t>
            </a:r>
            <a:r>
              <a:rPr lang="tr-TR" dirty="0" smtClean="0">
                <a:solidFill>
                  <a:schemeClr val="tx1"/>
                </a:solidFill>
                <a:latin typeface="Calibri" pitchFamily="34" charset="0"/>
              </a:rPr>
              <a:t>.</a:t>
            </a:r>
            <a:r>
              <a:rPr lang="tr-TR" dirty="0">
                <a:latin typeface="Calibri" pitchFamily="34" charset="0"/>
              </a:rPr>
              <a:t> </a:t>
            </a:r>
            <a:r>
              <a:rPr lang="tr-TR" b="1" dirty="0" err="1">
                <a:latin typeface="Calibri" pitchFamily="34" charset="0"/>
              </a:rPr>
              <a:t>Alcoa'nın</a:t>
            </a:r>
            <a:r>
              <a:rPr lang="tr-TR" b="1" dirty="0">
                <a:latin typeface="Calibri" pitchFamily="34" charset="0"/>
              </a:rPr>
              <a:t> ödeme hesabı işlem süreci % 80 oranında düştü.</a:t>
            </a:r>
            <a:r>
              <a:rPr lang="tr-TR" dirty="0">
                <a:latin typeface="Calibri" pitchFamily="34" charset="0"/>
              </a:rPr>
              <a:t> </a:t>
            </a:r>
            <a:r>
              <a:rPr lang="tr-TR" b="1" dirty="0" err="1">
                <a:latin typeface="Calibri" pitchFamily="34" charset="0"/>
              </a:rPr>
              <a:t>Alcoa</a:t>
            </a:r>
            <a:r>
              <a:rPr lang="tr-TR" b="1" dirty="0">
                <a:latin typeface="Calibri" pitchFamily="34" charset="0"/>
              </a:rPr>
              <a:t> finansman ve tedarik faaliyetlerini merkezileştirebildi ki bu işletmenin küresel maliyetle­rini yaklaşık % 20 azaltmasına yardımcı oldu</a:t>
            </a:r>
            <a:r>
              <a:rPr lang="tr-TR" b="1" dirty="0" smtClean="0">
                <a:latin typeface="Calibri" pitchFamily="34" charset="0"/>
              </a:rPr>
              <a:t>.</a:t>
            </a:r>
            <a:endParaRPr lang="tr-TR" b="1" dirty="0">
              <a:solidFill>
                <a:schemeClr val="tx1"/>
              </a:solidFill>
              <a:latin typeface="Calibri" pitchFamily="34" charset="0"/>
            </a:endParaRPr>
          </a:p>
        </p:txBody>
      </p:sp>
    </p:spTree>
    <p:extLst>
      <p:ext uri="{BB962C8B-B14F-4D97-AF65-F5344CB8AC3E}">
        <p14:creationId xmlns:p14="http://schemas.microsoft.com/office/powerpoint/2010/main" val="1032183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88640"/>
            <a:ext cx="7714104" cy="648072"/>
          </a:xfrm>
        </p:spPr>
        <p:txBody>
          <a:bodyPr>
            <a:normAutofit/>
          </a:bodyPr>
          <a:lstStyle/>
          <a:p>
            <a:r>
              <a:rPr lang="tr-TR" sz="2800" b="1" dirty="0">
                <a:solidFill>
                  <a:schemeClr val="tx1"/>
                </a:solidFill>
                <a:effectLst/>
                <a:latin typeface="Calibri" pitchFamily="34" charset="0"/>
              </a:rPr>
              <a:t>KURUMSAL SİSTEMLERİN İŞLETME </a:t>
            </a:r>
            <a:r>
              <a:rPr lang="tr-TR" sz="2800" b="1" dirty="0" smtClean="0">
                <a:solidFill>
                  <a:schemeClr val="tx1"/>
                </a:solidFill>
                <a:effectLst/>
                <a:latin typeface="Calibri" pitchFamily="34" charset="0"/>
              </a:rPr>
              <a:t>DEĞERİ</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323528" y="1052736"/>
            <a:ext cx="8496944" cy="5616624"/>
          </a:xfrm>
        </p:spPr>
        <p:txBody>
          <a:bodyPr>
            <a:noAutofit/>
          </a:bodyPr>
          <a:lstStyle/>
          <a:p>
            <a:pPr algn="just"/>
            <a:r>
              <a:rPr lang="tr-TR" sz="2000" b="1" dirty="0">
                <a:solidFill>
                  <a:srgbClr val="FF0000"/>
                </a:solidFill>
                <a:latin typeface="Calibri" pitchFamily="34" charset="0"/>
              </a:rPr>
              <a:t>Kurumsal sistemler daha etkin kararlar almak için daha değerli enformas­yon sağlar. </a:t>
            </a:r>
          </a:p>
          <a:p>
            <a:pPr algn="just"/>
            <a:r>
              <a:rPr lang="tr-TR" sz="2000" dirty="0">
                <a:latin typeface="Calibri" pitchFamily="34" charset="0"/>
              </a:rPr>
              <a:t>İşletmenin merkezi satışlar, stok ve üretimle ilgili son dakika enfor­masyonlarını sağlar ve bu enformasyonu daha doğru satış ve üretim tahminleri oluşturmak için kullanır. </a:t>
            </a:r>
          </a:p>
          <a:p>
            <a:pPr algn="just"/>
            <a:r>
              <a:rPr lang="tr-TR" sz="2000" b="1" dirty="0">
                <a:latin typeface="Calibri" pitchFamily="34" charset="0"/>
              </a:rPr>
              <a:t>Kurumsal yazılımlar, bir bütün olarak örgüt perfor­mansını değerlendirmek için sistem tarafından elde edilen verileri kullanacak çözümleme araçlarını içerir. </a:t>
            </a:r>
          </a:p>
          <a:p>
            <a:pPr algn="just"/>
            <a:r>
              <a:rPr lang="tr-TR" sz="2000" b="1" dirty="0">
                <a:latin typeface="Calibri" pitchFamily="34" charset="0"/>
              </a:rPr>
              <a:t>Kurumsal sistem verileri, tüm örgütün kabul ettiği ortak standartlaştırılmış tanımlara ve biçime sahiptir. </a:t>
            </a:r>
            <a:endParaRPr lang="tr-TR" sz="2000" dirty="0" smtClean="0">
              <a:latin typeface="Calibri" pitchFamily="34" charset="0"/>
            </a:endParaRPr>
          </a:p>
          <a:p>
            <a:pPr algn="just"/>
            <a:r>
              <a:rPr lang="tr-TR" sz="2000" b="1" dirty="0" smtClean="0">
                <a:latin typeface="Calibri" pitchFamily="34" charset="0"/>
              </a:rPr>
              <a:t>Kurumsal </a:t>
            </a:r>
            <a:r>
              <a:rPr lang="tr-TR" sz="2000" b="1" dirty="0">
                <a:latin typeface="Calibri" pitchFamily="34" charset="0"/>
              </a:rPr>
              <a:t>sistemler, üst düzey yöne­ticilerin herhangi bir zamanda örgütün belirli bir bölümünün performansını kolayca ortaya çıkarmasına, en az ve en fazla kar sağlayan ürünleri belirlemesi­ne ve bir bütün olarak işletmenin maliyetlerinin hesaplamasına olanak sağlar</a:t>
            </a:r>
            <a:r>
              <a:rPr lang="tr-TR" sz="2000" b="1" dirty="0" smtClean="0">
                <a:latin typeface="Calibri" pitchFamily="34" charset="0"/>
              </a:rPr>
              <a:t>.</a:t>
            </a:r>
          </a:p>
          <a:p>
            <a:pPr algn="just"/>
            <a:r>
              <a:rPr lang="tr-TR" sz="2000" dirty="0">
                <a:latin typeface="Calibri" pitchFamily="34" charset="0"/>
              </a:rPr>
              <a:t>Örneğin, </a:t>
            </a:r>
            <a:r>
              <a:rPr lang="tr-TR" sz="2000" dirty="0" err="1">
                <a:latin typeface="Calibri" pitchFamily="34" charset="0"/>
              </a:rPr>
              <a:t>Alcoa’ın</a:t>
            </a:r>
            <a:r>
              <a:rPr lang="tr-TR" sz="2000" dirty="0">
                <a:latin typeface="Calibri" pitchFamily="34" charset="0"/>
              </a:rPr>
              <a:t> kurumsal sistemi, çalışanların eğitimi ile yatırım arasında ilişkiyi gösteren küresel insan </a:t>
            </a:r>
            <a:r>
              <a:rPr lang="tr-TR" sz="2000" dirty="0" smtClean="0">
                <a:latin typeface="Calibri" pitchFamily="34" charset="0"/>
              </a:rPr>
              <a:t>kaynakları </a:t>
            </a:r>
            <a:r>
              <a:rPr lang="tr-TR" sz="2000" dirty="0">
                <a:latin typeface="Calibri" pitchFamily="34" charset="0"/>
              </a:rPr>
              <a:t>yönetimi işlevini içerir, çalışanlara yönelik hizmetlerin işletme çapındaki maliyetlerini ölçer, işe alım, tazminat ve eğitim etkinliğini ölçer.</a:t>
            </a:r>
          </a:p>
          <a:p>
            <a:pPr algn="just"/>
            <a:endParaRPr lang="tr-TR" sz="2000" dirty="0">
              <a:latin typeface="Calibri" pitchFamily="34" charset="0"/>
            </a:endParaRPr>
          </a:p>
          <a:p>
            <a:pPr algn="just"/>
            <a:endParaRPr lang="tr-TR" sz="2000" dirty="0">
              <a:latin typeface="Calibri" pitchFamily="34" charset="0"/>
            </a:endParaRPr>
          </a:p>
        </p:txBody>
      </p:sp>
    </p:spTree>
    <p:extLst>
      <p:ext uri="{BB962C8B-B14F-4D97-AF65-F5344CB8AC3E}">
        <p14:creationId xmlns:p14="http://schemas.microsoft.com/office/powerpoint/2010/main" val="21960001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192" y="908720"/>
            <a:ext cx="7886700" cy="965523"/>
          </a:xfrm>
          <a:solidFill>
            <a:schemeClr val="bg1">
              <a:lumMod val="95000"/>
            </a:schemeClr>
          </a:solidFill>
        </p:spPr>
        <p:txBody>
          <a:bodyPr>
            <a:normAutofit/>
          </a:bodyPr>
          <a:lstStyle/>
          <a:p>
            <a:r>
              <a:rPr lang="tr-TR" sz="3200" b="1" dirty="0">
                <a:latin typeface="Calibri" pitchFamily="34" charset="0"/>
              </a:rPr>
              <a:t>TEDARİK ZİNCİRİ YÖNETİMİ (TZY) SİSTEMLERİ</a:t>
            </a:r>
            <a:endParaRPr lang="tr-TR" sz="3200" b="1" dirty="0"/>
          </a:p>
        </p:txBody>
      </p:sp>
    </p:spTree>
    <p:extLst>
      <p:ext uri="{BB962C8B-B14F-4D97-AF65-F5344CB8AC3E}">
        <p14:creationId xmlns:p14="http://schemas.microsoft.com/office/powerpoint/2010/main" val="3483123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69264" y="332656"/>
            <a:ext cx="8100392" cy="576064"/>
          </a:xfrm>
        </p:spPr>
        <p:txBody>
          <a:bodyPr>
            <a:normAutofit/>
          </a:bodyPr>
          <a:lstStyle/>
          <a:p>
            <a:r>
              <a:rPr lang="tr-TR" sz="3200" b="1" dirty="0">
                <a:solidFill>
                  <a:schemeClr val="tx1"/>
                </a:solidFill>
                <a:effectLst/>
                <a:latin typeface="Calibri" pitchFamily="34" charset="0"/>
              </a:rPr>
              <a:t>TEDARİK </a:t>
            </a:r>
            <a:r>
              <a:rPr lang="tr-TR" sz="3200" b="1" dirty="0" smtClean="0">
                <a:solidFill>
                  <a:schemeClr val="tx1"/>
                </a:solidFill>
                <a:effectLst/>
                <a:latin typeface="Calibri" pitchFamily="34" charset="0"/>
              </a:rPr>
              <a:t>ZİNCİRİ</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539552" y="1268760"/>
            <a:ext cx="8136904" cy="5472608"/>
          </a:xfrm>
        </p:spPr>
        <p:txBody>
          <a:bodyPr>
            <a:noAutofit/>
          </a:bodyPr>
          <a:lstStyle/>
          <a:p>
            <a:pPr algn="just"/>
            <a:r>
              <a:rPr lang="tr-TR" sz="2400" b="1" dirty="0" smtClean="0">
                <a:solidFill>
                  <a:srgbClr val="FF0000"/>
                </a:solidFill>
                <a:latin typeface="Calibri" pitchFamily="34" charset="0"/>
              </a:rPr>
              <a:t>Tedarik </a:t>
            </a:r>
            <a:r>
              <a:rPr lang="tr-TR" sz="2400" b="1" dirty="0">
                <a:solidFill>
                  <a:srgbClr val="FF0000"/>
                </a:solidFill>
                <a:latin typeface="Calibri" pitchFamily="34" charset="0"/>
              </a:rPr>
              <a:t>zinciri</a:t>
            </a:r>
            <a:r>
              <a:rPr lang="tr-TR" sz="2400" b="1" dirty="0">
                <a:latin typeface="Calibri" pitchFamily="34" charset="0"/>
              </a:rPr>
              <a:t>, hammaddelerin tedariki, bu hammaddelerin ara ve son ürünlere dönüşümü ve son ürünlerin müşterilere dağıtımı için ör­gütler ve iş süreçlerinin birleştirilmesidir. </a:t>
            </a:r>
          </a:p>
          <a:p>
            <a:pPr algn="just"/>
            <a:r>
              <a:rPr lang="tr-TR" sz="2400" b="1" dirty="0">
                <a:solidFill>
                  <a:srgbClr val="FF0000"/>
                </a:solidFill>
                <a:latin typeface="Calibri" pitchFamily="34" charset="0"/>
              </a:rPr>
              <a:t>Tedarik </a:t>
            </a:r>
            <a:r>
              <a:rPr lang="tr-TR" sz="2400" b="1" dirty="0" smtClean="0">
                <a:solidFill>
                  <a:srgbClr val="FF0000"/>
                </a:solidFill>
                <a:latin typeface="Calibri" pitchFamily="34" charset="0"/>
              </a:rPr>
              <a:t>zinciri, </a:t>
            </a:r>
            <a:r>
              <a:rPr lang="tr-TR" sz="2400" dirty="0" smtClean="0">
                <a:latin typeface="Calibri" pitchFamily="34" charset="0"/>
              </a:rPr>
              <a:t>tedarikçiler, üretim </a:t>
            </a:r>
            <a:r>
              <a:rPr lang="tr-TR" sz="2400" dirty="0">
                <a:latin typeface="Calibri" pitchFamily="34" charset="0"/>
              </a:rPr>
              <a:t>fabrikalarını, dağıtım merkezlerini, perakende mağazalarını ve müşterileri kaynaktan tüke­time kadar olan malların ve hizmetlerin tedariki için bağlantı oluşturur. </a:t>
            </a:r>
            <a:endParaRPr lang="tr-TR" sz="2400" dirty="0" smtClean="0">
              <a:latin typeface="Calibri" pitchFamily="34" charset="0"/>
            </a:endParaRPr>
          </a:p>
          <a:p>
            <a:pPr algn="just"/>
            <a:r>
              <a:rPr lang="tr-TR" sz="2400" b="1" u="sng" dirty="0" smtClean="0">
                <a:solidFill>
                  <a:srgbClr val="FF0000"/>
                </a:solidFill>
                <a:latin typeface="Calibri" pitchFamily="34" charset="0"/>
              </a:rPr>
              <a:t>Malze­meler</a:t>
            </a:r>
            <a:r>
              <a:rPr lang="tr-TR" sz="2400" b="1" dirty="0">
                <a:solidFill>
                  <a:srgbClr val="FF0000"/>
                </a:solidFill>
                <a:latin typeface="Calibri" pitchFamily="34" charset="0"/>
              </a:rPr>
              <a:t>, </a:t>
            </a:r>
            <a:r>
              <a:rPr lang="tr-TR" sz="2400" b="1" u="sng" dirty="0">
                <a:solidFill>
                  <a:srgbClr val="FF0000"/>
                </a:solidFill>
                <a:latin typeface="Calibri" pitchFamily="34" charset="0"/>
              </a:rPr>
              <a:t>enformasyon</a:t>
            </a:r>
            <a:r>
              <a:rPr lang="tr-TR" sz="2400" b="1" dirty="0">
                <a:solidFill>
                  <a:srgbClr val="FF0000"/>
                </a:solidFill>
                <a:latin typeface="Calibri" pitchFamily="34" charset="0"/>
              </a:rPr>
              <a:t> ve </a:t>
            </a:r>
            <a:r>
              <a:rPr lang="tr-TR" sz="2400" b="1" u="sng" dirty="0">
                <a:solidFill>
                  <a:srgbClr val="FF0000"/>
                </a:solidFill>
                <a:latin typeface="Calibri" pitchFamily="34" charset="0"/>
              </a:rPr>
              <a:t>ödeme</a:t>
            </a:r>
            <a:r>
              <a:rPr lang="tr-TR" sz="2400" b="1" dirty="0">
                <a:solidFill>
                  <a:srgbClr val="FF0000"/>
                </a:solidFill>
                <a:latin typeface="Calibri" pitchFamily="34" charset="0"/>
              </a:rPr>
              <a:t> tedarik zinciri kanalıyla iki yönlü akar.</a:t>
            </a:r>
          </a:p>
          <a:p>
            <a:pPr algn="just"/>
            <a:r>
              <a:rPr lang="tr-TR" sz="2400" dirty="0" smtClean="0">
                <a:latin typeface="Calibri" pitchFamily="34" charset="0"/>
              </a:rPr>
              <a:t>Ürün </a:t>
            </a:r>
            <a:r>
              <a:rPr lang="tr-TR" sz="2400" dirty="0">
                <a:latin typeface="Calibri" pitchFamily="34" charset="0"/>
              </a:rPr>
              <a:t>hammadde olarak başlar ve tedarik zinciri içinde hareket ederken ara ürünlere dönüşür </a:t>
            </a:r>
            <a:r>
              <a:rPr lang="tr-TR" sz="2400" dirty="0" smtClean="0">
                <a:latin typeface="Calibri" pitchFamily="34" charset="0"/>
              </a:rPr>
              <a:t>ve </a:t>
            </a:r>
            <a:r>
              <a:rPr lang="tr-TR" sz="2400" dirty="0">
                <a:latin typeface="Calibri" pitchFamily="34" charset="0"/>
              </a:rPr>
              <a:t>so­nunda son </a:t>
            </a:r>
            <a:r>
              <a:rPr lang="tr-TR" sz="2400" dirty="0" smtClean="0">
                <a:latin typeface="Calibri" pitchFamily="34" charset="0"/>
              </a:rPr>
              <a:t> </a:t>
            </a:r>
            <a:r>
              <a:rPr lang="tr-TR" sz="2400" dirty="0">
                <a:latin typeface="Calibri" pitchFamily="34" charset="0"/>
              </a:rPr>
              <a:t>ürüne dönüşür. </a:t>
            </a:r>
          </a:p>
          <a:p>
            <a:pPr algn="just"/>
            <a:r>
              <a:rPr lang="tr-TR" sz="2400" dirty="0">
                <a:latin typeface="Calibri" pitchFamily="34" charset="0"/>
              </a:rPr>
              <a:t>Bitmiş ürünler dağıtım merkezlerine ve buradan perakendecilere ve müşterilere dağıtılır. Geri dönen parçalar ters yönde satıcıdan alıcıya doğru hareket eder.</a:t>
            </a:r>
          </a:p>
          <a:p>
            <a:pPr algn="just"/>
            <a:endParaRPr lang="tr-TR" sz="2400" dirty="0">
              <a:latin typeface="Calibri" pitchFamily="34" charset="0"/>
            </a:endParaRPr>
          </a:p>
        </p:txBody>
      </p:sp>
    </p:spTree>
    <p:extLst>
      <p:ext uri="{BB962C8B-B14F-4D97-AF65-F5344CB8AC3E}">
        <p14:creationId xmlns:p14="http://schemas.microsoft.com/office/powerpoint/2010/main" val="3870071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b="1" dirty="0">
                <a:latin typeface="Calibri" pitchFamily="34" charset="0"/>
              </a:rPr>
              <a:t>Örnek:</a:t>
            </a:r>
            <a:r>
              <a:rPr lang="tr-TR" sz="3600" dirty="0">
                <a:latin typeface="Calibri" pitchFamily="34" charset="0"/>
              </a:rPr>
              <a:t> </a:t>
            </a:r>
            <a:r>
              <a:rPr lang="tr-TR" sz="3600" dirty="0" err="1">
                <a:latin typeface="Calibri" pitchFamily="34" charset="0"/>
              </a:rPr>
              <a:t>Nike’ın</a:t>
            </a:r>
            <a:r>
              <a:rPr lang="tr-TR" sz="3600" dirty="0">
                <a:latin typeface="Calibri" pitchFamily="34" charset="0"/>
              </a:rPr>
              <a:t> spor ayakkabıları</a:t>
            </a:r>
            <a:endParaRPr lang="tr-TR" dirty="0"/>
          </a:p>
        </p:txBody>
      </p:sp>
      <p:sp>
        <p:nvSpPr>
          <p:cNvPr id="3" name="İçerik Yer Tutucusu 2"/>
          <p:cNvSpPr>
            <a:spLocks noGrp="1"/>
          </p:cNvSpPr>
          <p:nvPr>
            <p:ph idx="1"/>
          </p:nvPr>
        </p:nvSpPr>
        <p:spPr/>
        <p:txBody>
          <a:bodyPr/>
          <a:lstStyle/>
          <a:p>
            <a:pPr algn="just"/>
            <a:r>
              <a:rPr lang="tr-TR" sz="2400" dirty="0" err="1" smtClean="0">
                <a:latin typeface="Calibri" pitchFamily="34" charset="0"/>
              </a:rPr>
              <a:t>Nike’ın</a:t>
            </a:r>
            <a:r>
              <a:rPr lang="tr-TR" sz="2400" dirty="0" smtClean="0">
                <a:latin typeface="Calibri" pitchFamily="34" charset="0"/>
              </a:rPr>
              <a:t> </a:t>
            </a:r>
            <a:r>
              <a:rPr lang="tr-TR" sz="2400" dirty="0">
                <a:latin typeface="Calibri" pitchFamily="34" charset="0"/>
              </a:rPr>
              <a:t>spor ayakkabıları için tedarik zincirine bakalım. </a:t>
            </a:r>
            <a:r>
              <a:rPr lang="tr-TR" sz="2400" dirty="0" err="1">
                <a:latin typeface="Calibri" pitchFamily="34" charset="0"/>
              </a:rPr>
              <a:t>Nike</a:t>
            </a:r>
            <a:r>
              <a:rPr lang="tr-TR" sz="2400" dirty="0">
                <a:latin typeface="Calibri" pitchFamily="34" charset="0"/>
              </a:rPr>
              <a:t> spor ayakkabılarını, çoraplarını ve spor kıyafetlerini ve aksesuarları dünya çapında tasarlar, pazarlar ve satar. </a:t>
            </a:r>
          </a:p>
          <a:p>
            <a:pPr algn="just"/>
            <a:r>
              <a:rPr lang="tr-TR" sz="2400" b="1" dirty="0">
                <a:latin typeface="Calibri" pitchFamily="34" charset="0"/>
              </a:rPr>
              <a:t>Başlıca tedarikçileri Çin’de, Tayland’da, Brezilya’da ve diğer ülkelerde fabrikaları olan anlaşmalı üreticileridir. Bu işletmeler </a:t>
            </a:r>
            <a:r>
              <a:rPr lang="tr-TR" sz="2400" b="1" dirty="0" err="1">
                <a:latin typeface="Calibri" pitchFamily="34" charset="0"/>
              </a:rPr>
              <a:t>Nike’ın</a:t>
            </a:r>
            <a:r>
              <a:rPr lang="tr-TR" sz="2400" b="1" dirty="0">
                <a:latin typeface="Calibri" pitchFamily="34" charset="0"/>
              </a:rPr>
              <a:t> son ürününe şekil verirler.</a:t>
            </a:r>
          </a:p>
          <a:p>
            <a:endParaRPr lang="tr-TR" dirty="0"/>
          </a:p>
        </p:txBody>
      </p:sp>
    </p:spTree>
    <p:extLst>
      <p:ext uri="{BB962C8B-B14F-4D97-AF65-F5344CB8AC3E}">
        <p14:creationId xmlns:p14="http://schemas.microsoft.com/office/powerpoint/2010/main" val="1509857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140968"/>
            <a:ext cx="5364088" cy="3717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Başlık 1"/>
          <p:cNvSpPr>
            <a:spLocks noGrp="1"/>
          </p:cNvSpPr>
          <p:nvPr>
            <p:ph type="title"/>
          </p:nvPr>
        </p:nvSpPr>
        <p:spPr>
          <a:xfrm>
            <a:off x="0" y="0"/>
            <a:ext cx="9144000" cy="476672"/>
          </a:xfrm>
          <a:solidFill>
            <a:schemeClr val="bg1"/>
          </a:solidFill>
        </p:spPr>
        <p:txBody>
          <a:bodyPr>
            <a:noAutofit/>
          </a:bodyPr>
          <a:lstStyle/>
          <a:p>
            <a:pPr algn="ctr"/>
            <a:r>
              <a:rPr lang="tr-TR" sz="4400" b="1" baseline="-25000" dirty="0">
                <a:effectLst/>
                <a:latin typeface="Calibri" pitchFamily="34" charset="0"/>
              </a:rPr>
              <a:t>NİKE’IN TEDARİK ZİNCİRİ</a:t>
            </a:r>
            <a:endParaRPr lang="tr-TR" sz="4400" dirty="0">
              <a:effectLst/>
              <a:latin typeface="Calibri" pitchFamily="34" charset="0"/>
            </a:endParaRPr>
          </a:p>
        </p:txBody>
      </p:sp>
      <p:sp>
        <p:nvSpPr>
          <p:cNvPr id="3" name="İçerik Yer Tutucusu 2"/>
          <p:cNvSpPr>
            <a:spLocks noGrp="1"/>
          </p:cNvSpPr>
          <p:nvPr>
            <p:ph idx="1"/>
          </p:nvPr>
        </p:nvSpPr>
        <p:spPr>
          <a:xfrm>
            <a:off x="2" y="620688"/>
            <a:ext cx="9143998" cy="2520280"/>
          </a:xfrm>
          <a:solidFill>
            <a:schemeClr val="bg1"/>
          </a:solidFill>
        </p:spPr>
        <p:txBody>
          <a:bodyPr>
            <a:normAutofit/>
          </a:bodyPr>
          <a:lstStyle/>
          <a:p>
            <a:pPr algn="just"/>
            <a:r>
              <a:rPr lang="tr-TR" sz="1600" dirty="0" err="1">
                <a:latin typeface="Calibri" pitchFamily="34" charset="0"/>
              </a:rPr>
              <a:t>Nike'ın</a:t>
            </a:r>
            <a:r>
              <a:rPr lang="tr-TR" sz="1600" dirty="0">
                <a:latin typeface="Calibri" pitchFamily="34" charset="0"/>
              </a:rPr>
              <a:t> anlaşmalı tedarikçileri </a:t>
            </a:r>
            <a:r>
              <a:rPr lang="tr-TR" sz="1600" dirty="0" smtClean="0">
                <a:latin typeface="Calibri" pitchFamily="34" charset="0"/>
              </a:rPr>
              <a:t>baştan sona bir </a:t>
            </a:r>
            <a:r>
              <a:rPr lang="tr-TR" sz="1600" dirty="0">
                <a:latin typeface="Calibri" pitchFamily="34" charset="0"/>
              </a:rPr>
              <a:t>spor </a:t>
            </a:r>
            <a:r>
              <a:rPr lang="tr-TR" sz="1600" dirty="0" smtClean="0">
                <a:latin typeface="Calibri" pitchFamily="34" charset="0"/>
              </a:rPr>
              <a:t>ayakkabı  </a:t>
            </a:r>
            <a:r>
              <a:rPr lang="tr-TR" sz="1600" dirty="0">
                <a:latin typeface="Calibri" pitchFamily="34" charset="0"/>
              </a:rPr>
              <a:t>üretmemektedir­ler. Ayakkabılar </a:t>
            </a:r>
            <a:r>
              <a:rPr lang="tr-TR" sz="1600" dirty="0" smtClean="0">
                <a:latin typeface="Calibri" pitchFamily="34" charset="0"/>
              </a:rPr>
              <a:t>için gerekli olan çeşitli malzeme ve bileşenleri diğer </a:t>
            </a:r>
            <a:r>
              <a:rPr lang="tr-TR" sz="1600" dirty="0">
                <a:latin typeface="Calibri" pitchFamily="34" charset="0"/>
              </a:rPr>
              <a:t>tedarikçilerden elde eder ve onları son ayakkabı için </a:t>
            </a:r>
            <a:r>
              <a:rPr lang="tr-TR" sz="1600" dirty="0" smtClean="0">
                <a:latin typeface="Calibri" pitchFamily="34" charset="0"/>
              </a:rPr>
              <a:t>birleştirirler.</a:t>
            </a:r>
          </a:p>
          <a:p>
            <a:pPr algn="just"/>
            <a:r>
              <a:rPr lang="tr-TR" sz="1600" dirty="0">
                <a:latin typeface="Calibri" pitchFamily="34" charset="0"/>
              </a:rPr>
              <a:t>Bu tedarikçiler de sırasıyla kendi tedarikçilerine sahiptirler. </a:t>
            </a:r>
            <a:endParaRPr lang="tr-TR" sz="1600" dirty="0" smtClean="0">
              <a:latin typeface="Calibri" pitchFamily="34" charset="0"/>
            </a:endParaRPr>
          </a:p>
          <a:p>
            <a:pPr algn="just"/>
            <a:r>
              <a:rPr lang="tr-TR" sz="1600" dirty="0" smtClean="0">
                <a:latin typeface="Calibri" pitchFamily="34" charset="0"/>
              </a:rPr>
              <a:t>Örneğin</a:t>
            </a:r>
            <a:r>
              <a:rPr lang="tr-TR" sz="1600" dirty="0">
                <a:latin typeface="Calibri" pitchFamily="34" charset="0"/>
              </a:rPr>
              <a:t>, ayakkabı tabanının teda­rikçisi sentetik lastik için kalıplamada kullanılacak lastiği eritmek için kimyevi madde tedarikçileri ve lastiğin dökülebileceği hazır kalıp için tedarikçileri ola­caktır. </a:t>
            </a:r>
            <a:r>
              <a:rPr lang="tr-TR" sz="1600" dirty="0" smtClean="0">
                <a:latin typeface="Calibri" pitchFamily="34" charset="0"/>
              </a:rPr>
              <a:t>Ayakkabı </a:t>
            </a:r>
            <a:r>
              <a:rPr lang="tr-TR" sz="1600" dirty="0">
                <a:latin typeface="Calibri" pitchFamily="34" charset="0"/>
              </a:rPr>
              <a:t>bağcığının tedarikçileri iplikleri, boyaları ve lastik şerit </a:t>
            </a:r>
            <a:r>
              <a:rPr lang="tr-TR" sz="1600" dirty="0" smtClean="0">
                <a:latin typeface="Calibri" pitchFamily="34" charset="0"/>
              </a:rPr>
              <a:t>uçları </a:t>
            </a:r>
            <a:r>
              <a:rPr lang="tr-TR" sz="1600" dirty="0">
                <a:latin typeface="Calibri" pitchFamily="34" charset="0"/>
              </a:rPr>
              <a:t>için tedarikçilere sahip olacaktır</a:t>
            </a:r>
            <a:r>
              <a:rPr lang="tr-TR" sz="1600" dirty="0" smtClean="0">
                <a:latin typeface="Calibri" pitchFamily="34" charset="0"/>
              </a:rPr>
              <a:t>.</a:t>
            </a:r>
          </a:p>
          <a:p>
            <a:pPr algn="just"/>
            <a:r>
              <a:rPr lang="tr-TR" sz="1600" dirty="0" smtClean="0">
                <a:latin typeface="Calibri" pitchFamily="34" charset="0"/>
              </a:rPr>
              <a:t>Şekilde  spor </a:t>
            </a:r>
            <a:r>
              <a:rPr lang="tr-TR" sz="1600" dirty="0">
                <a:latin typeface="Calibri" pitchFamily="34" charset="0"/>
              </a:rPr>
              <a:t>ayakkabıları için </a:t>
            </a:r>
            <a:r>
              <a:rPr lang="tr-TR" sz="1600" dirty="0" err="1">
                <a:latin typeface="Calibri" pitchFamily="34" charset="0"/>
              </a:rPr>
              <a:t>Nike'ın</a:t>
            </a:r>
            <a:r>
              <a:rPr lang="tr-TR" sz="1600" dirty="0">
                <a:latin typeface="Calibri" pitchFamily="34" charset="0"/>
              </a:rPr>
              <a:t> tedarik zincirinin basit bir gösteri­mini </a:t>
            </a:r>
            <a:r>
              <a:rPr lang="tr-TR" sz="1600" dirty="0" smtClean="0">
                <a:latin typeface="Calibri" pitchFamily="34" charset="0"/>
              </a:rPr>
              <a:t>sağlamaktadır.</a:t>
            </a:r>
          </a:p>
          <a:p>
            <a:pPr algn="just"/>
            <a:endParaRPr lang="tr-TR" sz="1600" dirty="0">
              <a:latin typeface="Calibri" pitchFamily="34" charset="0"/>
            </a:endParaRPr>
          </a:p>
          <a:p>
            <a:pPr algn="just"/>
            <a:endParaRPr lang="tr-TR" sz="1600" dirty="0">
              <a:latin typeface="Calibri" pitchFamily="34" charset="0"/>
            </a:endParaRPr>
          </a:p>
          <a:p>
            <a:pPr algn="just"/>
            <a:endParaRPr lang="tr-TR" sz="1600" dirty="0">
              <a:latin typeface="Calibri" pitchFamily="34" charset="0"/>
            </a:endParaRPr>
          </a:p>
        </p:txBody>
      </p:sp>
      <p:sp>
        <p:nvSpPr>
          <p:cNvPr id="4" name="Metin kutusu 3"/>
          <p:cNvSpPr txBox="1"/>
          <p:nvPr/>
        </p:nvSpPr>
        <p:spPr>
          <a:xfrm>
            <a:off x="5508104" y="3212976"/>
            <a:ext cx="3635896" cy="2554545"/>
          </a:xfrm>
          <a:prstGeom prst="rect">
            <a:avLst/>
          </a:prstGeom>
          <a:noFill/>
        </p:spPr>
        <p:txBody>
          <a:bodyPr wrap="square" rtlCol="0">
            <a:spAutoFit/>
          </a:bodyPr>
          <a:lstStyle/>
          <a:p>
            <a:pPr marL="285750" indent="-285750" algn="just">
              <a:buFont typeface="Arial" pitchFamily="34" charset="0"/>
              <a:buChar char="•"/>
            </a:pPr>
            <a:r>
              <a:rPr lang="tr-TR" sz="1600" dirty="0" smtClean="0">
                <a:latin typeface="Calibri" pitchFamily="34" charset="0"/>
              </a:rPr>
              <a:t>Şekilde </a:t>
            </a:r>
            <a:r>
              <a:rPr lang="tr-TR" sz="1600" dirty="0" err="1" smtClean="0">
                <a:latin typeface="Calibri" pitchFamily="34" charset="0"/>
              </a:rPr>
              <a:t>Nike</a:t>
            </a:r>
            <a:r>
              <a:rPr lang="tr-TR" sz="1600" dirty="0" smtClean="0">
                <a:latin typeface="Calibri" pitchFamily="34" charset="0"/>
              </a:rPr>
              <a:t> </a:t>
            </a:r>
            <a:r>
              <a:rPr lang="tr-TR" sz="1600" dirty="0">
                <a:latin typeface="Calibri" pitchFamily="34" charset="0"/>
              </a:rPr>
              <a:t>ile </a:t>
            </a:r>
            <a:r>
              <a:rPr lang="tr-TR" sz="1600" dirty="0" err="1">
                <a:latin typeface="Calibri" pitchFamily="34" charset="0"/>
              </a:rPr>
              <a:t>Nike'ın</a:t>
            </a:r>
            <a:r>
              <a:rPr lang="tr-TR" sz="1600" dirty="0">
                <a:latin typeface="Calibri" pitchFamily="34" charset="0"/>
              </a:rPr>
              <a:t> tedarikçileri, distribütörleri (dağıtıcıları), perakendecileri ve müşterileri arasında malzemelerin ve enformasyonun akışını </a:t>
            </a:r>
            <a:r>
              <a:rPr lang="tr-TR" sz="1600" dirty="0" smtClean="0">
                <a:latin typeface="Calibri" pitchFamily="34" charset="0"/>
              </a:rPr>
              <a:t>görülmektedir. </a:t>
            </a:r>
          </a:p>
          <a:p>
            <a:pPr marL="285750" indent="-285750" algn="just">
              <a:buFont typeface="Arial" pitchFamily="34" charset="0"/>
              <a:buChar char="•"/>
            </a:pPr>
            <a:r>
              <a:rPr lang="tr-TR" sz="1600" dirty="0" smtClean="0">
                <a:latin typeface="Calibri" pitchFamily="34" charset="0"/>
              </a:rPr>
              <a:t>Ayakkabı </a:t>
            </a:r>
            <a:r>
              <a:rPr lang="tr-TR" sz="1600" dirty="0">
                <a:latin typeface="Calibri" pitchFamily="34" charset="0"/>
              </a:rPr>
              <a:t>tabanı, kopçası, üstü ve ayakkabı ipi tedarikçileri ikinci derece teda­rikçilerdir. </a:t>
            </a:r>
            <a:endParaRPr lang="tr-TR" sz="1600" dirty="0" smtClean="0">
              <a:latin typeface="Calibri" pitchFamily="34" charset="0"/>
            </a:endParaRPr>
          </a:p>
          <a:p>
            <a:pPr marL="285750" indent="-285750" algn="just">
              <a:buFont typeface="Arial" pitchFamily="34" charset="0"/>
              <a:buChar char="•"/>
            </a:pPr>
            <a:r>
              <a:rPr lang="tr-TR" sz="1600" dirty="0" smtClean="0">
                <a:latin typeface="Calibri" pitchFamily="34" charset="0"/>
              </a:rPr>
              <a:t>Bu </a:t>
            </a:r>
            <a:r>
              <a:rPr lang="tr-TR" sz="1600" dirty="0">
                <a:latin typeface="Calibri" pitchFamily="34" charset="0"/>
              </a:rPr>
              <a:t>tedarikçilerin tedarikçileri üçünü derece tedarikçilerdir</a:t>
            </a:r>
            <a:r>
              <a:rPr lang="tr-TR" sz="1600" dirty="0" smtClean="0">
                <a:latin typeface="Calibri" pitchFamily="34" charset="0"/>
              </a:rPr>
              <a:t>.</a:t>
            </a:r>
            <a:endParaRPr lang="tr-TR" sz="1600" dirty="0"/>
          </a:p>
        </p:txBody>
      </p:sp>
      <p:pic>
        <p:nvPicPr>
          <p:cNvPr id="2053" name="Picture 5" descr="http://www.supplychaindigital.com/news_archive/nik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52174" y="3212976"/>
            <a:ext cx="1462816" cy="803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5731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188641"/>
            <a:ext cx="8682168" cy="766100"/>
          </a:xfrm>
        </p:spPr>
        <p:txBody>
          <a:bodyPr>
            <a:noAutofit/>
          </a:bodyPr>
          <a:lstStyle/>
          <a:p>
            <a:r>
              <a:rPr lang="tr-TR" sz="4000" b="1" baseline="-25000" dirty="0">
                <a:effectLst/>
                <a:latin typeface="Calibri" pitchFamily="34" charset="0"/>
              </a:rPr>
              <a:t>NİKE’IN TEDARİK ZİNCİRİ</a:t>
            </a:r>
            <a:endParaRPr lang="tr-TR" sz="4000" dirty="0">
              <a:effectLst/>
              <a:latin typeface="Calibri" pitchFamily="34" charset="0"/>
            </a:endParaRPr>
          </a:p>
        </p:txBody>
      </p:sp>
      <p:sp>
        <p:nvSpPr>
          <p:cNvPr id="3" name="İçerik Yer Tutucusu 2"/>
          <p:cNvSpPr>
            <a:spLocks noGrp="1"/>
          </p:cNvSpPr>
          <p:nvPr>
            <p:ph idx="1"/>
          </p:nvPr>
        </p:nvSpPr>
        <p:spPr>
          <a:xfrm>
            <a:off x="251520" y="1196752"/>
            <a:ext cx="8682168" cy="5051648"/>
          </a:xfrm>
        </p:spPr>
        <p:txBody>
          <a:bodyPr>
            <a:normAutofit/>
          </a:bodyPr>
          <a:lstStyle/>
          <a:p>
            <a:pPr algn="just"/>
            <a:r>
              <a:rPr lang="tr-TR" sz="2000" b="1" dirty="0" smtClean="0">
                <a:latin typeface="Calibri" pitchFamily="34" charset="0"/>
              </a:rPr>
              <a:t>Tedarik zincirinin kaynağa yakın yukarıya doğru akış (</a:t>
            </a:r>
            <a:r>
              <a:rPr lang="tr-TR" sz="2000" b="1" dirty="0" err="1" smtClean="0">
                <a:latin typeface="Calibri" pitchFamily="34" charset="0"/>
              </a:rPr>
              <a:t>upstream</a:t>
            </a:r>
            <a:r>
              <a:rPr lang="tr-TR" sz="2000" b="1" dirty="0" smtClean="0">
                <a:latin typeface="Calibri" pitchFamily="34" charset="0"/>
              </a:rPr>
              <a:t>) kısmı iş­letmenin tedarikçilerini, tedarikçilerin tedarikçilerini ve onlar arasındaki iliş­kiyi düzenleyen süreçleri içerir. </a:t>
            </a:r>
          </a:p>
          <a:p>
            <a:pPr algn="just"/>
            <a:r>
              <a:rPr lang="tr-TR" sz="2000" b="1" dirty="0" smtClean="0">
                <a:latin typeface="Calibri" pitchFamily="34" charset="0"/>
              </a:rPr>
              <a:t>Aşağıya doğru akış (</a:t>
            </a:r>
            <a:r>
              <a:rPr lang="tr-TR" sz="2000" b="1" dirty="0" err="1" smtClean="0">
                <a:latin typeface="Calibri" pitchFamily="34" charset="0"/>
              </a:rPr>
              <a:t>downstream</a:t>
            </a:r>
            <a:r>
              <a:rPr lang="tr-TR" sz="2000" b="1" dirty="0" smtClean="0">
                <a:latin typeface="Calibri" pitchFamily="34" charset="0"/>
              </a:rPr>
              <a:t>) kısmı, son tüketiciye dağıtım ve teslimi için gerekli örgütlerden ve süreçlerden oluşur.</a:t>
            </a:r>
          </a:p>
          <a:p>
            <a:pPr algn="just"/>
            <a:r>
              <a:rPr lang="tr-TR" sz="2000" dirty="0" err="1" smtClean="0">
                <a:latin typeface="Calibri" pitchFamily="34" charset="0"/>
              </a:rPr>
              <a:t>Nike'ın</a:t>
            </a:r>
            <a:r>
              <a:rPr lang="tr-TR" sz="2000" dirty="0" smtClean="0">
                <a:latin typeface="Calibri" pitchFamily="34" charset="0"/>
              </a:rPr>
              <a:t> ayakkabılarının anlaşmalı tedarikçileri gibi üretim yapan işletmeler, kendi müşterileriyle malzemelerin ve stokların yönetimi için son ürünler ve ara ürünlerin kendi tedarikçileri tarafından şekillenen malzemelerin, parçala­rın ve hizmetlerin dönüşümünde kendi içsel tedarik zinciri süreçlerini yöne­tirler.</a:t>
            </a:r>
          </a:p>
          <a:p>
            <a:pPr algn="just"/>
            <a:endParaRPr lang="tr-TR" sz="2000" dirty="0">
              <a:latin typeface="Calibri" pitchFamily="34" charset="0"/>
            </a:endParaRPr>
          </a:p>
        </p:txBody>
      </p:sp>
    </p:spTree>
    <p:extLst>
      <p:ext uri="{BB962C8B-B14F-4D97-AF65-F5344CB8AC3E}">
        <p14:creationId xmlns:p14="http://schemas.microsoft.com/office/powerpoint/2010/main" val="20026445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404664"/>
            <a:ext cx="8100392" cy="576064"/>
          </a:xfrm>
        </p:spPr>
        <p:txBody>
          <a:bodyPr>
            <a:normAutofit/>
          </a:bodyPr>
          <a:lstStyle/>
          <a:p>
            <a:r>
              <a:rPr lang="tr-TR" sz="2800" b="1" dirty="0">
                <a:solidFill>
                  <a:schemeClr val="tx1"/>
                </a:solidFill>
                <a:effectLst/>
                <a:latin typeface="Calibri" pitchFamily="34" charset="0"/>
              </a:rPr>
              <a:t>TEDARİK ZİNCİRİ </a:t>
            </a:r>
            <a:r>
              <a:rPr lang="tr-TR" sz="2800" b="1" dirty="0" smtClean="0">
                <a:solidFill>
                  <a:schemeClr val="tx1"/>
                </a:solidFill>
                <a:effectLst/>
                <a:latin typeface="Calibri" pitchFamily="34" charset="0"/>
              </a:rPr>
              <a:t>YÖNETİMİ (TZY) SİSTEMLERİ</a:t>
            </a:r>
            <a:endParaRPr lang="tr-TR" sz="2800" dirty="0">
              <a:solidFill>
                <a:schemeClr val="tx1"/>
              </a:solidFill>
              <a:effectLst/>
              <a:latin typeface="Calibri" pitchFamily="34" charset="0"/>
            </a:endParaRPr>
          </a:p>
        </p:txBody>
      </p:sp>
      <p:sp>
        <p:nvSpPr>
          <p:cNvPr id="3" name="İçerik Yer Tutucusu 2"/>
          <p:cNvSpPr>
            <a:spLocks noGrp="1"/>
          </p:cNvSpPr>
          <p:nvPr>
            <p:ph idx="1"/>
          </p:nvPr>
        </p:nvSpPr>
        <p:spPr>
          <a:xfrm>
            <a:off x="467544" y="1340768"/>
            <a:ext cx="8208912" cy="4907632"/>
          </a:xfrm>
        </p:spPr>
        <p:txBody>
          <a:bodyPr>
            <a:normAutofit/>
          </a:bodyPr>
          <a:lstStyle/>
          <a:p>
            <a:pPr algn="just"/>
            <a:r>
              <a:rPr lang="tr-TR" sz="2000" dirty="0" smtClean="0">
                <a:latin typeface="Calibri" pitchFamily="34" charset="0"/>
              </a:rPr>
              <a:t>Az </a:t>
            </a:r>
            <a:r>
              <a:rPr lang="tr-TR" sz="2000" dirty="0">
                <a:latin typeface="Calibri" pitchFamily="34" charset="0"/>
              </a:rPr>
              <a:t>sayıda üretim yapan veya hizmet satan küçük bir işletmeyi yönetiyorsa­nız, az sayıda tedarikçiye sahip olma şansınız söz konusu olacaktır. </a:t>
            </a:r>
          </a:p>
          <a:p>
            <a:pPr algn="just"/>
            <a:r>
              <a:rPr lang="tr-TR" sz="2000" b="1" dirty="0">
                <a:latin typeface="Calibri" pitchFamily="34" charset="0"/>
              </a:rPr>
              <a:t>Tedarikçi siparişlerini ve teslimatlarını telefon ve faks makinesini kullanarak koordine edebilirsiniz. </a:t>
            </a:r>
          </a:p>
          <a:p>
            <a:pPr algn="just"/>
            <a:r>
              <a:rPr lang="tr-TR" sz="2000" dirty="0">
                <a:latin typeface="Calibri" pitchFamily="34" charset="0"/>
              </a:rPr>
              <a:t>Fakat çok daha karmaşık ürün veya hizmet üreten bir işletmeyi yönetiyorsanız, o zaman yüzlerce tedarikçiye sahip olacaksınız ve sizin teda­rikçilerinizin her birinin kendi tedarikçileri olacaktır. </a:t>
            </a:r>
          </a:p>
          <a:p>
            <a:pPr algn="just"/>
            <a:r>
              <a:rPr lang="tr-TR" sz="2000" dirty="0" smtClean="0">
                <a:latin typeface="Calibri" pitchFamily="34" charset="0"/>
              </a:rPr>
              <a:t>Kendi </a:t>
            </a:r>
            <a:r>
              <a:rPr lang="tr-TR" sz="2000" dirty="0">
                <a:latin typeface="Calibri" pitchFamily="34" charset="0"/>
              </a:rPr>
              <a:t>ürünle­rinizi ve hizmetinizi üretmek için diğer işletmelerin yüzlerce hatta binlerce faaliyetini kontrol etme ihtiyacı hissedeceksiniz</a:t>
            </a:r>
            <a:r>
              <a:rPr lang="tr-TR" sz="2000" dirty="0" smtClean="0">
                <a:latin typeface="Calibri" pitchFamily="34" charset="0"/>
              </a:rPr>
              <a:t>.</a:t>
            </a:r>
          </a:p>
          <a:p>
            <a:pPr algn="just"/>
            <a:r>
              <a:rPr lang="tr-TR" sz="2000" b="1" dirty="0">
                <a:latin typeface="Calibri" pitchFamily="34" charset="0"/>
              </a:rPr>
              <a:t>TZY sistemleri, tedarik zincirinin karmaşıklığı ve ölçek büyüklüğü problemi için bir </a:t>
            </a:r>
            <a:r>
              <a:rPr lang="tr-TR" sz="2000" b="1" dirty="0" smtClean="0">
                <a:latin typeface="Calibri" pitchFamily="34" charset="0"/>
              </a:rPr>
              <a:t>cevap teşkil etmektedir.</a:t>
            </a:r>
            <a:endParaRPr lang="tr-TR" sz="2000" b="1" dirty="0">
              <a:latin typeface="Calibri" pitchFamily="34" charset="0"/>
            </a:endParaRPr>
          </a:p>
          <a:p>
            <a:pPr algn="just"/>
            <a:endParaRPr lang="tr-TR" sz="2000" dirty="0">
              <a:latin typeface="Calibri" pitchFamily="34" charset="0"/>
            </a:endParaRPr>
          </a:p>
          <a:p>
            <a:pPr algn="just"/>
            <a:endParaRPr lang="tr-TR" sz="2000" dirty="0">
              <a:latin typeface="Calibri" pitchFamily="34" charset="0"/>
            </a:endParaRPr>
          </a:p>
        </p:txBody>
      </p:sp>
    </p:spTree>
    <p:extLst>
      <p:ext uri="{BB962C8B-B14F-4D97-AF65-F5344CB8AC3E}">
        <p14:creationId xmlns:p14="http://schemas.microsoft.com/office/powerpoint/2010/main" val="13058803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ltLang="tr-TR" b="1" dirty="0" smtClean="0">
                <a:latin typeface="+mn-lt"/>
              </a:rPr>
              <a:t>Toyota’nın Tedarik Yapısı</a:t>
            </a:r>
            <a:endParaRPr lang="tr-TR" dirty="0">
              <a:latin typeface="+mn-lt"/>
            </a:endParaRPr>
          </a:p>
        </p:txBody>
      </p:sp>
      <p:sp>
        <p:nvSpPr>
          <p:cNvPr id="5" name="Text Box 3"/>
          <p:cNvSpPr txBox="1">
            <a:spLocks noChangeArrowheads="1"/>
          </p:cNvSpPr>
          <p:nvPr/>
        </p:nvSpPr>
        <p:spPr bwMode="auto">
          <a:xfrm>
            <a:off x="4572000" y="2785867"/>
            <a:ext cx="1512094" cy="923330"/>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pPr>
              <a:spcBef>
                <a:spcPct val="50000"/>
              </a:spcBef>
            </a:pPr>
            <a:r>
              <a:rPr lang="tr-TR" altLang="tr-TR" sz="1350" b="1" dirty="0">
                <a:solidFill>
                  <a:schemeClr val="tx1"/>
                </a:solidFill>
              </a:rPr>
              <a:t>168</a:t>
            </a:r>
          </a:p>
          <a:p>
            <a:pPr>
              <a:spcBef>
                <a:spcPct val="50000"/>
              </a:spcBef>
            </a:pPr>
            <a:r>
              <a:rPr lang="tr-TR" altLang="tr-TR" sz="1350" b="1" dirty="0">
                <a:solidFill>
                  <a:schemeClr val="tx1"/>
                </a:solidFill>
              </a:rPr>
              <a:t>BİRİNCİL</a:t>
            </a:r>
          </a:p>
          <a:p>
            <a:pPr>
              <a:spcBef>
                <a:spcPct val="50000"/>
              </a:spcBef>
            </a:pPr>
            <a:r>
              <a:rPr lang="tr-TR" altLang="tr-TR" sz="1350" b="1" dirty="0">
                <a:solidFill>
                  <a:schemeClr val="tx1"/>
                </a:solidFill>
              </a:rPr>
              <a:t>TEDARİKÇİLER</a:t>
            </a:r>
          </a:p>
        </p:txBody>
      </p:sp>
      <p:sp>
        <p:nvSpPr>
          <p:cNvPr id="6" name="Text Box 4"/>
          <p:cNvSpPr txBox="1">
            <a:spLocks noChangeArrowheads="1"/>
          </p:cNvSpPr>
          <p:nvPr/>
        </p:nvSpPr>
        <p:spPr bwMode="auto">
          <a:xfrm>
            <a:off x="2377003" y="2778963"/>
            <a:ext cx="1458515" cy="923330"/>
          </a:xfrm>
          <a:prstGeom prst="rect">
            <a:avLst/>
          </a:prstGeom>
          <a:ln/>
        </p:spPr>
        <p:style>
          <a:lnRef idx="1">
            <a:schemeClr val="accent3"/>
          </a:lnRef>
          <a:fillRef idx="2">
            <a:schemeClr val="accent3"/>
          </a:fillRef>
          <a:effectRef idx="1">
            <a:schemeClr val="accent3"/>
          </a:effectRef>
          <a:fontRef idx="minor">
            <a:schemeClr val="dk1"/>
          </a:fontRef>
        </p:style>
        <p:txBody>
          <a:bodyPr>
            <a:spAutoFit/>
          </a:bodyPr>
          <a:lstStyle/>
          <a:p>
            <a:pPr>
              <a:spcBef>
                <a:spcPct val="50000"/>
              </a:spcBef>
            </a:pPr>
            <a:r>
              <a:rPr lang="tr-TR" altLang="tr-TR" sz="1350" b="1" dirty="0">
                <a:solidFill>
                  <a:schemeClr val="tx1"/>
                </a:solidFill>
              </a:rPr>
              <a:t>5.437</a:t>
            </a:r>
          </a:p>
          <a:p>
            <a:pPr>
              <a:spcBef>
                <a:spcPct val="50000"/>
              </a:spcBef>
            </a:pPr>
            <a:r>
              <a:rPr lang="tr-TR" altLang="tr-TR" sz="1350" b="1" dirty="0">
                <a:solidFill>
                  <a:schemeClr val="tx1"/>
                </a:solidFill>
              </a:rPr>
              <a:t>İKİNCİL</a:t>
            </a:r>
          </a:p>
          <a:p>
            <a:pPr>
              <a:spcBef>
                <a:spcPct val="50000"/>
              </a:spcBef>
            </a:pPr>
            <a:r>
              <a:rPr lang="tr-TR" altLang="tr-TR" sz="1350" b="1" dirty="0">
                <a:solidFill>
                  <a:schemeClr val="tx1"/>
                </a:solidFill>
              </a:rPr>
              <a:t>TEDARİKÇİLER</a:t>
            </a:r>
          </a:p>
        </p:txBody>
      </p:sp>
      <p:sp>
        <p:nvSpPr>
          <p:cNvPr id="7" name="Text Box 5"/>
          <p:cNvSpPr txBox="1">
            <a:spLocks noChangeArrowheads="1"/>
          </p:cNvSpPr>
          <p:nvPr/>
        </p:nvSpPr>
        <p:spPr bwMode="auto">
          <a:xfrm>
            <a:off x="136247" y="2785867"/>
            <a:ext cx="1484709" cy="923330"/>
          </a:xfrm>
          <a:prstGeom prst="rect">
            <a:avLst/>
          </a:prstGeom>
          <a:ln/>
        </p:spPr>
        <p:style>
          <a:lnRef idx="1">
            <a:schemeClr val="accent6"/>
          </a:lnRef>
          <a:fillRef idx="2">
            <a:schemeClr val="accent6"/>
          </a:fillRef>
          <a:effectRef idx="1">
            <a:schemeClr val="accent6"/>
          </a:effectRef>
          <a:fontRef idx="minor">
            <a:schemeClr val="dk1"/>
          </a:fontRef>
        </p:style>
        <p:txBody>
          <a:bodyPr>
            <a:spAutoFit/>
          </a:bodyPr>
          <a:lstStyle/>
          <a:p>
            <a:pPr>
              <a:spcBef>
                <a:spcPct val="50000"/>
              </a:spcBef>
            </a:pPr>
            <a:r>
              <a:rPr lang="tr-TR" altLang="tr-TR" sz="1350" b="1" dirty="0">
                <a:solidFill>
                  <a:schemeClr val="tx1"/>
                </a:solidFill>
              </a:rPr>
              <a:t>41.703</a:t>
            </a:r>
          </a:p>
          <a:p>
            <a:pPr>
              <a:spcBef>
                <a:spcPct val="50000"/>
              </a:spcBef>
            </a:pPr>
            <a:r>
              <a:rPr lang="tr-TR" altLang="tr-TR" sz="1350" b="1" dirty="0">
                <a:solidFill>
                  <a:schemeClr val="tx1"/>
                </a:solidFill>
              </a:rPr>
              <a:t>ÜÇÜNCÜL</a:t>
            </a:r>
          </a:p>
          <a:p>
            <a:pPr>
              <a:spcBef>
                <a:spcPct val="50000"/>
              </a:spcBef>
            </a:pPr>
            <a:r>
              <a:rPr lang="tr-TR" altLang="tr-TR" sz="1350" b="1" dirty="0">
                <a:solidFill>
                  <a:schemeClr val="tx1"/>
                </a:solidFill>
              </a:rPr>
              <a:t>TEDARİKÇİLER</a:t>
            </a:r>
          </a:p>
        </p:txBody>
      </p:sp>
      <p:sp>
        <p:nvSpPr>
          <p:cNvPr id="9" name="Line 7"/>
          <p:cNvSpPr>
            <a:spLocks noChangeShapeType="1"/>
          </p:cNvSpPr>
          <p:nvPr/>
        </p:nvSpPr>
        <p:spPr bwMode="auto">
          <a:xfrm flipV="1">
            <a:off x="6084094" y="3219504"/>
            <a:ext cx="990583" cy="6539"/>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350"/>
          </a:p>
        </p:txBody>
      </p:sp>
      <p:sp>
        <p:nvSpPr>
          <p:cNvPr id="11" name="Line 7"/>
          <p:cNvSpPr>
            <a:spLocks noChangeShapeType="1"/>
          </p:cNvSpPr>
          <p:nvPr/>
        </p:nvSpPr>
        <p:spPr bwMode="auto">
          <a:xfrm flipV="1">
            <a:off x="3886217" y="3219503"/>
            <a:ext cx="685784"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350"/>
          </a:p>
        </p:txBody>
      </p:sp>
      <p:sp>
        <p:nvSpPr>
          <p:cNvPr id="12" name="Line 7"/>
          <p:cNvSpPr>
            <a:spLocks noChangeShapeType="1"/>
          </p:cNvSpPr>
          <p:nvPr/>
        </p:nvSpPr>
        <p:spPr bwMode="auto">
          <a:xfrm flipV="1">
            <a:off x="1620956" y="3219503"/>
            <a:ext cx="685784"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sz="1350"/>
          </a:p>
        </p:txBody>
      </p:sp>
      <p:pic>
        <p:nvPicPr>
          <p:cNvPr id="13" name="Picture 7"/>
          <p:cNvPicPr>
            <a:picLocks noChangeAspect="1" noChangeArrowheads="1"/>
          </p:cNvPicPr>
          <p:nvPr/>
        </p:nvPicPr>
        <p:blipFill>
          <a:blip r:embed="rId2" cstate="print"/>
          <a:srcRect/>
          <a:stretch>
            <a:fillRect/>
          </a:stretch>
        </p:blipFill>
        <p:spPr bwMode="auto">
          <a:xfrm>
            <a:off x="7252958" y="2785868"/>
            <a:ext cx="1262393" cy="800100"/>
          </a:xfrm>
          <a:prstGeom prst="rect">
            <a:avLst/>
          </a:prstGeom>
          <a:noFill/>
          <a:ln w="9525">
            <a:noFill/>
            <a:miter lim="800000"/>
            <a:headEnd/>
            <a:tailEnd/>
          </a:ln>
        </p:spPr>
      </p:pic>
    </p:spTree>
    <p:extLst>
      <p:ext uri="{BB962C8B-B14F-4D97-AF65-F5344CB8AC3E}">
        <p14:creationId xmlns:p14="http://schemas.microsoft.com/office/powerpoint/2010/main" val="2881924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44624"/>
            <a:ext cx="8682168" cy="648072"/>
          </a:xfrm>
        </p:spPr>
        <p:txBody>
          <a:bodyPr>
            <a:noAutofit/>
          </a:bodyPr>
          <a:lstStyle/>
          <a:p>
            <a:r>
              <a:rPr lang="tr-TR" sz="2400" b="1" dirty="0">
                <a:solidFill>
                  <a:schemeClr val="tx1"/>
                </a:solidFill>
                <a:effectLst/>
                <a:latin typeface="Calibri" pitchFamily="34" charset="0"/>
              </a:rPr>
              <a:t>ENFORMASYON SİSTEMLERİ VE TEDARİK ZİNCİRİ </a:t>
            </a:r>
            <a:r>
              <a:rPr lang="tr-TR" sz="2400" b="1" dirty="0" smtClean="0">
                <a:solidFill>
                  <a:schemeClr val="tx1"/>
                </a:solidFill>
                <a:effectLst/>
                <a:latin typeface="Calibri" pitchFamily="34" charset="0"/>
              </a:rPr>
              <a:t>YÖNETİMİ</a:t>
            </a:r>
            <a:endParaRPr lang="tr-TR" sz="2400" dirty="0">
              <a:solidFill>
                <a:schemeClr val="tx1"/>
              </a:solidFill>
              <a:latin typeface="Calibri" pitchFamily="34" charset="0"/>
            </a:endParaRPr>
          </a:p>
        </p:txBody>
      </p:sp>
      <p:sp>
        <p:nvSpPr>
          <p:cNvPr id="3" name="İçerik Yer Tutucusu 2"/>
          <p:cNvSpPr>
            <a:spLocks noGrp="1"/>
          </p:cNvSpPr>
          <p:nvPr>
            <p:ph idx="1"/>
          </p:nvPr>
        </p:nvSpPr>
        <p:spPr>
          <a:xfrm>
            <a:off x="251520" y="836712"/>
            <a:ext cx="8712968" cy="5760640"/>
          </a:xfrm>
        </p:spPr>
        <p:txBody>
          <a:bodyPr>
            <a:noAutofit/>
          </a:bodyPr>
          <a:lstStyle/>
          <a:p>
            <a:pPr algn="just"/>
            <a:r>
              <a:rPr lang="tr-TR" sz="1800" dirty="0">
                <a:latin typeface="Calibri" pitchFamily="34" charset="0"/>
              </a:rPr>
              <a:t>Parça sıkıntısı, kullanılmayan fabrika kapasitesi, aşırı bitmiş ürün stokları veya yüksek ulaştırma maliyetleri gibi tedarik zincirindeki </a:t>
            </a:r>
            <a:r>
              <a:rPr lang="tr-TR" sz="1800" dirty="0" err="1">
                <a:latin typeface="Calibri" pitchFamily="34" charset="0"/>
              </a:rPr>
              <a:t>etkinsizlikler</a:t>
            </a:r>
            <a:r>
              <a:rPr lang="tr-TR" sz="1800" dirty="0">
                <a:latin typeface="Calibri" pitchFamily="34" charset="0"/>
              </a:rPr>
              <a:t>, doğru veya zamanında olmayan enformasyon nedeniyle ortaya çıkar</a:t>
            </a:r>
            <a:r>
              <a:rPr lang="tr-TR" sz="1800" dirty="0" smtClean="0">
                <a:latin typeface="Calibri" pitchFamily="34" charset="0"/>
              </a:rPr>
              <a:t>.</a:t>
            </a:r>
          </a:p>
          <a:p>
            <a:pPr algn="just"/>
            <a:r>
              <a:rPr lang="tr-TR" sz="1800" b="1" dirty="0" smtClean="0">
                <a:latin typeface="Calibri" pitchFamily="34" charset="0"/>
              </a:rPr>
              <a:t>Bu </a:t>
            </a:r>
            <a:r>
              <a:rPr lang="tr-TR" sz="1800" b="1" dirty="0">
                <a:latin typeface="Calibri" pitchFamily="34" charset="0"/>
              </a:rPr>
              <a:t>tedarik zinciri </a:t>
            </a:r>
            <a:r>
              <a:rPr lang="tr-TR" sz="1800" b="1" dirty="0" err="1">
                <a:latin typeface="Calibri" pitchFamily="34" charset="0"/>
              </a:rPr>
              <a:t>etkinsizlikleri</a:t>
            </a:r>
            <a:r>
              <a:rPr lang="tr-TR" sz="1800" b="1" dirty="0">
                <a:latin typeface="Calibri" pitchFamily="34" charset="0"/>
              </a:rPr>
              <a:t>, işletmenin faaliyet maliyetlerinin % 25’i kadarının boşa harcanmasıdır.</a:t>
            </a:r>
          </a:p>
          <a:p>
            <a:pPr algn="just"/>
            <a:r>
              <a:rPr lang="tr-TR" sz="1800" dirty="0">
                <a:latin typeface="Calibri" pitchFamily="34" charset="0"/>
              </a:rPr>
              <a:t> </a:t>
            </a:r>
            <a:r>
              <a:rPr lang="tr-TR" sz="1800" dirty="0" smtClean="0">
                <a:latin typeface="Calibri" pitchFamily="34" charset="0"/>
              </a:rPr>
              <a:t>Son zamanlarda imalat sektöründe popüler bir üretim şekli olan tam </a:t>
            </a:r>
            <a:r>
              <a:rPr lang="tr-TR" sz="1800" u="sng" dirty="0">
                <a:latin typeface="Calibri" pitchFamily="34" charset="0"/>
              </a:rPr>
              <a:t>zamanın</a:t>
            </a:r>
            <a:r>
              <a:rPr lang="tr-TR" sz="1800" dirty="0">
                <a:latin typeface="Calibri" pitchFamily="34" charset="0"/>
              </a:rPr>
              <a:t>da </a:t>
            </a:r>
            <a:r>
              <a:rPr lang="tr-TR" sz="1800" dirty="0" smtClean="0">
                <a:latin typeface="Calibri" pitchFamily="34" charset="0"/>
              </a:rPr>
              <a:t>üretim (</a:t>
            </a:r>
            <a:r>
              <a:rPr lang="tr-TR" sz="1800" dirty="0" err="1" smtClean="0">
                <a:latin typeface="Calibri" pitchFamily="34" charset="0"/>
              </a:rPr>
              <a:t>just</a:t>
            </a:r>
            <a:r>
              <a:rPr lang="tr-TR" sz="1800" dirty="0" smtClean="0">
                <a:latin typeface="Calibri" pitchFamily="34" charset="0"/>
              </a:rPr>
              <a:t>-in-time) uygulaması, bir tedarikçi, </a:t>
            </a:r>
            <a:r>
              <a:rPr lang="tr-TR" sz="1800" dirty="0">
                <a:latin typeface="Calibri" pitchFamily="34" charset="0"/>
              </a:rPr>
              <a:t>müşterinin ne kadar ürün istediği bilgisine kesin olarak </a:t>
            </a:r>
            <a:r>
              <a:rPr lang="tr-TR" sz="1800" dirty="0" smtClean="0">
                <a:latin typeface="Calibri" pitchFamily="34" charset="0"/>
              </a:rPr>
              <a:t>sahip­se mümkün </a:t>
            </a:r>
            <a:r>
              <a:rPr lang="tr-TR" sz="1800" dirty="0">
                <a:latin typeface="Calibri" pitchFamily="34" charset="0"/>
              </a:rPr>
              <a:t>olabilir. </a:t>
            </a:r>
            <a:endParaRPr lang="tr-TR" sz="1800" dirty="0" smtClean="0">
              <a:latin typeface="Calibri" pitchFamily="34" charset="0"/>
            </a:endParaRPr>
          </a:p>
          <a:p>
            <a:pPr algn="just"/>
            <a:r>
              <a:rPr lang="tr-TR" sz="1800" dirty="0" smtClean="0">
                <a:latin typeface="Calibri" pitchFamily="34" charset="0"/>
              </a:rPr>
              <a:t>Parçalar </a:t>
            </a:r>
            <a:r>
              <a:rPr lang="tr-TR" sz="1800" dirty="0">
                <a:latin typeface="Calibri" pitchFamily="34" charset="0"/>
              </a:rPr>
              <a:t>tam ihtiyaç olan anda gelir, tamamlanmış ürünler tam üretim hattını terk ettiği anda sevk edilir.</a:t>
            </a:r>
          </a:p>
          <a:p>
            <a:pPr algn="just"/>
            <a:r>
              <a:rPr lang="tr-TR" sz="1800" b="1" dirty="0" smtClean="0">
                <a:latin typeface="Calibri" pitchFamily="34" charset="0"/>
              </a:rPr>
              <a:t>Tedarik </a:t>
            </a:r>
            <a:r>
              <a:rPr lang="tr-TR" sz="1800" b="1" dirty="0">
                <a:latin typeface="Calibri" pitchFamily="34" charset="0"/>
              </a:rPr>
              <a:t>zincirinde birçok olayın öngörülememesinden dolayı belirsizlik­ler </a:t>
            </a:r>
            <a:r>
              <a:rPr lang="tr-TR" sz="1800" b="1" dirty="0" smtClean="0">
                <a:latin typeface="Calibri" pitchFamily="34" charset="0"/>
              </a:rPr>
              <a:t>oluşur. Bunun neticesinde ise </a:t>
            </a:r>
            <a:r>
              <a:rPr lang="tr-TR" sz="1800" b="1" dirty="0">
                <a:latin typeface="Calibri" pitchFamily="34" charset="0"/>
              </a:rPr>
              <a:t>belirsiz ürün talebi, tedarikçilerden geç sevkiyat, hatalı parçalar ve hammadde veya üretim hattı </a:t>
            </a:r>
            <a:r>
              <a:rPr lang="tr-TR" sz="1800" b="1" dirty="0" smtClean="0">
                <a:latin typeface="Calibri" pitchFamily="34" charset="0"/>
              </a:rPr>
              <a:t>arızaları vs. </a:t>
            </a:r>
            <a:r>
              <a:rPr lang="tr-TR" sz="1800" b="1" dirty="0" err="1" smtClean="0">
                <a:latin typeface="Calibri" pitchFamily="34" charset="0"/>
              </a:rPr>
              <a:t>etkinsizlikler</a:t>
            </a:r>
            <a:r>
              <a:rPr lang="tr-TR" sz="1800" b="1" dirty="0" smtClean="0">
                <a:latin typeface="Calibri" pitchFamily="34" charset="0"/>
              </a:rPr>
              <a:t> meydana gelir. </a:t>
            </a:r>
          </a:p>
          <a:p>
            <a:pPr algn="just"/>
            <a:r>
              <a:rPr lang="tr-TR" sz="1800" b="1" dirty="0">
                <a:solidFill>
                  <a:srgbClr val="FF0000"/>
                </a:solidFill>
                <a:latin typeface="Calibri" pitchFamily="34" charset="0"/>
              </a:rPr>
              <a:t>Bilgideki belirsizlikler işletmelerin az yada çok stok tutmalarına neden olmaktadır.</a:t>
            </a:r>
          </a:p>
          <a:p>
            <a:pPr algn="just"/>
            <a:r>
              <a:rPr lang="tr-TR" sz="1800" b="1" dirty="0" smtClean="0">
                <a:latin typeface="Calibri" pitchFamily="34" charset="0"/>
              </a:rPr>
              <a:t>İmalatçılar </a:t>
            </a:r>
            <a:r>
              <a:rPr lang="tr-TR" sz="1800" b="1" dirty="0">
                <a:latin typeface="Calibri" pitchFamily="34" charset="0"/>
              </a:rPr>
              <a:t>müşterilerini memnun etmek için bu tür belirsizlikler ve öngörülemeyen olaylarla baş edebilmek için gerçekten ihtiyacı olacaklarını düşündüklerinden daha fazla malzeme ve ürünü stoklarlar. </a:t>
            </a:r>
            <a:endParaRPr lang="tr-TR" sz="1800" b="1" dirty="0" smtClean="0">
              <a:latin typeface="Calibri" pitchFamily="34" charset="0"/>
            </a:endParaRPr>
          </a:p>
          <a:p>
            <a:pPr algn="just"/>
            <a:r>
              <a:rPr lang="tr-TR" sz="1800" dirty="0" smtClean="0">
                <a:latin typeface="Calibri" pitchFamily="34" charset="0"/>
              </a:rPr>
              <a:t>Bu </a:t>
            </a:r>
            <a:r>
              <a:rPr lang="tr-TR" sz="1800" dirty="0">
                <a:latin typeface="Calibri" pitchFamily="34" charset="0"/>
              </a:rPr>
              <a:t>güvenlik stoku tedarik zincirinin esneklik eksikliği­ne tampon görevi üstlenir. Fazla stok pahalı olmasına rağmen, yeterli ürün bulundurmama da sipariş iptalleri sonucu iş kayıplarına neden olacağından maliyetlidir.</a:t>
            </a:r>
          </a:p>
          <a:p>
            <a:pPr algn="just"/>
            <a:endParaRPr lang="tr-TR" sz="1800" dirty="0">
              <a:latin typeface="Calibri" pitchFamily="34" charset="0"/>
            </a:endParaRPr>
          </a:p>
        </p:txBody>
      </p:sp>
    </p:spTree>
    <p:extLst>
      <p:ext uri="{BB962C8B-B14F-4D97-AF65-F5344CB8AC3E}">
        <p14:creationId xmlns:p14="http://schemas.microsoft.com/office/powerpoint/2010/main" val="1819507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404664"/>
            <a:ext cx="8136904" cy="692696"/>
          </a:xfrm>
          <a:solidFill>
            <a:schemeClr val="bg1"/>
          </a:solidFill>
        </p:spPr>
        <p:txBody>
          <a:bodyPr>
            <a:noAutofit/>
          </a:bodyPr>
          <a:lstStyle/>
          <a:p>
            <a:r>
              <a:rPr lang="tr-TR" sz="2400" b="1" dirty="0">
                <a:solidFill>
                  <a:schemeClr val="tx1"/>
                </a:solidFill>
                <a:effectLst/>
                <a:latin typeface="Calibri" pitchFamily="34" charset="0"/>
              </a:rPr>
              <a:t>ENFORMASYON SİSTEMLERİ VE TEDARİK ZİNCİRİ </a:t>
            </a:r>
            <a:r>
              <a:rPr lang="tr-TR" sz="2400" b="1" dirty="0" smtClean="0">
                <a:solidFill>
                  <a:schemeClr val="tx1"/>
                </a:solidFill>
                <a:effectLst/>
                <a:latin typeface="Calibri" pitchFamily="34" charset="0"/>
              </a:rPr>
              <a:t>YÖNETİMİ</a:t>
            </a:r>
            <a:endParaRPr lang="tr-TR" sz="2400" dirty="0">
              <a:solidFill>
                <a:schemeClr val="tx1"/>
              </a:solidFill>
              <a:latin typeface="Calibri" pitchFamily="34" charset="0"/>
            </a:endParaRPr>
          </a:p>
        </p:txBody>
      </p:sp>
      <p:sp>
        <p:nvSpPr>
          <p:cNvPr id="3" name="İçerik Yer Tutucusu 2"/>
          <p:cNvSpPr>
            <a:spLocks noGrp="1"/>
          </p:cNvSpPr>
          <p:nvPr>
            <p:ph idx="1"/>
          </p:nvPr>
        </p:nvSpPr>
        <p:spPr>
          <a:xfrm>
            <a:off x="467544" y="1268760"/>
            <a:ext cx="8208912" cy="4608512"/>
          </a:xfrm>
          <a:solidFill>
            <a:schemeClr val="bg1"/>
          </a:solidFill>
        </p:spPr>
        <p:txBody>
          <a:bodyPr>
            <a:noAutofit/>
          </a:bodyPr>
          <a:lstStyle/>
          <a:p>
            <a:pPr algn="just"/>
            <a:r>
              <a:rPr lang="tr-TR" sz="2000" dirty="0" smtClean="0">
                <a:latin typeface="Calibri" pitchFamily="34" charset="0"/>
              </a:rPr>
              <a:t>TZY</a:t>
            </a:r>
            <a:r>
              <a:rPr lang="tr-TR" sz="2000" dirty="0">
                <a:latin typeface="Calibri" pitchFamily="34" charset="0"/>
              </a:rPr>
              <a:t>’ de ortaya çıkan bir problem de kamçı etkisi (</a:t>
            </a:r>
            <a:r>
              <a:rPr lang="tr-TR" sz="2000" dirty="0" err="1">
                <a:latin typeface="Calibri" pitchFamily="34" charset="0"/>
              </a:rPr>
              <a:t>bullwhip</a:t>
            </a:r>
            <a:r>
              <a:rPr lang="tr-TR" sz="2000" dirty="0">
                <a:latin typeface="Calibri" pitchFamily="34" charset="0"/>
              </a:rPr>
              <a:t> </a:t>
            </a:r>
            <a:r>
              <a:rPr lang="tr-TR" sz="2000" dirty="0" err="1">
                <a:latin typeface="Calibri" pitchFamily="34" charset="0"/>
              </a:rPr>
              <a:t>effect</a:t>
            </a:r>
            <a:r>
              <a:rPr lang="tr-TR" sz="2000" dirty="0">
                <a:latin typeface="Calibri" pitchFamily="34" charset="0"/>
              </a:rPr>
              <a:t>) olarak adlandırılan tedarik zinciri boyunca bir birimden diğer birime geçerken bir ürünün talebi hakkındaki enformasyonun değişmiş olmasıdır</a:t>
            </a:r>
            <a:r>
              <a:rPr lang="tr-TR" sz="2000" dirty="0" smtClean="0">
                <a:latin typeface="Calibri" pitchFamily="34" charset="0"/>
              </a:rPr>
              <a:t>.</a:t>
            </a:r>
          </a:p>
          <a:p>
            <a:pPr algn="just"/>
            <a:r>
              <a:rPr lang="tr-TR" sz="2000" b="1" dirty="0">
                <a:latin typeface="Calibri" pitchFamily="34" charset="0"/>
              </a:rPr>
              <a:t>Kamçı Etkisi (</a:t>
            </a:r>
            <a:r>
              <a:rPr lang="tr-TR" sz="2000" b="1" dirty="0" err="1">
                <a:latin typeface="Calibri" pitchFamily="34" charset="0"/>
              </a:rPr>
              <a:t>bullwhip</a:t>
            </a:r>
            <a:r>
              <a:rPr lang="tr-TR" sz="2000" b="1" dirty="0">
                <a:latin typeface="Calibri" pitchFamily="34" charset="0"/>
              </a:rPr>
              <a:t> </a:t>
            </a:r>
            <a:r>
              <a:rPr lang="tr-TR" sz="2000" b="1" dirty="0" err="1">
                <a:latin typeface="Calibri" pitchFamily="34" charset="0"/>
              </a:rPr>
              <a:t>effect</a:t>
            </a:r>
            <a:r>
              <a:rPr lang="tr-TR" sz="2000" b="1" dirty="0">
                <a:latin typeface="Calibri" pitchFamily="34" charset="0"/>
              </a:rPr>
              <a:t>)  bir tedarik zincirinde son tüketiciden üreticilere doğru gidildiğinde talebin </a:t>
            </a:r>
            <a:r>
              <a:rPr lang="tr-TR" sz="2000" b="1" dirty="0" err="1">
                <a:latin typeface="Calibri" pitchFamily="34" charset="0"/>
              </a:rPr>
              <a:t>varyansının</a:t>
            </a:r>
            <a:r>
              <a:rPr lang="tr-TR" sz="2000" b="1" dirty="0">
                <a:latin typeface="Calibri" pitchFamily="34" charset="0"/>
              </a:rPr>
              <a:t> giderek artması durumudur. </a:t>
            </a:r>
          </a:p>
          <a:p>
            <a:pPr algn="just"/>
            <a:r>
              <a:rPr lang="tr-TR" sz="2000" dirty="0" smtClean="0">
                <a:latin typeface="Calibri" pitchFamily="34" charset="0"/>
              </a:rPr>
              <a:t>Ürün </a:t>
            </a:r>
            <a:r>
              <a:rPr lang="tr-TR" sz="2000" dirty="0">
                <a:latin typeface="Calibri" pitchFamily="34" charset="0"/>
              </a:rPr>
              <a:t>talebinde­ki hafif bir yükseliş tedarik zinciri üzerindeki farklı üyeleri etkileyebilir; dis­tribütörler, üreticiler, tedarikçiler, ikinci seviyeden tedarikçiler ve üçüncü seviyeden tedarikçiler gerekebilir diye stoklarını artırırlar. </a:t>
            </a:r>
          </a:p>
          <a:p>
            <a:pPr algn="just"/>
            <a:r>
              <a:rPr lang="tr-TR" sz="2000" u="sng" dirty="0">
                <a:latin typeface="Calibri" pitchFamily="34" charset="0"/>
              </a:rPr>
              <a:t>Bu değişiklikler tedarik zin­ciri boyunca sipariş planlamasındaki küçük bir değişikliğin giderek büyümesi ile dalgalanarak </a:t>
            </a:r>
            <a:r>
              <a:rPr lang="tr-TR" sz="2000" u="sng" dirty="0" smtClean="0">
                <a:latin typeface="Calibri" pitchFamily="34" charset="0"/>
              </a:rPr>
              <a:t>aşırı </a:t>
            </a:r>
            <a:r>
              <a:rPr lang="tr-TR" sz="2000" u="sng" dirty="0">
                <a:latin typeface="Calibri" pitchFamily="34" charset="0"/>
              </a:rPr>
              <a:t>stok, üretim, depolama ve ulaştırma maliyetlerine neden </a:t>
            </a:r>
            <a:r>
              <a:rPr lang="tr-TR" sz="2000" u="sng" dirty="0" smtClean="0">
                <a:latin typeface="Calibri" pitchFamily="34" charset="0"/>
              </a:rPr>
              <a:t>olur.</a:t>
            </a:r>
            <a:endParaRPr lang="tr-TR" sz="2000" u="sng" dirty="0">
              <a:latin typeface="Calibri" pitchFamily="34" charset="0"/>
            </a:endParaRPr>
          </a:p>
        </p:txBody>
      </p:sp>
    </p:spTree>
    <p:extLst>
      <p:ext uri="{BB962C8B-B14F-4D97-AF65-F5344CB8AC3E}">
        <p14:creationId xmlns:p14="http://schemas.microsoft.com/office/powerpoint/2010/main" val="2071188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1520" y="365126"/>
            <a:ext cx="8263830" cy="1325563"/>
          </a:xfrm>
        </p:spPr>
        <p:txBody>
          <a:bodyPr/>
          <a:lstStyle/>
          <a:p>
            <a:r>
              <a:rPr lang="tr-TR" sz="3600" b="1" dirty="0" smtClean="0">
                <a:latin typeface="Calibri" pitchFamily="34" charset="0"/>
              </a:rPr>
              <a:t>Kamçı etkisi</a:t>
            </a:r>
            <a:endParaRPr lang="tr-TR" dirty="0"/>
          </a:p>
        </p:txBody>
      </p:sp>
      <p:sp>
        <p:nvSpPr>
          <p:cNvPr id="4" name="İçerik Yer Tutucusu 3"/>
          <p:cNvSpPr txBox="1">
            <a:spLocks noGrp="1"/>
          </p:cNvSpPr>
          <p:nvPr>
            <p:ph idx="1"/>
          </p:nvPr>
        </p:nvSpPr>
        <p:spPr>
          <a:xfrm>
            <a:off x="5150350" y="1988840"/>
            <a:ext cx="3814138" cy="3538405"/>
          </a:xfrm>
          <a:prstGeom prst="rect">
            <a:avLst/>
          </a:prstGeom>
          <a:noFill/>
        </p:spPr>
        <p:txBody>
          <a:bodyPr wrap="square" rtlCol="0">
            <a:spAutoFit/>
          </a:bodyPr>
          <a:lstStyle/>
          <a:p>
            <a:pPr marL="285750" indent="-285750" algn="just">
              <a:buFont typeface="Arial" pitchFamily="34" charset="0"/>
              <a:buChar char="•"/>
            </a:pPr>
            <a:r>
              <a:rPr lang="tr-TR" sz="1800" b="1" dirty="0">
                <a:latin typeface="Calibri" pitchFamily="34" charset="0"/>
              </a:rPr>
              <a:t>Kamçı </a:t>
            </a:r>
            <a:r>
              <a:rPr lang="tr-TR" sz="1800" b="1" dirty="0" smtClean="0">
                <a:latin typeface="Calibri" pitchFamily="34" charset="0"/>
              </a:rPr>
              <a:t>etkisi, </a:t>
            </a:r>
            <a:r>
              <a:rPr lang="tr-TR" sz="1800" b="1" dirty="0" smtClean="0">
                <a:solidFill>
                  <a:srgbClr val="FF0000"/>
                </a:solidFill>
                <a:latin typeface="Calibri" pitchFamily="34" charset="0"/>
              </a:rPr>
              <a:t>tedarik </a:t>
            </a:r>
            <a:r>
              <a:rPr lang="tr-TR" sz="1800" b="1" dirty="0">
                <a:solidFill>
                  <a:srgbClr val="FF0000"/>
                </a:solidFill>
                <a:latin typeface="Calibri" pitchFamily="34" charset="0"/>
              </a:rPr>
              <a:t>zincirindeki tüm üyeler daha doğru ve güncel enformasyonlara sahip olduğunda talep ve arz hakkında belirsizlikle­ri azaltarak </a:t>
            </a:r>
            <a:r>
              <a:rPr lang="tr-TR" sz="1800" b="1" dirty="0" smtClean="0">
                <a:solidFill>
                  <a:srgbClr val="FF0000"/>
                </a:solidFill>
                <a:latin typeface="Calibri" pitchFamily="34" charset="0"/>
              </a:rPr>
              <a:t>bertaraf edilebilir.</a:t>
            </a:r>
            <a:endParaRPr lang="tr-TR" sz="1800" b="1" dirty="0">
              <a:solidFill>
                <a:srgbClr val="FF0000"/>
              </a:solidFill>
              <a:latin typeface="Calibri" pitchFamily="34" charset="0"/>
            </a:endParaRPr>
          </a:p>
          <a:p>
            <a:pPr marL="285750" indent="-285750" algn="just">
              <a:buFont typeface="Arial" pitchFamily="34" charset="0"/>
              <a:buChar char="•"/>
            </a:pPr>
            <a:r>
              <a:rPr lang="tr-TR" sz="2000" b="1" dirty="0" smtClean="0">
                <a:latin typeface="Calibri" pitchFamily="34" charset="0"/>
              </a:rPr>
              <a:t>Çözüm : TZY </a:t>
            </a:r>
            <a:r>
              <a:rPr lang="tr-TR" sz="2000" b="1" dirty="0">
                <a:latin typeface="Calibri" pitchFamily="34" charset="0"/>
              </a:rPr>
              <a:t>sistemleri </a:t>
            </a:r>
            <a:r>
              <a:rPr lang="tr-TR" sz="2000" b="1" dirty="0" smtClean="0">
                <a:latin typeface="Calibri" pitchFamily="34" charset="0"/>
              </a:rPr>
              <a:t> </a:t>
            </a:r>
            <a:endParaRPr lang="tr-TR" sz="2000" b="1" dirty="0"/>
          </a:p>
          <a:p>
            <a:pPr marL="285750" indent="-285750" algn="just">
              <a:buFont typeface="Arial" pitchFamily="34" charset="0"/>
              <a:buChar char="•"/>
            </a:pPr>
            <a:r>
              <a:rPr lang="tr-TR" sz="1800" dirty="0" smtClean="0">
                <a:latin typeface="Calibri" pitchFamily="34" charset="0"/>
              </a:rPr>
              <a:t>Eğer </a:t>
            </a:r>
            <a:r>
              <a:rPr lang="tr-TR" sz="1800" dirty="0">
                <a:latin typeface="Calibri" pitchFamily="34" charset="0"/>
              </a:rPr>
              <a:t>tedarik zinciri elemanları stok düzeyleri, tahminler, sevkiyatlar </a:t>
            </a:r>
            <a:r>
              <a:rPr lang="tr-TR" sz="1800" dirty="0" smtClean="0">
                <a:latin typeface="Calibri" pitchFamily="34" charset="0"/>
              </a:rPr>
              <a:t>hakkındaki </a:t>
            </a:r>
            <a:r>
              <a:rPr lang="tr-TR" sz="1800" dirty="0">
                <a:latin typeface="Calibri" pitchFamily="34" charset="0"/>
              </a:rPr>
              <a:t>dinamik veriyi paylaşırsa, onlar kaynaklarını, üretimleri ve dağıtım planlarını nasıl ayarlayacakları hakkında daha doğru enformasyona sahip olur­lar. </a:t>
            </a:r>
            <a:endParaRPr lang="tr-TR" sz="1800" dirty="0" smtClean="0">
              <a:latin typeface="Calibri" pitchFamily="34" charset="0"/>
            </a:endParaRPr>
          </a:p>
        </p:txBody>
      </p:sp>
      <p:grpSp>
        <p:nvGrpSpPr>
          <p:cNvPr id="5" name="Grup 4"/>
          <p:cNvGrpSpPr/>
          <p:nvPr/>
        </p:nvGrpSpPr>
        <p:grpSpPr>
          <a:xfrm>
            <a:off x="9152" y="1988840"/>
            <a:ext cx="4932039" cy="3828175"/>
            <a:chOff x="1" y="3027724"/>
            <a:chExt cx="4716015" cy="3828175"/>
          </a:xfrm>
        </p:grpSpPr>
        <p:pic>
          <p:nvPicPr>
            <p:cNvPr id="6"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 y="3027724"/>
              <a:ext cx="4716015" cy="38281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2" descr="http://www.csupomona.edu/~hco/Graphics/Bullwhip%20Effec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59832" y="3027724"/>
              <a:ext cx="1656184" cy="124213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471609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116632"/>
            <a:ext cx="8820472" cy="792088"/>
          </a:xfrm>
        </p:spPr>
        <p:txBody>
          <a:bodyPr>
            <a:noAutofit/>
          </a:bodyPr>
          <a:lstStyle/>
          <a:p>
            <a:r>
              <a:rPr lang="tr-TR" sz="2800" b="1" dirty="0">
                <a:solidFill>
                  <a:schemeClr val="tx1"/>
                </a:solidFill>
                <a:effectLst/>
                <a:latin typeface="Calibri" pitchFamily="34" charset="0"/>
              </a:rPr>
              <a:t>TEDARİK ZİNCİRİ YÖNETİMİ </a:t>
            </a:r>
            <a:r>
              <a:rPr lang="tr-TR" sz="2800" b="1" dirty="0" smtClean="0">
                <a:solidFill>
                  <a:schemeClr val="tx1"/>
                </a:solidFill>
                <a:effectLst/>
                <a:latin typeface="Calibri" pitchFamily="34" charset="0"/>
              </a:rPr>
              <a:t>YAZILIMI</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179512" y="1052736"/>
            <a:ext cx="8754176" cy="5688632"/>
          </a:xfrm>
        </p:spPr>
        <p:txBody>
          <a:bodyPr>
            <a:noAutofit/>
          </a:bodyPr>
          <a:lstStyle/>
          <a:p>
            <a:pPr algn="just"/>
            <a:r>
              <a:rPr lang="tr-TR" sz="2000" b="1" dirty="0" smtClean="0">
                <a:latin typeface="Calibri" pitchFamily="34" charset="0"/>
              </a:rPr>
              <a:t>Sistemler</a:t>
            </a:r>
            <a:r>
              <a:rPr lang="tr-TR" sz="2000" b="1" dirty="0">
                <a:latin typeface="Calibri" pitchFamily="34" charset="0"/>
              </a:rPr>
              <a:t>, tüm partileri içererek malların fiziksel durumlarını, materyallerin yönetimini, depolama, sevkiyat faaliyetle­rini ve finansal enformasyonları takip eder. </a:t>
            </a:r>
          </a:p>
          <a:p>
            <a:pPr algn="just"/>
            <a:r>
              <a:rPr lang="tr-TR" sz="2000" b="1" u="sng" dirty="0" smtClean="0">
                <a:latin typeface="Calibri" pitchFamily="34" charset="0"/>
              </a:rPr>
              <a:t>Tedarik </a:t>
            </a:r>
            <a:r>
              <a:rPr lang="tr-TR" sz="2000" b="1" u="sng" dirty="0">
                <a:latin typeface="Calibri" pitchFamily="34" charset="0"/>
              </a:rPr>
              <a:t>zinciri yazılımı, işletmelerin tedarik zincirlerini planlamada </a:t>
            </a:r>
            <a:r>
              <a:rPr lang="tr-TR" sz="2000" b="1" u="sng" dirty="0" smtClean="0">
                <a:latin typeface="Calibri" pitchFamily="34" charset="0"/>
              </a:rPr>
              <a:t>ve tedarik </a:t>
            </a:r>
            <a:r>
              <a:rPr lang="tr-TR" sz="2000" b="1" u="sng" dirty="0">
                <a:latin typeface="Calibri" pitchFamily="34" charset="0"/>
              </a:rPr>
              <a:t>zinciri </a:t>
            </a:r>
            <a:r>
              <a:rPr lang="tr-TR" sz="2000" b="1" u="sng" dirty="0" smtClean="0">
                <a:latin typeface="Calibri" pitchFamily="34" charset="0"/>
              </a:rPr>
              <a:t>aşama­larını </a:t>
            </a:r>
            <a:r>
              <a:rPr lang="tr-TR" sz="2000" b="1" u="sng" dirty="0">
                <a:latin typeface="Calibri" pitchFamily="34" charset="0"/>
              </a:rPr>
              <a:t>uygulamasında yardımcı olan </a:t>
            </a:r>
            <a:r>
              <a:rPr lang="tr-TR" sz="2000" b="1" u="sng" dirty="0" smtClean="0">
                <a:latin typeface="Calibri" pitchFamily="34" charset="0"/>
              </a:rPr>
              <a:t>yazılımlardır. </a:t>
            </a:r>
          </a:p>
          <a:p>
            <a:pPr algn="just"/>
            <a:r>
              <a:rPr lang="tr-TR" sz="2000" b="1" dirty="0" smtClean="0">
                <a:solidFill>
                  <a:srgbClr val="FF0000"/>
                </a:solidFill>
                <a:latin typeface="Calibri" pitchFamily="34" charset="0"/>
              </a:rPr>
              <a:t>Tedarik </a:t>
            </a:r>
            <a:r>
              <a:rPr lang="tr-TR" sz="2000" b="1" dirty="0">
                <a:solidFill>
                  <a:srgbClr val="FF0000"/>
                </a:solidFill>
                <a:latin typeface="Calibri" pitchFamily="34" charset="0"/>
              </a:rPr>
              <a:t>zinciri planlama sistemleri, </a:t>
            </a:r>
            <a:r>
              <a:rPr lang="tr-TR" sz="2000" b="1" u="sng" dirty="0">
                <a:solidFill>
                  <a:srgbClr val="FF0000"/>
                </a:solidFill>
                <a:latin typeface="Calibri" pitchFamily="34" charset="0"/>
              </a:rPr>
              <a:t>işletmeye var olan tedarik zincirini modellemesine</a:t>
            </a:r>
            <a:r>
              <a:rPr lang="tr-TR" sz="2000" dirty="0">
                <a:solidFill>
                  <a:srgbClr val="FF0000"/>
                </a:solidFill>
                <a:latin typeface="Calibri" pitchFamily="34" charset="0"/>
              </a:rPr>
              <a:t>, </a:t>
            </a:r>
            <a:r>
              <a:rPr lang="tr-TR" sz="2000" b="1" u="sng" dirty="0">
                <a:solidFill>
                  <a:srgbClr val="FF0000"/>
                </a:solidFill>
                <a:latin typeface="Calibri" pitchFamily="34" charset="0"/>
              </a:rPr>
              <a:t>ürünler için talep tahminleri üretmelerine </a:t>
            </a:r>
            <a:r>
              <a:rPr lang="tr-TR" sz="2000" dirty="0">
                <a:solidFill>
                  <a:srgbClr val="FF0000"/>
                </a:solidFill>
                <a:latin typeface="Calibri" pitchFamily="34" charset="0"/>
              </a:rPr>
              <a:t>ve </a:t>
            </a:r>
            <a:r>
              <a:rPr lang="tr-TR" sz="2000" b="1" u="sng" dirty="0">
                <a:solidFill>
                  <a:srgbClr val="FF0000"/>
                </a:solidFill>
                <a:latin typeface="Calibri" pitchFamily="34" charset="0"/>
              </a:rPr>
              <a:t>en uygun kaynak kullanımı geliştirmesine </a:t>
            </a:r>
            <a:r>
              <a:rPr lang="tr-TR" sz="2000" dirty="0">
                <a:solidFill>
                  <a:srgbClr val="FF0000"/>
                </a:solidFill>
                <a:latin typeface="Calibri" pitchFamily="34" charset="0"/>
              </a:rPr>
              <a:t>ve </a:t>
            </a:r>
            <a:r>
              <a:rPr lang="tr-TR" sz="2000" b="1" u="sng" dirty="0">
                <a:solidFill>
                  <a:srgbClr val="FF0000"/>
                </a:solidFill>
                <a:latin typeface="Calibri" pitchFamily="34" charset="0"/>
              </a:rPr>
              <a:t>üretim planlaması yapmasına </a:t>
            </a:r>
            <a:r>
              <a:rPr lang="tr-TR" sz="2000" dirty="0">
                <a:solidFill>
                  <a:srgbClr val="FF0000"/>
                </a:solidFill>
                <a:latin typeface="Calibri" pitchFamily="34" charset="0"/>
              </a:rPr>
              <a:t>olanak sağlar. </a:t>
            </a:r>
          </a:p>
          <a:p>
            <a:pPr algn="just"/>
            <a:r>
              <a:rPr lang="tr-TR" sz="2000" dirty="0">
                <a:latin typeface="Calibri" pitchFamily="34" charset="0"/>
              </a:rPr>
              <a:t>Bu gibi sistemler verilen bir zaman diliminde belirli bir üründen ne kadar üretileceğini belirleme; hammaddeler, ara ürünler ve bitmiş ürünler için stok düzeyini oluşturma; bitmiş ürünlerin nerede saklanacağını belirleme ve ürün sevkiyatı için kullanılacak ulaşım şeklini tanımlama gibi konularda işletmelerin daha iyi karar almasına yardım eder</a:t>
            </a:r>
            <a:r>
              <a:rPr lang="tr-TR" sz="2000" dirty="0" smtClean="0">
                <a:latin typeface="Calibri" pitchFamily="34" charset="0"/>
              </a:rPr>
              <a:t>.</a:t>
            </a:r>
          </a:p>
          <a:p>
            <a:pPr algn="just"/>
            <a:r>
              <a:rPr lang="tr-TR" sz="2000" b="1" dirty="0" smtClean="0">
                <a:latin typeface="Calibri" pitchFamily="34" charset="0"/>
              </a:rPr>
              <a:t>Değişiklikler </a:t>
            </a:r>
            <a:r>
              <a:rPr lang="tr-TR" sz="2000" b="1" dirty="0">
                <a:latin typeface="Calibri" pitchFamily="34" charset="0"/>
              </a:rPr>
              <a:t>hakkında enformasyonlar ilgili tedarik zinciri elemanları arasında paylaşılır böylece onların çalışmaları koordineli olur. </a:t>
            </a:r>
          </a:p>
          <a:p>
            <a:pPr algn="just"/>
            <a:endParaRPr lang="tr-TR" sz="2000" dirty="0">
              <a:latin typeface="Calibri" pitchFamily="34" charset="0"/>
            </a:endParaRPr>
          </a:p>
        </p:txBody>
      </p:sp>
    </p:spTree>
    <p:extLst>
      <p:ext uri="{BB962C8B-B14F-4D97-AF65-F5344CB8AC3E}">
        <p14:creationId xmlns:p14="http://schemas.microsoft.com/office/powerpoint/2010/main" val="35491943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88640"/>
            <a:ext cx="8100392" cy="1296144"/>
          </a:xfrm>
        </p:spPr>
        <p:txBody>
          <a:bodyPr>
            <a:normAutofit/>
          </a:bodyPr>
          <a:lstStyle/>
          <a:p>
            <a:r>
              <a:rPr lang="tr-TR" sz="2800" b="1" dirty="0">
                <a:solidFill>
                  <a:schemeClr val="tx1"/>
                </a:solidFill>
                <a:effectLst/>
                <a:latin typeface="Calibri" pitchFamily="34" charset="0"/>
              </a:rPr>
              <a:t>TEDARİK ZİNCİRİ YÖNETİMİ </a:t>
            </a:r>
            <a:r>
              <a:rPr lang="tr-TR" sz="2800" b="1" dirty="0" smtClean="0">
                <a:solidFill>
                  <a:schemeClr val="tx1"/>
                </a:solidFill>
                <a:effectLst/>
                <a:latin typeface="Calibri" pitchFamily="34" charset="0"/>
              </a:rPr>
              <a:t>YAZILIMI</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395536" y="1484784"/>
            <a:ext cx="8280920" cy="5184576"/>
          </a:xfrm>
        </p:spPr>
        <p:txBody>
          <a:bodyPr>
            <a:noAutofit/>
          </a:bodyPr>
          <a:lstStyle/>
          <a:p>
            <a:pPr algn="just"/>
            <a:r>
              <a:rPr lang="tr-TR" sz="2000" b="1" dirty="0">
                <a:latin typeface="Calibri" pitchFamily="34" charset="0"/>
              </a:rPr>
              <a:t>En önemli </a:t>
            </a:r>
            <a:r>
              <a:rPr lang="tr-TR" sz="2000" b="1" dirty="0" smtClean="0">
                <a:latin typeface="Calibri" pitchFamily="34" charset="0"/>
              </a:rPr>
              <a:t>ve </a:t>
            </a:r>
            <a:r>
              <a:rPr lang="tr-TR" sz="2000" b="1" dirty="0">
                <a:latin typeface="Calibri" pitchFamily="34" charset="0"/>
              </a:rPr>
              <a:t>en </a:t>
            </a:r>
            <a:r>
              <a:rPr lang="tr-TR" sz="2000" b="1" dirty="0" smtClean="0">
                <a:latin typeface="Calibri" pitchFamily="34" charset="0"/>
              </a:rPr>
              <a:t>karmaşık </a:t>
            </a:r>
            <a:r>
              <a:rPr lang="tr-TR" sz="2000" b="1" dirty="0">
                <a:latin typeface="Calibri" pitchFamily="34" charset="0"/>
              </a:rPr>
              <a:t>tedarik zinciri planlama fonksiyonlarından biri müşterilerin tüm taleplerini karşılamak için ne kadar ürüne ihtiyaç olacağını belirleyen </a:t>
            </a:r>
            <a:r>
              <a:rPr lang="tr-TR" sz="2000" b="1" dirty="0">
                <a:solidFill>
                  <a:srgbClr val="FF0000"/>
                </a:solidFill>
                <a:latin typeface="Calibri" pitchFamily="34" charset="0"/>
              </a:rPr>
              <a:t>talep planlamasıdır</a:t>
            </a:r>
            <a:r>
              <a:rPr lang="tr-TR" sz="2000" b="1" dirty="0">
                <a:latin typeface="Calibri" pitchFamily="34" charset="0"/>
              </a:rPr>
              <a:t>. </a:t>
            </a:r>
            <a:endParaRPr lang="tr-TR" sz="2000" b="1" dirty="0" smtClean="0">
              <a:latin typeface="Calibri" pitchFamily="34" charset="0"/>
            </a:endParaRPr>
          </a:p>
          <a:p>
            <a:pPr algn="just"/>
            <a:r>
              <a:rPr lang="tr-TR" sz="2000" dirty="0" err="1">
                <a:latin typeface="Calibri" pitchFamily="34" charset="0"/>
              </a:rPr>
              <a:t>Manugistics</a:t>
            </a:r>
            <a:r>
              <a:rPr lang="tr-TR" sz="2000" dirty="0">
                <a:latin typeface="Calibri" pitchFamily="34" charset="0"/>
              </a:rPr>
              <a:t> ve i2 Teknoloji işletmeleri </a:t>
            </a:r>
            <a:r>
              <a:rPr lang="tr-TR" sz="2000" dirty="0" smtClean="0">
                <a:latin typeface="Calibri" pitchFamily="34" charset="0"/>
              </a:rPr>
              <a:t>başlıca </a:t>
            </a:r>
            <a:r>
              <a:rPr lang="tr-TR" sz="2000" dirty="0">
                <a:latin typeface="Calibri" pitchFamily="34" charset="0"/>
              </a:rPr>
              <a:t>tedarik zincir yönetim yazılımı tedarikçileridir ve kurumsal yazılım dağıtıcıları SAP ve </a:t>
            </a:r>
            <a:r>
              <a:rPr lang="tr-TR" sz="2000" dirty="0" err="1">
                <a:latin typeface="Calibri" pitchFamily="34" charset="0"/>
              </a:rPr>
              <a:t>Oracle-PeopleSoft’da</a:t>
            </a:r>
            <a:r>
              <a:rPr lang="tr-TR" sz="2000" dirty="0">
                <a:latin typeface="Calibri" pitchFamily="34" charset="0"/>
              </a:rPr>
              <a:t> tedarik zinciri yöne­timi modüllerini önermektedir</a:t>
            </a:r>
            <a:r>
              <a:rPr lang="tr-TR" sz="2000" dirty="0" smtClean="0">
                <a:latin typeface="Calibri" pitchFamily="34" charset="0"/>
              </a:rPr>
              <a:t>.</a:t>
            </a:r>
          </a:p>
          <a:p>
            <a:pPr algn="just"/>
            <a:r>
              <a:rPr lang="tr-TR" sz="2000" b="1" dirty="0" smtClean="0">
                <a:solidFill>
                  <a:srgbClr val="FF0000"/>
                </a:solidFill>
                <a:latin typeface="Calibri" pitchFamily="34" charset="0"/>
              </a:rPr>
              <a:t>Örnek: </a:t>
            </a:r>
            <a:r>
              <a:rPr lang="tr-TR" sz="2000" dirty="0" smtClean="0">
                <a:latin typeface="Calibri" pitchFamily="34" charset="0"/>
              </a:rPr>
              <a:t>Çamaşır </a:t>
            </a:r>
            <a:r>
              <a:rPr lang="tr-TR" sz="2000" dirty="0">
                <a:latin typeface="Calibri" pitchFamily="34" charset="0"/>
              </a:rPr>
              <a:t>ve kurutma makineleri, buzdolabı, fırınlar ve diğer ev araçla­rı üreticisi </a:t>
            </a:r>
            <a:r>
              <a:rPr lang="tr-TR" sz="2000" dirty="0" err="1" smtClean="0">
                <a:latin typeface="Calibri" pitchFamily="34" charset="0"/>
              </a:rPr>
              <a:t>Whirpool</a:t>
            </a:r>
            <a:r>
              <a:rPr lang="tr-TR" sz="2000" dirty="0" smtClean="0">
                <a:latin typeface="Calibri" pitchFamily="34" charset="0"/>
              </a:rPr>
              <a:t>, </a:t>
            </a:r>
            <a:r>
              <a:rPr lang="tr-TR" sz="2000" b="1" dirty="0" smtClean="0">
                <a:latin typeface="Calibri" pitchFamily="34" charset="0"/>
              </a:rPr>
              <a:t>Tedarik </a:t>
            </a:r>
            <a:r>
              <a:rPr lang="tr-TR" sz="2000" b="1" dirty="0">
                <a:latin typeface="Calibri" pitchFamily="34" charset="0"/>
              </a:rPr>
              <a:t>zinciri planlaması ve yeniden düzenlenen dağıtım merkezleri ile </a:t>
            </a:r>
            <a:r>
              <a:rPr lang="tr-TR" sz="2000" b="1" dirty="0" smtClean="0">
                <a:latin typeface="Calibri" pitchFamily="34" charset="0"/>
              </a:rPr>
              <a:t>müşterinin </a:t>
            </a:r>
            <a:r>
              <a:rPr lang="tr-TR" sz="2000" b="1" dirty="0">
                <a:latin typeface="Calibri" pitchFamily="34" charset="0"/>
              </a:rPr>
              <a:t>ihtiyacı olan ürünlerin stokta bulunma oranını %97'ye çıkarırken, fazladan tamamlanmış ürünlerin stokunu % 20 ve öngörü </a:t>
            </a:r>
            <a:r>
              <a:rPr lang="tr-TR" sz="2000" b="1" dirty="0" smtClean="0">
                <a:latin typeface="Calibri" pitchFamily="34" charset="0"/>
              </a:rPr>
              <a:t>hatalarını </a:t>
            </a:r>
            <a:r>
              <a:rPr lang="tr-TR" sz="2000" b="1" dirty="0">
                <a:latin typeface="Calibri" pitchFamily="34" charset="0"/>
              </a:rPr>
              <a:t>% 50 azaltmıştır</a:t>
            </a:r>
            <a:r>
              <a:rPr lang="tr-TR" sz="2000" b="1" dirty="0" smtClean="0">
                <a:latin typeface="Calibri" pitchFamily="34" charset="0"/>
              </a:rPr>
              <a:t>.</a:t>
            </a:r>
          </a:p>
          <a:p>
            <a:pPr algn="just"/>
            <a:endParaRPr lang="tr-TR" sz="2000" dirty="0">
              <a:latin typeface="Calibri" pitchFamily="34" charset="0"/>
            </a:endParaRPr>
          </a:p>
          <a:p>
            <a:pPr algn="just"/>
            <a:endParaRPr lang="tr-TR" sz="2000" dirty="0">
              <a:latin typeface="Calibri" pitchFamily="34" charset="0"/>
            </a:endParaRPr>
          </a:p>
        </p:txBody>
      </p:sp>
    </p:spTree>
    <p:extLst>
      <p:ext uri="{BB962C8B-B14F-4D97-AF65-F5344CB8AC3E}">
        <p14:creationId xmlns:p14="http://schemas.microsoft.com/office/powerpoint/2010/main" val="37722273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116632"/>
            <a:ext cx="7818072" cy="936104"/>
          </a:xfrm>
        </p:spPr>
        <p:txBody>
          <a:bodyPr>
            <a:noAutofit/>
          </a:bodyPr>
          <a:lstStyle/>
          <a:p>
            <a:r>
              <a:rPr lang="tr-TR" sz="2800" b="1" dirty="0">
                <a:solidFill>
                  <a:schemeClr val="tx1"/>
                </a:solidFill>
                <a:effectLst/>
                <a:latin typeface="Calibri" pitchFamily="34" charset="0"/>
              </a:rPr>
              <a:t>KÜRESEL TEDARİK ZİNCİRLERİ VE </a:t>
            </a:r>
            <a:r>
              <a:rPr lang="tr-TR" sz="2800" b="1" dirty="0" smtClean="0">
                <a:solidFill>
                  <a:schemeClr val="tx1"/>
                </a:solidFill>
                <a:effectLst/>
                <a:latin typeface="Calibri" pitchFamily="34" charset="0"/>
              </a:rPr>
              <a:t>INTERNET</a:t>
            </a:r>
            <a:endParaRPr lang="tr-TR" sz="2800" b="1" dirty="0">
              <a:solidFill>
                <a:schemeClr val="tx1"/>
              </a:solidFill>
              <a:latin typeface="Calibri" pitchFamily="34" charset="0"/>
            </a:endParaRPr>
          </a:p>
        </p:txBody>
      </p:sp>
      <p:sp>
        <p:nvSpPr>
          <p:cNvPr id="3" name="İçerik Yer Tutucusu 2"/>
          <p:cNvSpPr>
            <a:spLocks noGrp="1"/>
          </p:cNvSpPr>
          <p:nvPr>
            <p:ph idx="1"/>
          </p:nvPr>
        </p:nvSpPr>
        <p:spPr>
          <a:xfrm>
            <a:off x="251520" y="1196752"/>
            <a:ext cx="8496944" cy="5051648"/>
          </a:xfrm>
        </p:spPr>
        <p:txBody>
          <a:bodyPr>
            <a:normAutofit/>
          </a:bodyPr>
          <a:lstStyle/>
          <a:p>
            <a:pPr algn="just"/>
            <a:r>
              <a:rPr lang="tr-TR" sz="2000" dirty="0">
                <a:latin typeface="Calibri" pitchFamily="34" charset="0"/>
              </a:rPr>
              <a:t>İnternetten önce tedarik zinciri koordinasyonu, satın alma, malzeme yönetimi üretim ve dağıtım için farklı iç tedarik zinciri sistemleri arasında düzgün enfor­masyon </a:t>
            </a:r>
            <a:r>
              <a:rPr lang="tr-TR" sz="2000" dirty="0" smtClean="0">
                <a:latin typeface="Calibri" pitchFamily="34" charset="0"/>
              </a:rPr>
              <a:t>akışı sağlanamıyordu. </a:t>
            </a:r>
            <a:endParaRPr lang="tr-TR" sz="2000" dirty="0">
              <a:latin typeface="Calibri" pitchFamily="34" charset="0"/>
            </a:endParaRPr>
          </a:p>
          <a:p>
            <a:pPr algn="just"/>
            <a:r>
              <a:rPr lang="tr-TR" sz="2000" dirty="0">
                <a:latin typeface="Calibri" pitchFamily="34" charset="0"/>
              </a:rPr>
              <a:t>Ayrıca, te­darikçilerin, dağıtıcıların ve lojistik sağlayıcıların sistemleri birbirleriyle uyum­suz teknoloji platformlarına ve standartlarına dayalı olduğundan dış tedarik or­taklarıyla enformasyon paylaşımı da zordu. </a:t>
            </a:r>
          </a:p>
          <a:p>
            <a:pPr algn="just"/>
            <a:r>
              <a:rPr lang="tr-TR" sz="2000" dirty="0">
                <a:latin typeface="Calibri" pitchFamily="34" charset="0"/>
              </a:rPr>
              <a:t>Kurumsal ve tedarik zinciri yönetim sistemleri bu </a:t>
            </a:r>
            <a:r>
              <a:rPr lang="tr-TR" sz="2000" dirty="0" smtClean="0">
                <a:latin typeface="Calibri" pitchFamily="34" charset="0"/>
              </a:rPr>
              <a:t>bütünlüğü oluşturmada internet teknolojisinden faydalanmaktadırlar.</a:t>
            </a:r>
            <a:endParaRPr lang="tr-TR" sz="2000" dirty="0">
              <a:latin typeface="Calibri" pitchFamily="34" charset="0"/>
            </a:endParaRPr>
          </a:p>
          <a:p>
            <a:pPr algn="just"/>
            <a:r>
              <a:rPr lang="tr-TR" sz="2000" b="1" dirty="0" smtClean="0">
                <a:latin typeface="Calibri" pitchFamily="34" charset="0"/>
              </a:rPr>
              <a:t>Yöneticiler, </a:t>
            </a:r>
            <a:r>
              <a:rPr lang="tr-TR" sz="2000" b="1" dirty="0">
                <a:latin typeface="Calibri" pitchFamily="34" charset="0"/>
              </a:rPr>
              <a:t>işletmenin ürünleri için stok ve üretim </a:t>
            </a:r>
            <a:r>
              <a:rPr lang="tr-TR" sz="2000" b="1" dirty="0" smtClean="0">
                <a:latin typeface="Calibri" pitchFamily="34" charset="0"/>
              </a:rPr>
              <a:t>kapasitesinin talebini </a:t>
            </a:r>
            <a:r>
              <a:rPr lang="tr-TR" sz="2000" b="1" dirty="0">
                <a:latin typeface="Calibri" pitchFamily="34" charset="0"/>
              </a:rPr>
              <a:t>karşı­lama yeteneğini </a:t>
            </a:r>
            <a:r>
              <a:rPr lang="tr-TR" sz="2000" b="1" dirty="0" smtClean="0">
                <a:latin typeface="Calibri" pitchFamily="34" charset="0"/>
              </a:rPr>
              <a:t>görmek için </a:t>
            </a:r>
            <a:r>
              <a:rPr lang="tr-TR" sz="2000" b="1" dirty="0">
                <a:latin typeface="Calibri" pitchFamily="34" charset="0"/>
              </a:rPr>
              <a:t>tedarikçinin sistemlerine bağlanmak amacıyla web ara yüzünü </a:t>
            </a:r>
            <a:r>
              <a:rPr lang="tr-TR" sz="2000" b="1" dirty="0" smtClean="0">
                <a:latin typeface="Calibri" pitchFamily="34" charset="0"/>
              </a:rPr>
              <a:t>kullanmaktadır.</a:t>
            </a:r>
            <a:endParaRPr lang="tr-TR" sz="2000" b="1" dirty="0">
              <a:latin typeface="Calibri" pitchFamily="34" charset="0"/>
            </a:endParaRPr>
          </a:p>
          <a:p>
            <a:pPr algn="just"/>
            <a:r>
              <a:rPr lang="tr-TR" sz="2000" b="1" dirty="0">
                <a:latin typeface="Calibri" pitchFamily="34" charset="0"/>
              </a:rPr>
              <a:t>İşletme ortakları anında tahminleri birleştirmek için </a:t>
            </a:r>
            <a:r>
              <a:rPr lang="tr-TR" sz="2000" b="1" dirty="0" err="1">
                <a:latin typeface="Calibri" pitchFamily="34" charset="0"/>
              </a:rPr>
              <a:t>web'e</a:t>
            </a:r>
            <a:r>
              <a:rPr lang="tr-TR" sz="2000" b="1" dirty="0">
                <a:latin typeface="Calibri" pitchFamily="34" charset="0"/>
              </a:rPr>
              <a:t> dayalı tedarik zinciri yönetimi </a:t>
            </a:r>
            <a:r>
              <a:rPr lang="tr-TR" sz="2000" b="1" dirty="0" smtClean="0">
                <a:latin typeface="Calibri" pitchFamily="34" charset="0"/>
              </a:rPr>
              <a:t>araçlarından istifade etmektedir. </a:t>
            </a:r>
          </a:p>
          <a:p>
            <a:pPr algn="just"/>
            <a:r>
              <a:rPr lang="tr-TR" sz="2000" b="1" dirty="0" smtClean="0">
                <a:latin typeface="Calibri" pitchFamily="34" charset="0"/>
              </a:rPr>
              <a:t>Satış </a:t>
            </a:r>
            <a:r>
              <a:rPr lang="tr-TR" sz="2000" b="1" dirty="0">
                <a:latin typeface="Calibri" pitchFamily="34" charset="0"/>
              </a:rPr>
              <a:t>tem­silcileri, müşterilerin sipariş durumlarını gözlemleyebilmek için tedarikçilerin üretim planlarına ve lojistik enformasyonlarına </a:t>
            </a:r>
            <a:r>
              <a:rPr lang="tr-TR" sz="2000" b="1" dirty="0" smtClean="0">
                <a:latin typeface="Calibri" pitchFamily="34" charset="0"/>
              </a:rPr>
              <a:t>ulaşmaktadır</a:t>
            </a:r>
            <a:r>
              <a:rPr lang="tr-TR" sz="2000" b="1" dirty="0">
                <a:latin typeface="Calibri" pitchFamily="34" charset="0"/>
              </a:rPr>
              <a:t>.</a:t>
            </a:r>
          </a:p>
          <a:p>
            <a:pPr algn="just"/>
            <a:endParaRPr lang="tr-TR" sz="2000" dirty="0">
              <a:latin typeface="Calibri" pitchFamily="34" charset="0"/>
            </a:endParaRPr>
          </a:p>
        </p:txBody>
      </p:sp>
    </p:spTree>
    <p:extLst>
      <p:ext uri="{BB962C8B-B14F-4D97-AF65-F5344CB8AC3E}">
        <p14:creationId xmlns:p14="http://schemas.microsoft.com/office/powerpoint/2010/main" val="30596249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encrypted-tbn0.gstatic.com/images?q=tbn:ANd9GcS5PyM0MV2WLBQkdm9EqRyyc1poVTgKQm-6kRiIu-VflVWzmZChqw"/>
          <p:cNvPicPr>
            <a:picLocks noChangeAspect="1" noChangeArrowheads="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898558" y="1504020"/>
            <a:ext cx="5244075" cy="3933056"/>
          </a:xfrm>
          <a:prstGeom prst="rect">
            <a:avLst/>
          </a:prstGeom>
          <a:noFill/>
          <a:extLst>
            <a:ext uri="{909E8E84-426E-40DD-AFC4-6F175D3DCCD1}">
              <a14:hiddenFill xmlns:a14="http://schemas.microsoft.com/office/drawing/2010/main">
                <a:solidFill>
                  <a:srgbClr val="FFFFFF"/>
                </a:solidFill>
              </a14:hiddenFill>
            </a:ext>
          </a:extLst>
        </p:spPr>
      </p:pic>
      <p:sp>
        <p:nvSpPr>
          <p:cNvPr id="2" name="Başlık 1"/>
          <p:cNvSpPr>
            <a:spLocks noGrp="1"/>
          </p:cNvSpPr>
          <p:nvPr>
            <p:ph type="title"/>
          </p:nvPr>
        </p:nvSpPr>
        <p:spPr>
          <a:xfrm>
            <a:off x="10344" y="116632"/>
            <a:ext cx="9133656" cy="432048"/>
          </a:xfrm>
        </p:spPr>
        <p:txBody>
          <a:bodyPr>
            <a:normAutofit fontScale="90000"/>
          </a:bodyPr>
          <a:lstStyle/>
          <a:p>
            <a:pPr algn="ctr"/>
            <a:r>
              <a:rPr lang="tr-TR" sz="2800" b="1" dirty="0">
                <a:solidFill>
                  <a:schemeClr val="tx1"/>
                </a:solidFill>
                <a:effectLst/>
                <a:latin typeface="Calibri" pitchFamily="34" charset="0"/>
              </a:rPr>
              <a:t>Küresel Tedarik </a:t>
            </a:r>
            <a:r>
              <a:rPr lang="tr-TR" sz="2800" b="1" dirty="0" smtClean="0">
                <a:solidFill>
                  <a:schemeClr val="tx1"/>
                </a:solidFill>
                <a:effectLst/>
                <a:latin typeface="Calibri" pitchFamily="34" charset="0"/>
              </a:rPr>
              <a:t>Zinciri</a:t>
            </a:r>
            <a:endParaRPr lang="tr-TR" sz="2800" b="1" dirty="0">
              <a:solidFill>
                <a:schemeClr val="tx1"/>
              </a:solidFill>
              <a:latin typeface="Calibri" pitchFamily="34" charset="0"/>
            </a:endParaRPr>
          </a:p>
        </p:txBody>
      </p:sp>
      <p:sp>
        <p:nvSpPr>
          <p:cNvPr id="3" name="İçerik Yer Tutucusu 2"/>
          <p:cNvSpPr>
            <a:spLocks noGrp="1"/>
          </p:cNvSpPr>
          <p:nvPr>
            <p:ph idx="1"/>
          </p:nvPr>
        </p:nvSpPr>
        <p:spPr>
          <a:xfrm>
            <a:off x="16016" y="836712"/>
            <a:ext cx="8826184" cy="5555704"/>
          </a:xfrm>
        </p:spPr>
        <p:txBody>
          <a:bodyPr>
            <a:noAutofit/>
          </a:bodyPr>
          <a:lstStyle/>
          <a:p>
            <a:pPr algn="just"/>
            <a:r>
              <a:rPr lang="tr-TR" sz="1800" dirty="0" smtClean="0">
                <a:latin typeface="Calibri" pitchFamily="34" charset="0"/>
              </a:rPr>
              <a:t>Her </a:t>
            </a:r>
            <a:r>
              <a:rPr lang="tr-TR" sz="1800" dirty="0">
                <a:latin typeface="Calibri" pitchFamily="34" charset="0"/>
              </a:rPr>
              <a:t>geçen gün daha fazla işletme dışarıda satış yapmanın yanı sıra, uluslararası pazarlara giriyor, üretim faaliyetlerinde dış kaynak kullanıyor ve diğer ülkelerden tedarik ediyor. </a:t>
            </a:r>
          </a:p>
          <a:p>
            <a:pPr algn="just"/>
            <a:r>
              <a:rPr lang="tr-TR" sz="1800" dirty="0">
                <a:latin typeface="Calibri" pitchFamily="34" charset="0"/>
              </a:rPr>
              <a:t>Tedarik zincirlerini ülke dışında birçok ülkeye ve bölgeye genişletiyor. Küresel tedarik zincirini yönetmek için </a:t>
            </a:r>
            <a:r>
              <a:rPr lang="tr-TR" sz="1800" dirty="0" smtClean="0">
                <a:latin typeface="Calibri" pitchFamily="34" charset="0"/>
              </a:rPr>
              <a:t>de ek </a:t>
            </a:r>
            <a:r>
              <a:rPr lang="tr-TR" sz="1800" dirty="0">
                <a:latin typeface="Calibri" pitchFamily="34" charset="0"/>
              </a:rPr>
              <a:t>karmaşıklar ve zorluklar vardır</a:t>
            </a:r>
            <a:r>
              <a:rPr lang="tr-TR" sz="1800" dirty="0" smtClean="0">
                <a:latin typeface="Calibri" pitchFamily="34" charset="0"/>
              </a:rPr>
              <a:t>.</a:t>
            </a:r>
          </a:p>
          <a:p>
            <a:pPr algn="just"/>
            <a:r>
              <a:rPr lang="tr-TR" sz="1800" b="1" dirty="0" smtClean="0">
                <a:latin typeface="Calibri" pitchFamily="34" charset="0"/>
              </a:rPr>
              <a:t>Küresel </a:t>
            </a:r>
            <a:r>
              <a:rPr lang="tr-TR" sz="1800" b="1" dirty="0">
                <a:latin typeface="Calibri" pitchFamily="34" charset="0"/>
              </a:rPr>
              <a:t>tedarik zincirleri, yerel tedarik zincirlerinden daha fazla coğrafi uzaklık ve zaman farklılıklarına yayılır ve farklı ülkelerden çok sayıda katılım­cılara sahip </a:t>
            </a:r>
            <a:r>
              <a:rPr lang="tr-TR" sz="1800" b="1" dirty="0" smtClean="0">
                <a:latin typeface="Calibri" pitchFamily="34" charset="0"/>
              </a:rPr>
              <a:t>bir yapıyı ifade etmektedir.</a:t>
            </a:r>
            <a:r>
              <a:rPr lang="tr-TR" sz="1800" dirty="0" smtClean="0">
                <a:latin typeface="Calibri" pitchFamily="34" charset="0"/>
              </a:rPr>
              <a:t> </a:t>
            </a:r>
          </a:p>
          <a:p>
            <a:pPr algn="just"/>
            <a:r>
              <a:rPr lang="tr-TR" sz="1800" b="1" dirty="0" smtClean="0">
                <a:latin typeface="Calibri" pitchFamily="34" charset="0"/>
              </a:rPr>
              <a:t>Birçok </a:t>
            </a:r>
            <a:r>
              <a:rPr lang="tr-TR" sz="1800" b="1" dirty="0">
                <a:latin typeface="Calibri" pitchFamily="34" charset="0"/>
              </a:rPr>
              <a:t>ürünün satın alma fiyatı dışarıda daha düşük </a:t>
            </a:r>
            <a:r>
              <a:rPr lang="tr-TR" sz="1800" b="1" dirty="0" smtClean="0">
                <a:latin typeface="Calibri" pitchFamily="34" charset="0"/>
              </a:rPr>
              <a:t>olmasına </a:t>
            </a:r>
            <a:r>
              <a:rPr lang="tr-TR" sz="1800" b="1" dirty="0">
                <a:latin typeface="Calibri" pitchFamily="34" charset="0"/>
              </a:rPr>
              <a:t>rağmen, ulaşım, </a:t>
            </a:r>
            <a:r>
              <a:rPr lang="tr-TR" sz="1800" b="1" dirty="0" smtClean="0">
                <a:latin typeface="Calibri" pitchFamily="34" charset="0"/>
              </a:rPr>
              <a:t>stok, </a:t>
            </a:r>
            <a:r>
              <a:rPr lang="tr-TR" sz="1800" b="1" dirty="0">
                <a:latin typeface="Calibri" pitchFamily="34" charset="0"/>
              </a:rPr>
              <a:t>yerel vergiler </a:t>
            </a:r>
            <a:r>
              <a:rPr lang="tr-TR" sz="1800" b="1" dirty="0" smtClean="0">
                <a:latin typeface="Calibri" pitchFamily="34" charset="0"/>
              </a:rPr>
              <a:t>ve ücretler </a:t>
            </a:r>
            <a:r>
              <a:rPr lang="tr-TR" sz="1800" b="1" dirty="0">
                <a:latin typeface="Calibri" pitchFamily="34" charset="0"/>
              </a:rPr>
              <a:t>için ek maliyeti vardır. </a:t>
            </a:r>
            <a:endParaRPr lang="tr-TR" sz="1800" b="1" dirty="0" smtClean="0">
              <a:latin typeface="Calibri" pitchFamily="34" charset="0"/>
            </a:endParaRPr>
          </a:p>
          <a:p>
            <a:pPr algn="just"/>
            <a:r>
              <a:rPr lang="tr-TR" sz="1800" b="1" dirty="0" smtClean="0">
                <a:latin typeface="Calibri" pitchFamily="34" charset="0"/>
              </a:rPr>
              <a:t>Performans </a:t>
            </a:r>
            <a:r>
              <a:rPr lang="tr-TR" sz="1800" b="1" dirty="0">
                <a:latin typeface="Calibri" pitchFamily="34" charset="0"/>
              </a:rPr>
              <a:t>standartları bölgeden bölgeye ve ulustan ulusa değişebilir. </a:t>
            </a:r>
            <a:endParaRPr lang="tr-TR" sz="1800" b="1" dirty="0" smtClean="0">
              <a:latin typeface="Calibri" pitchFamily="34" charset="0"/>
            </a:endParaRPr>
          </a:p>
          <a:p>
            <a:pPr algn="just"/>
            <a:r>
              <a:rPr lang="tr-TR" sz="1800" dirty="0" smtClean="0">
                <a:latin typeface="Calibri" pitchFamily="34" charset="0"/>
              </a:rPr>
              <a:t>Tedarik </a:t>
            </a:r>
            <a:r>
              <a:rPr lang="tr-TR" sz="1800" dirty="0">
                <a:latin typeface="Calibri" pitchFamily="34" charset="0"/>
              </a:rPr>
              <a:t>zinciri yönetimi yabancı </a:t>
            </a:r>
            <a:r>
              <a:rPr lang="tr-TR" sz="1800" dirty="0" smtClean="0">
                <a:latin typeface="Calibri" pitchFamily="34" charset="0"/>
              </a:rPr>
              <a:t>hükümet düzenlemeleri ve </a:t>
            </a:r>
            <a:r>
              <a:rPr lang="tr-TR" sz="1800" dirty="0">
                <a:latin typeface="Calibri" pitchFamily="34" charset="0"/>
              </a:rPr>
              <a:t>kültürel farklılıkları yansıtma ihtiyacı duyabilir. </a:t>
            </a:r>
            <a:endParaRPr lang="tr-TR" sz="1800" dirty="0" smtClean="0">
              <a:latin typeface="Calibri" pitchFamily="34" charset="0"/>
            </a:endParaRPr>
          </a:p>
          <a:p>
            <a:pPr algn="just"/>
            <a:r>
              <a:rPr lang="tr-TR" sz="1800" dirty="0">
                <a:latin typeface="Calibri" pitchFamily="34" charset="0"/>
              </a:rPr>
              <a:t>Bu faktörlerin tümü, küresel işletmelerin hizmet verdikleri küresel piyasalardan bu sipa­rişleri nasıl aldığına, dağıtımı nasıl planladığına, depolama büyüklüğünü nasıl belirlediğine ve giriş - çıkış lojistiğini nasıl yönettiğine etki eder</a:t>
            </a:r>
            <a:r>
              <a:rPr lang="tr-TR" sz="1800" dirty="0" smtClean="0">
                <a:latin typeface="Calibri" pitchFamily="34" charset="0"/>
              </a:rPr>
              <a:t>.</a:t>
            </a:r>
          </a:p>
          <a:p>
            <a:pPr algn="just"/>
            <a:r>
              <a:rPr lang="tr-TR" sz="1800" dirty="0">
                <a:latin typeface="Calibri" pitchFamily="34" charset="0"/>
              </a:rPr>
              <a:t>Sözleşmeli tedarikçilere ek olarak küreselleşme, dış kaynaklı depolama yö­netimi, ulaştırma yönetimi ve üçüncü parti lojistik sağlayıcılarla ilgili faaliyetleri de ce­saretlendirir. </a:t>
            </a:r>
            <a:r>
              <a:rPr lang="tr-TR" sz="1800" dirty="0" smtClean="0">
                <a:latin typeface="Calibri" pitchFamily="34" charset="0"/>
              </a:rPr>
              <a:t>Bu </a:t>
            </a:r>
            <a:r>
              <a:rPr lang="tr-TR" sz="1800" dirty="0">
                <a:latin typeface="Calibri" pitchFamily="34" charset="0"/>
              </a:rPr>
              <a:t>lojistik hizmetler, müşterilerin kendi küresel tedarik zincirini daha iyi görebilmeleri için web tabanlı hizmetler önermektedirler. </a:t>
            </a:r>
          </a:p>
          <a:p>
            <a:pPr algn="just"/>
            <a:endParaRPr lang="tr-TR" sz="1800" dirty="0">
              <a:latin typeface="Calibri" pitchFamily="34" charset="0"/>
            </a:endParaRPr>
          </a:p>
          <a:p>
            <a:pPr algn="just"/>
            <a:endParaRPr lang="tr-TR" sz="1800" dirty="0">
              <a:latin typeface="Calibri" pitchFamily="34" charset="0"/>
            </a:endParaRPr>
          </a:p>
          <a:p>
            <a:pPr algn="just"/>
            <a:endParaRPr lang="tr-TR" sz="1800" dirty="0">
              <a:latin typeface="Calibri" pitchFamily="34" charset="0"/>
            </a:endParaRPr>
          </a:p>
        </p:txBody>
      </p:sp>
    </p:spTree>
    <p:extLst>
      <p:ext uri="{BB962C8B-B14F-4D97-AF65-F5344CB8AC3E}">
        <p14:creationId xmlns:p14="http://schemas.microsoft.com/office/powerpoint/2010/main" val="18123175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1052736"/>
          </a:xfrm>
          <a:solidFill>
            <a:schemeClr val="bg1"/>
          </a:solidFill>
        </p:spPr>
        <p:txBody>
          <a:bodyPr>
            <a:noAutofit/>
          </a:bodyPr>
          <a:lstStyle/>
          <a:p>
            <a:pPr algn="ctr"/>
            <a:r>
              <a:rPr lang="tr-TR" sz="2400" b="1" dirty="0">
                <a:solidFill>
                  <a:schemeClr val="tx1"/>
                </a:solidFill>
                <a:effectLst/>
                <a:latin typeface="Calibri" pitchFamily="34" charset="0"/>
              </a:rPr>
              <a:t>Talebe Dayalı Tedarik Zincirleri: İtmeden Çekmeye Üretim ve Etkin Müşteri </a:t>
            </a:r>
            <a:r>
              <a:rPr lang="tr-TR" sz="2400" b="1" dirty="0" smtClean="0">
                <a:solidFill>
                  <a:schemeClr val="tx1"/>
                </a:solidFill>
                <a:effectLst/>
                <a:latin typeface="Calibri" pitchFamily="34" charset="0"/>
              </a:rPr>
              <a:t>Yanıtı</a:t>
            </a:r>
            <a:endParaRPr lang="tr-TR" sz="2400" dirty="0">
              <a:solidFill>
                <a:schemeClr val="tx1"/>
              </a:solidFill>
              <a:latin typeface="Calibri" pitchFamily="34" charset="0"/>
            </a:endParaRPr>
          </a:p>
        </p:txBody>
      </p:sp>
      <p:sp>
        <p:nvSpPr>
          <p:cNvPr id="3" name="İçerik Yer Tutucusu 2"/>
          <p:cNvSpPr>
            <a:spLocks noGrp="1"/>
          </p:cNvSpPr>
          <p:nvPr>
            <p:ph idx="1"/>
          </p:nvPr>
        </p:nvSpPr>
        <p:spPr>
          <a:xfrm>
            <a:off x="0" y="1052736"/>
            <a:ext cx="9144000" cy="2592288"/>
          </a:xfrm>
          <a:solidFill>
            <a:schemeClr val="bg1"/>
          </a:solidFill>
        </p:spPr>
        <p:txBody>
          <a:bodyPr>
            <a:normAutofit/>
          </a:bodyPr>
          <a:lstStyle/>
          <a:p>
            <a:pPr algn="just"/>
            <a:r>
              <a:rPr lang="tr-TR" sz="1800" dirty="0">
                <a:latin typeface="Calibri" pitchFamily="34" charset="0"/>
              </a:rPr>
              <a:t>Maliyetlerin azaltılmasına ek olarak, </a:t>
            </a:r>
            <a:r>
              <a:rPr lang="tr-TR" sz="1800" b="1" dirty="0">
                <a:solidFill>
                  <a:srgbClr val="FF0000"/>
                </a:solidFill>
                <a:latin typeface="Calibri" pitchFamily="34" charset="0"/>
              </a:rPr>
              <a:t>tedarik zinciri yönetim sistemleri</a:t>
            </a:r>
            <a:r>
              <a:rPr lang="tr-TR" sz="1800" dirty="0">
                <a:latin typeface="Calibri" pitchFamily="34" charset="0"/>
              </a:rPr>
              <a:t>, </a:t>
            </a:r>
            <a:r>
              <a:rPr lang="tr-TR" sz="1800" b="1" dirty="0">
                <a:latin typeface="Calibri" pitchFamily="34" charset="0"/>
              </a:rPr>
              <a:t>faa­liyetlerin daha çok </a:t>
            </a:r>
            <a:r>
              <a:rPr lang="tr-TR" sz="1800" b="1" dirty="0">
                <a:solidFill>
                  <a:srgbClr val="FF0000"/>
                </a:solidFill>
                <a:latin typeface="Calibri" pitchFamily="34" charset="0"/>
              </a:rPr>
              <a:t>müşteri talebine dayalı </a:t>
            </a:r>
            <a:r>
              <a:rPr lang="tr-TR" sz="1800" b="1" dirty="0">
                <a:latin typeface="Calibri" pitchFamily="34" charset="0"/>
              </a:rPr>
              <a:t>olarak yapılmasıyla etkin müşteri cevabını olanaklı kılar </a:t>
            </a:r>
            <a:r>
              <a:rPr lang="tr-TR" sz="1800" b="1" dirty="0" smtClean="0">
                <a:latin typeface="Calibri" pitchFamily="34" charset="0"/>
              </a:rPr>
              <a:t>.</a:t>
            </a:r>
          </a:p>
          <a:p>
            <a:pPr algn="just"/>
            <a:r>
              <a:rPr lang="tr-TR" sz="1800" b="1" dirty="0">
                <a:latin typeface="Calibri" pitchFamily="34" charset="0"/>
              </a:rPr>
              <a:t>Daha önceki tedarik zinciri yönetim sistemleri </a:t>
            </a:r>
            <a:r>
              <a:rPr lang="tr-TR" sz="1800" b="1" dirty="0">
                <a:solidFill>
                  <a:srgbClr val="FF0000"/>
                </a:solidFill>
                <a:latin typeface="Calibri" pitchFamily="34" charset="0"/>
              </a:rPr>
              <a:t>itmeye dayalı model </a:t>
            </a:r>
            <a:r>
              <a:rPr lang="tr-TR" sz="1800" b="1" dirty="0">
                <a:latin typeface="Calibri" pitchFamily="34" charset="0"/>
              </a:rPr>
              <a:t>tara­fından kullanılıyordu (Stoka dayalı olarak da bilinmekte). </a:t>
            </a:r>
            <a:endParaRPr lang="tr-TR" sz="1800" b="1" dirty="0" smtClean="0">
              <a:latin typeface="Calibri" pitchFamily="34" charset="0"/>
            </a:endParaRPr>
          </a:p>
          <a:p>
            <a:pPr algn="just"/>
            <a:r>
              <a:rPr lang="tr-TR" sz="1800" dirty="0" smtClean="0">
                <a:latin typeface="Calibri" pitchFamily="34" charset="0"/>
              </a:rPr>
              <a:t>İtmeye </a:t>
            </a:r>
            <a:r>
              <a:rPr lang="tr-TR" sz="1800" dirty="0">
                <a:latin typeface="Calibri" pitchFamily="34" charset="0"/>
              </a:rPr>
              <a:t>dayalı mo­delde, ürünler için ana üretim </a:t>
            </a:r>
            <a:r>
              <a:rPr lang="tr-TR" sz="1800" dirty="0" smtClean="0">
                <a:latin typeface="Calibri" pitchFamily="34" charset="0"/>
              </a:rPr>
              <a:t>programları </a:t>
            </a:r>
            <a:r>
              <a:rPr lang="tr-TR" sz="1800" dirty="0">
                <a:latin typeface="Calibri" pitchFamily="34" charset="0"/>
              </a:rPr>
              <a:t>öngörülere veya en iyi tahminlere dayalıydı ve ürünler müşterilere "itiliyordu”. </a:t>
            </a:r>
            <a:endParaRPr lang="tr-TR" sz="1800" dirty="0" smtClean="0">
              <a:latin typeface="Calibri" pitchFamily="34" charset="0"/>
            </a:endParaRPr>
          </a:p>
          <a:p>
            <a:pPr algn="just"/>
            <a:r>
              <a:rPr lang="tr-TR" sz="1800" dirty="0" smtClean="0">
                <a:latin typeface="Calibri" pitchFamily="34" charset="0"/>
              </a:rPr>
              <a:t>Web </a:t>
            </a:r>
            <a:r>
              <a:rPr lang="tr-TR" sz="1800" dirty="0">
                <a:latin typeface="Calibri" pitchFamily="34" charset="0"/>
              </a:rPr>
              <a:t>tabanlı araçlar aracılığıyla yeni enformasyon akışıyla tedarik zinciri yönetimi çekme yönlü modeli çok daha rahat takip etmektedir. </a:t>
            </a:r>
            <a:endParaRPr lang="tr-TR" sz="1800" dirty="0" smtClean="0">
              <a:latin typeface="Calibri" pitchFamily="34" charset="0"/>
            </a:endParaRPr>
          </a:p>
          <a:p>
            <a:pPr algn="just"/>
            <a:endParaRPr lang="tr-TR" sz="1800" dirty="0">
              <a:latin typeface="Calibri" pitchFamily="34" charset="0"/>
            </a:endParaRPr>
          </a:p>
        </p:txBody>
      </p:sp>
      <p:pic>
        <p:nvPicPr>
          <p:cNvPr id="4098"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0" y="3645024"/>
            <a:ext cx="5220072" cy="32129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Metin kutusu 4"/>
          <p:cNvSpPr txBox="1"/>
          <p:nvPr/>
        </p:nvSpPr>
        <p:spPr>
          <a:xfrm>
            <a:off x="5364088" y="3501008"/>
            <a:ext cx="3779912" cy="3416320"/>
          </a:xfrm>
          <a:prstGeom prst="rect">
            <a:avLst/>
          </a:prstGeom>
          <a:noFill/>
        </p:spPr>
        <p:txBody>
          <a:bodyPr wrap="square" rtlCol="0">
            <a:spAutoFit/>
          </a:bodyPr>
          <a:lstStyle/>
          <a:p>
            <a:pPr marL="285750" indent="-285750" algn="just">
              <a:buFont typeface="Arial" pitchFamily="34" charset="0"/>
              <a:buChar char="•"/>
            </a:pPr>
            <a:r>
              <a:rPr lang="tr-TR" dirty="0">
                <a:latin typeface="Calibri" pitchFamily="34" charset="0"/>
              </a:rPr>
              <a:t>Talebe yönelik veya siparişe dayalı model ola­rak da bilinen </a:t>
            </a:r>
            <a:r>
              <a:rPr lang="tr-TR" b="1" dirty="0">
                <a:solidFill>
                  <a:srgbClr val="FF0000"/>
                </a:solidFill>
                <a:latin typeface="Calibri" pitchFamily="34" charset="0"/>
              </a:rPr>
              <a:t>Çekmeye dayalı modelde, </a:t>
            </a:r>
            <a:r>
              <a:rPr lang="tr-TR" b="1" dirty="0">
                <a:latin typeface="Calibri" pitchFamily="34" charset="0"/>
              </a:rPr>
              <a:t>gerçekleşen müşteri siparişleri veya satın almalar tedarik zincirindeki olayları tetikler. </a:t>
            </a:r>
          </a:p>
          <a:p>
            <a:pPr marL="285750" indent="-285750" algn="just">
              <a:buFont typeface="Arial" pitchFamily="34" charset="0"/>
              <a:buChar char="•"/>
            </a:pPr>
            <a:r>
              <a:rPr lang="tr-TR" dirty="0">
                <a:latin typeface="Calibri" pitchFamily="34" charset="0"/>
              </a:rPr>
              <a:t>Sadece müşterinin sipariş verdiklerini üretmek ve sevk etmek için işlemler perakendeciden dağıtıcılara, üreticilere son olarak da tedarikçilere giderek tedarik zincirini hareketlendirir</a:t>
            </a:r>
            <a:r>
              <a:rPr lang="tr-TR" dirty="0" smtClean="0">
                <a:latin typeface="Calibri" pitchFamily="34" charset="0"/>
              </a:rPr>
              <a:t>.</a:t>
            </a:r>
            <a:endParaRPr lang="tr-TR" dirty="0"/>
          </a:p>
        </p:txBody>
      </p:sp>
    </p:spTree>
    <p:extLst>
      <p:ext uri="{BB962C8B-B14F-4D97-AF65-F5344CB8AC3E}">
        <p14:creationId xmlns:p14="http://schemas.microsoft.com/office/powerpoint/2010/main" val="4842877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980729"/>
            <a:ext cx="6444208" cy="1008111"/>
          </a:xfrm>
          <a:solidFill>
            <a:schemeClr val="bg1">
              <a:lumMod val="95000"/>
            </a:schemeClr>
          </a:solidFill>
        </p:spPr>
        <p:txBody>
          <a:bodyPr>
            <a:normAutofit/>
          </a:bodyPr>
          <a:lstStyle/>
          <a:p>
            <a:r>
              <a:rPr lang="tr-TR" sz="3200" b="1" dirty="0" smtClean="0">
                <a:latin typeface="Calibri" pitchFamily="34" charset="0"/>
              </a:rPr>
              <a:t>Müşteri İlişkileri Yönetimi Sistemleri</a:t>
            </a:r>
            <a:endParaRPr lang="tr-TR" sz="3200" dirty="0"/>
          </a:p>
        </p:txBody>
      </p:sp>
    </p:spTree>
    <p:extLst>
      <p:ext uri="{BB962C8B-B14F-4D97-AF65-F5344CB8AC3E}">
        <p14:creationId xmlns:p14="http://schemas.microsoft.com/office/powerpoint/2010/main" val="41556485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0"/>
            <a:ext cx="8964488" cy="836712"/>
          </a:xfrm>
        </p:spPr>
        <p:txBody>
          <a:bodyPr>
            <a:normAutofit/>
          </a:bodyPr>
          <a:lstStyle/>
          <a:p>
            <a:r>
              <a:rPr lang="tr-TR" sz="2400" b="1" dirty="0">
                <a:solidFill>
                  <a:schemeClr val="tx1"/>
                </a:solidFill>
                <a:effectLst/>
                <a:latin typeface="Calibri" pitchFamily="34" charset="0"/>
              </a:rPr>
              <a:t>MÜŞTERİ İLİŞKİLERİ YÖNETİMİ </a:t>
            </a:r>
            <a:r>
              <a:rPr lang="tr-TR" sz="2400" b="1" dirty="0" smtClean="0">
                <a:solidFill>
                  <a:schemeClr val="tx1"/>
                </a:solidFill>
                <a:effectLst/>
                <a:latin typeface="Calibri" pitchFamily="34" charset="0"/>
              </a:rPr>
              <a:t>SİSTEMLERİ</a:t>
            </a:r>
            <a:endParaRPr lang="tr-TR" sz="2400" dirty="0">
              <a:solidFill>
                <a:schemeClr val="tx1"/>
              </a:solidFill>
              <a:latin typeface="Calibri" pitchFamily="34" charset="0"/>
            </a:endParaRPr>
          </a:p>
        </p:txBody>
      </p:sp>
      <p:sp>
        <p:nvSpPr>
          <p:cNvPr id="3" name="İçerik Yer Tutucusu 2"/>
          <p:cNvSpPr>
            <a:spLocks noGrp="1"/>
          </p:cNvSpPr>
          <p:nvPr>
            <p:ph idx="1"/>
          </p:nvPr>
        </p:nvSpPr>
        <p:spPr>
          <a:xfrm>
            <a:off x="179512" y="908720"/>
            <a:ext cx="8784976" cy="3888432"/>
          </a:xfrm>
        </p:spPr>
        <p:txBody>
          <a:bodyPr>
            <a:normAutofit fontScale="92500" lnSpcReduction="10000"/>
          </a:bodyPr>
          <a:lstStyle/>
          <a:p>
            <a:pPr algn="just"/>
            <a:r>
              <a:rPr lang="tr-TR" sz="2000" dirty="0">
                <a:latin typeface="Calibri" pitchFamily="34" charset="0"/>
              </a:rPr>
              <a:t>Ye­nilikçi ürün ve hizmetlere dayanan rekabetçi avantaj çok kısa süreli olduğundan, </a:t>
            </a:r>
            <a:r>
              <a:rPr lang="tr-TR" sz="2000" b="1" dirty="0">
                <a:solidFill>
                  <a:srgbClr val="C00000"/>
                </a:solidFill>
                <a:latin typeface="Calibri" pitchFamily="34" charset="0"/>
              </a:rPr>
              <a:t>işletmeler </a:t>
            </a:r>
            <a:r>
              <a:rPr lang="tr-TR" sz="2000" b="1" dirty="0" smtClean="0">
                <a:solidFill>
                  <a:srgbClr val="C00000"/>
                </a:solidFill>
                <a:latin typeface="Calibri" pitchFamily="34" charset="0"/>
              </a:rPr>
              <a:t>kalıcı </a:t>
            </a:r>
            <a:r>
              <a:rPr lang="tr-TR" sz="2000" b="1" dirty="0">
                <a:solidFill>
                  <a:srgbClr val="C00000"/>
                </a:solidFill>
                <a:latin typeface="Calibri" pitchFamily="34" charset="0"/>
              </a:rPr>
              <a:t>tek rekabet gücünün </a:t>
            </a:r>
            <a:r>
              <a:rPr lang="tr-TR" sz="2000" b="1" dirty="0" smtClean="0">
                <a:solidFill>
                  <a:srgbClr val="C00000"/>
                </a:solidFill>
                <a:latin typeface="Calibri" pitchFamily="34" charset="0"/>
              </a:rPr>
              <a:t>müşteri  ilişkileri  olduğunu </a:t>
            </a:r>
            <a:r>
              <a:rPr lang="tr-TR" sz="2000" b="1" dirty="0">
                <a:solidFill>
                  <a:srgbClr val="C00000"/>
                </a:solidFill>
                <a:latin typeface="Calibri" pitchFamily="34" charset="0"/>
              </a:rPr>
              <a:t>fark etmişlerdir. </a:t>
            </a:r>
            <a:endParaRPr lang="tr-TR" sz="2000" b="1" dirty="0" smtClean="0">
              <a:solidFill>
                <a:srgbClr val="C00000"/>
              </a:solidFill>
              <a:latin typeface="Calibri" pitchFamily="34" charset="0"/>
            </a:endParaRPr>
          </a:p>
          <a:p>
            <a:pPr algn="just"/>
            <a:r>
              <a:rPr lang="tr-TR" sz="2000" b="1" dirty="0" smtClean="0">
                <a:solidFill>
                  <a:srgbClr val="C00000"/>
                </a:solidFill>
                <a:latin typeface="Calibri" pitchFamily="34" charset="0"/>
              </a:rPr>
              <a:t>Bazıları </a:t>
            </a:r>
            <a:r>
              <a:rPr lang="tr-TR" sz="2000" b="1" dirty="0">
                <a:solidFill>
                  <a:srgbClr val="C00000"/>
                </a:solidFill>
                <a:latin typeface="Calibri" pitchFamily="34" charset="0"/>
              </a:rPr>
              <a:t>rekabetin temelinin kimin daha fazla ürün ve hizmet sattığından, kimin müşteriye sahip olduğuna dönüştüğünü ve bu müş­teri ilişkilerinin işletmenin en değerli varlığını temsil ettiğini belirtmektedirler</a:t>
            </a:r>
            <a:r>
              <a:rPr lang="tr-TR" sz="2000" b="1" dirty="0" smtClean="0">
                <a:solidFill>
                  <a:srgbClr val="C00000"/>
                </a:solidFill>
                <a:latin typeface="Calibri" pitchFamily="34" charset="0"/>
              </a:rPr>
              <a:t>.</a:t>
            </a:r>
          </a:p>
          <a:p>
            <a:pPr algn="just"/>
            <a:r>
              <a:rPr lang="tr-TR" sz="2000" b="1" dirty="0">
                <a:latin typeface="Calibri" pitchFamily="34" charset="0"/>
              </a:rPr>
              <a:t>Bir şirketin müşterileri ile olan ilişkilerini düzenli bir şekilde yönetmesine yardımcı olan </a:t>
            </a:r>
            <a:r>
              <a:rPr lang="tr-TR" sz="2000" b="1" dirty="0" smtClean="0">
                <a:latin typeface="Calibri" pitchFamily="34" charset="0"/>
              </a:rPr>
              <a:t>CRM</a:t>
            </a:r>
            <a:r>
              <a:rPr lang="tr-TR" sz="2000" b="1" dirty="0">
                <a:latin typeface="Calibri" pitchFamily="34" charset="0"/>
              </a:rPr>
              <a:t>, yazılım ve internet yetenekleri için kullanılmış bir bilişim endüstrisi terimidir. </a:t>
            </a:r>
          </a:p>
          <a:p>
            <a:pPr algn="just"/>
            <a:r>
              <a:rPr lang="tr-TR" sz="2000" dirty="0">
                <a:latin typeface="Calibri" pitchFamily="34" charset="0"/>
              </a:rPr>
              <a:t>Son yıllarda hızla ilerleyen teknoloji sayesinde üretim maliyetlerinin düşmesi, mal ve </a:t>
            </a:r>
            <a:r>
              <a:rPr lang="tr-TR" sz="2000" dirty="0" smtClean="0">
                <a:latin typeface="Calibri" pitchFamily="34" charset="0"/>
              </a:rPr>
              <a:t>hizmetlerin </a:t>
            </a:r>
            <a:r>
              <a:rPr lang="tr-TR" sz="2000" dirty="0">
                <a:latin typeface="Calibri" pitchFamily="34" charset="0"/>
              </a:rPr>
              <a:t>kolayca taklit edilebilmesi, müşteri sadakatinin azalması, marka </a:t>
            </a:r>
            <a:r>
              <a:rPr lang="tr-TR" sz="2000" dirty="0" smtClean="0">
                <a:latin typeface="Calibri" pitchFamily="34" charset="0"/>
              </a:rPr>
              <a:t>bağımlılığının </a:t>
            </a:r>
            <a:r>
              <a:rPr lang="tr-TR" sz="2000" dirty="0">
                <a:latin typeface="Calibri" pitchFamily="34" charset="0"/>
              </a:rPr>
              <a:t>giderek azalması gibi unsurlar rekabet unsurunu daha da körüklemiştir. </a:t>
            </a:r>
          </a:p>
          <a:p>
            <a:pPr algn="just"/>
            <a:r>
              <a:rPr lang="tr-TR" sz="2000" b="1" dirty="0">
                <a:latin typeface="Calibri" pitchFamily="34" charset="0"/>
              </a:rPr>
              <a:t>Bu sebeple yoğun rekabet koşullarında yaşayan işletmelerde insan unsuru daha da </a:t>
            </a:r>
            <a:r>
              <a:rPr lang="tr-TR" sz="2000" b="1" dirty="0" smtClean="0">
                <a:latin typeface="Calibri" pitchFamily="34" charset="0"/>
              </a:rPr>
              <a:t>ön </a:t>
            </a:r>
            <a:r>
              <a:rPr lang="tr-TR" sz="2000" b="1" dirty="0">
                <a:latin typeface="Calibri" pitchFamily="34" charset="0"/>
              </a:rPr>
              <a:t>plana çıkmaktadır. </a:t>
            </a:r>
            <a:r>
              <a:rPr lang="tr-TR" sz="2000" dirty="0">
                <a:latin typeface="Calibri" pitchFamily="34" charset="0"/>
              </a:rPr>
              <a:t>Satış noktasında satılan mal ve hizmetin kalitesi ya da </a:t>
            </a:r>
            <a:r>
              <a:rPr lang="tr-TR" sz="2000" dirty="0" smtClean="0">
                <a:latin typeface="Calibri" pitchFamily="34" charset="0"/>
              </a:rPr>
              <a:t>satış sonrası </a:t>
            </a:r>
            <a:r>
              <a:rPr lang="tr-TR" sz="2000" dirty="0">
                <a:latin typeface="Calibri" pitchFamily="34" charset="0"/>
              </a:rPr>
              <a:t>verilen hizmetlerle birlikte müşteri ilişkileri çok daha fazla önem kazanmıştır.</a:t>
            </a:r>
          </a:p>
        </p:txBody>
      </p:sp>
      <p:pic>
        <p:nvPicPr>
          <p:cNvPr id="3074" name="Picture 2" descr="https://encrypted-tbn2.gstatic.com/images?q=tbn:ANd9GcRSlX3-T3a51DieMGCLzhu3_6pjNBIc9lH6ESfH8JqP5-IDua5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5085184"/>
            <a:ext cx="3744416" cy="1625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796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0"/>
            <a:ext cx="7920880" cy="836712"/>
          </a:xfrm>
        </p:spPr>
        <p:txBody>
          <a:bodyPr>
            <a:noAutofit/>
          </a:bodyPr>
          <a:lstStyle/>
          <a:p>
            <a:pPr algn="ctr"/>
            <a:r>
              <a:rPr lang="tr-TR" sz="2400" b="1" dirty="0">
                <a:solidFill>
                  <a:schemeClr val="tx1"/>
                </a:solidFill>
                <a:effectLst/>
                <a:latin typeface="Calibri" pitchFamily="34" charset="0"/>
              </a:rPr>
              <a:t>MÜŞTERİ İLİŞKİLERİ </a:t>
            </a:r>
            <a:r>
              <a:rPr lang="tr-TR" sz="2400" b="1" dirty="0" smtClean="0">
                <a:solidFill>
                  <a:schemeClr val="tx1"/>
                </a:solidFill>
                <a:effectLst/>
                <a:latin typeface="Calibri" pitchFamily="34" charset="0"/>
              </a:rPr>
              <a:t>YÖNETİMİ</a:t>
            </a:r>
            <a:endParaRPr lang="tr-TR" sz="2400" dirty="0">
              <a:solidFill>
                <a:schemeClr val="tx1"/>
              </a:solidFill>
              <a:latin typeface="Calibri" pitchFamily="34" charset="0"/>
            </a:endParaRPr>
          </a:p>
        </p:txBody>
      </p:sp>
      <p:sp>
        <p:nvSpPr>
          <p:cNvPr id="3" name="İçerik Yer Tutucusu 2"/>
          <p:cNvSpPr>
            <a:spLocks noGrp="1"/>
          </p:cNvSpPr>
          <p:nvPr>
            <p:ph idx="1"/>
          </p:nvPr>
        </p:nvSpPr>
        <p:spPr>
          <a:xfrm>
            <a:off x="107504" y="764704"/>
            <a:ext cx="8826184" cy="5760640"/>
          </a:xfrm>
        </p:spPr>
        <p:txBody>
          <a:bodyPr>
            <a:normAutofit/>
          </a:bodyPr>
          <a:lstStyle/>
          <a:p>
            <a:pPr algn="just"/>
            <a:r>
              <a:rPr lang="tr-TR" sz="1800" dirty="0">
                <a:latin typeface="Calibri" pitchFamily="34" charset="0"/>
              </a:rPr>
              <a:t>Müşterilerle uzun dönemli, güçlü bir ilişki kurmak ve beslemek için ne tür en­formasyona ihtiyaç duyabilirsiniz? </a:t>
            </a:r>
            <a:endParaRPr lang="tr-TR" sz="1800" dirty="0" smtClean="0">
              <a:latin typeface="Calibri" pitchFamily="34" charset="0"/>
            </a:endParaRPr>
          </a:p>
          <a:p>
            <a:pPr algn="just"/>
            <a:r>
              <a:rPr lang="tr-TR" sz="1800" dirty="0" smtClean="0">
                <a:latin typeface="Calibri" pitchFamily="34" charset="0"/>
              </a:rPr>
              <a:t>Müşterilerinizin </a:t>
            </a:r>
            <a:r>
              <a:rPr lang="tr-TR" sz="1800" dirty="0">
                <a:latin typeface="Calibri" pitchFamily="34" charset="0"/>
              </a:rPr>
              <a:t>tam olarak kim olduğunu, onlarla nasıl ilişki kuracağınızı, onlara hizmet vermenin veya satış yapmanın maliyetli olup olmadığını, ne tür ürünler ve hizmetlerle ilgilendiklerini ve sizin işletmeniz için ne kadar para harcadıklarını bilmek isteyebilirsiniz. </a:t>
            </a:r>
            <a:endParaRPr lang="tr-TR" sz="1800" dirty="0" smtClean="0">
              <a:latin typeface="Calibri" pitchFamily="34" charset="0"/>
            </a:endParaRPr>
          </a:p>
          <a:p>
            <a:pPr algn="just"/>
            <a:r>
              <a:rPr lang="tr-TR" sz="1800" b="1" dirty="0" smtClean="0">
                <a:latin typeface="Calibri" pitchFamily="34" charset="0"/>
              </a:rPr>
              <a:t>Eğer </a:t>
            </a:r>
            <a:r>
              <a:rPr lang="tr-TR" sz="1800" b="1" dirty="0">
                <a:latin typeface="Calibri" pitchFamily="34" charset="0"/>
              </a:rPr>
              <a:t>yapa­bilirseniz, sanki küçük bir kasaba dükkânı işletiyormuş gibi her bir müşterinizi çok iyi tanıdığınızdan emin olmak isterseniz. </a:t>
            </a:r>
            <a:endParaRPr lang="tr-TR" sz="1800" b="1" dirty="0" smtClean="0">
              <a:latin typeface="Calibri" pitchFamily="34" charset="0"/>
            </a:endParaRPr>
          </a:p>
          <a:p>
            <a:pPr algn="just"/>
            <a:r>
              <a:rPr lang="tr-TR" sz="1800" dirty="0" smtClean="0">
                <a:latin typeface="Calibri" pitchFamily="34" charset="0"/>
              </a:rPr>
              <a:t>Ayrıca </a:t>
            </a:r>
            <a:r>
              <a:rPr lang="tr-TR" sz="1800" dirty="0">
                <a:latin typeface="Calibri" pitchFamily="34" charset="0"/>
              </a:rPr>
              <a:t>iyi müşterilerinize onların özel olduklarını hissettirmek istersiniz</a:t>
            </a:r>
            <a:r>
              <a:rPr lang="tr-TR" sz="1800" dirty="0" smtClean="0">
                <a:latin typeface="Calibri" pitchFamily="34" charset="0"/>
              </a:rPr>
              <a:t>.</a:t>
            </a:r>
          </a:p>
          <a:p>
            <a:pPr algn="just"/>
            <a:r>
              <a:rPr lang="tr-TR" sz="1800" dirty="0">
                <a:latin typeface="Calibri" pitchFamily="34" charset="0"/>
              </a:rPr>
              <a:t>Mahallede faaliyette bulunan küçük bir işletmenin işletme sahipleri ve yö­neticileri için, müşterilerini gerçekten kişisel olarak, yüz yüze bilebilme olana­ğı vardır. </a:t>
            </a:r>
            <a:endParaRPr lang="tr-TR" sz="1800" dirty="0" smtClean="0">
              <a:latin typeface="Calibri" pitchFamily="34" charset="0"/>
            </a:endParaRPr>
          </a:p>
          <a:p>
            <a:pPr algn="just"/>
            <a:r>
              <a:rPr lang="tr-TR" sz="1800" dirty="0" smtClean="0">
                <a:latin typeface="Calibri" pitchFamily="34" charset="0"/>
              </a:rPr>
              <a:t>Ancak</a:t>
            </a:r>
            <a:r>
              <a:rPr lang="tr-TR" sz="1800" dirty="0">
                <a:latin typeface="Calibri" pitchFamily="34" charset="0"/>
              </a:rPr>
              <a:t>, şehirlerde, bölgelerde, ülkelerde veya küresel olarak faaliyette bulunan bir işletmede, yakın bir şekilde “müşterilerini bilmek” olanaksızdır. </a:t>
            </a:r>
            <a:endParaRPr lang="tr-TR" sz="1800" dirty="0" smtClean="0">
              <a:latin typeface="Calibri" pitchFamily="34" charset="0"/>
            </a:endParaRPr>
          </a:p>
          <a:p>
            <a:pPr algn="just"/>
            <a:r>
              <a:rPr lang="tr-TR" sz="1800" dirty="0" smtClean="0">
                <a:latin typeface="Calibri" pitchFamily="34" charset="0"/>
              </a:rPr>
              <a:t>Bu </a:t>
            </a:r>
            <a:r>
              <a:rPr lang="tr-TR" sz="1800" dirty="0">
                <a:latin typeface="Calibri" pitchFamily="34" charset="0"/>
              </a:rPr>
              <a:t>tür işletmelerde çok fazla sayıda müşteri ve müşterinin işletmeyle irtibata geçebileceği çok sayıda yol vardır (Web üzerinden, telefon, faks ve bireysel). </a:t>
            </a:r>
            <a:endParaRPr lang="tr-TR" sz="1800" dirty="0" smtClean="0">
              <a:latin typeface="Calibri" pitchFamily="34" charset="0"/>
            </a:endParaRPr>
          </a:p>
          <a:p>
            <a:pPr algn="just"/>
            <a:r>
              <a:rPr lang="tr-TR" sz="1800" dirty="0" smtClean="0">
                <a:latin typeface="Calibri" pitchFamily="34" charset="0"/>
              </a:rPr>
              <a:t>Tüm </a:t>
            </a:r>
            <a:r>
              <a:rPr lang="tr-TR" sz="1800" dirty="0">
                <a:latin typeface="Calibri" pitchFamily="34" charset="0"/>
              </a:rPr>
              <a:t>bu kaynaklardan gelen enformasyonları birleştirmek ve çok fazla sayıda­ki müşteriyle ilgilenmek özellikle zorlaşmıştır.</a:t>
            </a:r>
          </a:p>
          <a:p>
            <a:pPr algn="just"/>
            <a:endParaRPr lang="tr-TR" sz="1800" dirty="0">
              <a:latin typeface="Calibri" pitchFamily="34" charset="0"/>
            </a:endParaRPr>
          </a:p>
          <a:p>
            <a:pPr algn="just"/>
            <a:endParaRPr lang="tr-TR" sz="1800" dirty="0">
              <a:latin typeface="Calibri" pitchFamily="34" charset="0"/>
            </a:endParaRPr>
          </a:p>
        </p:txBody>
      </p:sp>
    </p:spTree>
    <p:extLst>
      <p:ext uri="{BB962C8B-B14F-4D97-AF65-F5344CB8AC3E}">
        <p14:creationId xmlns:p14="http://schemas.microsoft.com/office/powerpoint/2010/main" val="19853170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16632"/>
            <a:ext cx="8362176" cy="792088"/>
          </a:xfrm>
        </p:spPr>
        <p:txBody>
          <a:bodyPr>
            <a:noAutofit/>
          </a:bodyPr>
          <a:lstStyle/>
          <a:p>
            <a:r>
              <a:rPr lang="tr-TR" sz="2400" b="1" dirty="0">
                <a:solidFill>
                  <a:schemeClr val="tx1"/>
                </a:solidFill>
                <a:effectLst/>
                <a:latin typeface="Calibri" pitchFamily="34" charset="0"/>
              </a:rPr>
              <a:t>MÜŞTERİ İLİŞKİLERİ </a:t>
            </a:r>
            <a:r>
              <a:rPr lang="tr-TR" sz="2400" b="1" dirty="0" smtClean="0">
                <a:solidFill>
                  <a:schemeClr val="tx1"/>
                </a:solidFill>
                <a:effectLst/>
                <a:latin typeface="Calibri" pitchFamily="34" charset="0"/>
              </a:rPr>
              <a:t>YÖNETİMİ</a:t>
            </a:r>
            <a:endParaRPr lang="tr-TR" sz="2400" dirty="0">
              <a:solidFill>
                <a:schemeClr val="tx1"/>
              </a:solidFill>
              <a:latin typeface="Calibri" pitchFamily="34" charset="0"/>
            </a:endParaRPr>
          </a:p>
        </p:txBody>
      </p:sp>
      <p:sp>
        <p:nvSpPr>
          <p:cNvPr id="3" name="İçerik Yer Tutucusu 2"/>
          <p:cNvSpPr>
            <a:spLocks noGrp="1"/>
          </p:cNvSpPr>
          <p:nvPr>
            <p:ph idx="1"/>
          </p:nvPr>
        </p:nvSpPr>
        <p:spPr>
          <a:xfrm>
            <a:off x="323528" y="1124744"/>
            <a:ext cx="8362176" cy="5123656"/>
          </a:xfrm>
        </p:spPr>
        <p:txBody>
          <a:bodyPr>
            <a:normAutofit/>
          </a:bodyPr>
          <a:lstStyle/>
          <a:p>
            <a:pPr algn="just"/>
            <a:r>
              <a:rPr lang="tr-TR" sz="2000" dirty="0">
                <a:latin typeface="Calibri" pitchFamily="34" charset="0"/>
              </a:rPr>
              <a:t>Büyük bir </a:t>
            </a:r>
            <a:r>
              <a:rPr lang="tr-TR" sz="2000" dirty="0" smtClean="0">
                <a:latin typeface="Calibri" pitchFamily="34" charset="0"/>
              </a:rPr>
              <a:t>işletme satışlar,  </a:t>
            </a:r>
            <a:r>
              <a:rPr lang="tr-TR" sz="2000" dirty="0">
                <a:latin typeface="Calibri" pitchFamily="34" charset="0"/>
              </a:rPr>
              <a:t>hizmet ve pazarlama gibi süreçleri bölümlere ayırma eğiliminde olacaktır ve </a:t>
            </a:r>
            <a:r>
              <a:rPr lang="tr-TR" sz="2000" b="1" dirty="0">
                <a:latin typeface="Calibri" pitchFamily="34" charset="0"/>
              </a:rPr>
              <a:t>bu bölümler önemli müşteri enformasyonunu paylaşmazlar.</a:t>
            </a:r>
          </a:p>
          <a:p>
            <a:pPr algn="just"/>
            <a:r>
              <a:rPr lang="tr-TR" sz="2000" dirty="0" smtClean="0">
                <a:latin typeface="Calibri" pitchFamily="34" charset="0"/>
              </a:rPr>
              <a:t>Müşteriler </a:t>
            </a:r>
            <a:r>
              <a:rPr lang="tr-TR" sz="2000" dirty="0">
                <a:latin typeface="Calibri" pitchFamily="34" charset="0"/>
              </a:rPr>
              <a:t>hakkında enformasyonun </a:t>
            </a:r>
            <a:r>
              <a:rPr lang="tr-TR" sz="2000" dirty="0" smtClean="0">
                <a:latin typeface="Calibri" pitchFamily="34" charset="0"/>
              </a:rPr>
              <a:t>farklı bölümler tarafından farklı şekillerde  </a:t>
            </a:r>
            <a:r>
              <a:rPr lang="tr-TR" sz="2000" dirty="0">
                <a:latin typeface="Calibri" pitchFamily="34" charset="0"/>
              </a:rPr>
              <a:t>düzenlenmiş olabilir. </a:t>
            </a:r>
          </a:p>
          <a:p>
            <a:pPr algn="just"/>
            <a:r>
              <a:rPr lang="tr-TR" sz="2000" b="1" dirty="0">
                <a:latin typeface="Calibri" pitchFamily="34" charset="0"/>
              </a:rPr>
              <a:t>İşletmede bir müşterinin tek bir görüntüsünü sağlamak için bu enformasyonu  birleştirme yolu yoktur</a:t>
            </a:r>
            <a:r>
              <a:rPr lang="tr-TR" sz="2000" b="1" dirty="0" smtClean="0">
                <a:latin typeface="Calibri" pitchFamily="34" charset="0"/>
              </a:rPr>
              <a:t>.</a:t>
            </a:r>
          </a:p>
          <a:p>
            <a:pPr algn="just"/>
            <a:r>
              <a:rPr lang="tr-TR" sz="2000" b="1" dirty="0" smtClean="0">
                <a:latin typeface="Calibri" pitchFamily="34" charset="0"/>
              </a:rPr>
              <a:t>Bu, </a:t>
            </a:r>
            <a:r>
              <a:rPr lang="tr-TR" sz="2000" b="1" dirty="0">
                <a:latin typeface="Calibri" pitchFamily="34" charset="0"/>
              </a:rPr>
              <a:t>müşteri ilişkileri sisteminin yardım edeceği bir noktadır. </a:t>
            </a:r>
          </a:p>
          <a:p>
            <a:pPr algn="just"/>
            <a:r>
              <a:rPr lang="tr-TR" sz="2000" b="1" dirty="0">
                <a:solidFill>
                  <a:srgbClr val="FF0000"/>
                </a:solidFill>
                <a:latin typeface="Calibri" pitchFamily="34" charset="0"/>
              </a:rPr>
              <a:t>Müşteri İlişkileri Yönetimi (MİY) </a:t>
            </a:r>
            <a:r>
              <a:rPr lang="tr-TR" sz="2000" b="1" dirty="0">
                <a:latin typeface="Calibri" pitchFamily="34" charset="0"/>
              </a:rPr>
              <a:t>sistemleri tüm işletme üzerinden verileri  elde eder ve bütünleştirir, verileri birleştirir, analiz eder ve sonra sonuçları işletme içindeki tüm farklı sistemlere ve müşteri iletişim hesaplarına dağıtır. </a:t>
            </a:r>
            <a:endParaRPr lang="tr-TR" sz="2000" b="1" dirty="0" smtClean="0">
              <a:latin typeface="Calibri" pitchFamily="34" charset="0"/>
            </a:endParaRPr>
          </a:p>
          <a:p>
            <a:pPr algn="just"/>
            <a:r>
              <a:rPr lang="tr-TR" sz="2000" b="1" dirty="0">
                <a:latin typeface="Calibri" pitchFamily="34" charset="0"/>
              </a:rPr>
              <a:t>Temas noktası (ayrıca iletişim noktası olarak bilinir</a:t>
            </a:r>
            <a:r>
              <a:rPr lang="tr-TR" sz="2000" b="1" dirty="0" smtClean="0">
                <a:latin typeface="Calibri" pitchFamily="34" charset="0"/>
              </a:rPr>
              <a:t>), </a:t>
            </a:r>
            <a:r>
              <a:rPr lang="tr-TR" sz="2000" b="1" dirty="0">
                <a:latin typeface="Calibri" pitchFamily="34" charset="0"/>
              </a:rPr>
              <a:t>telefon, e-posta, müşteri hizmetleri merkezi, geleneksel posta, Web sitesi, kablosuz aygıt veya perakende mağazaları vb. müşterilerle iletişim kurmak için bir yöntemdir.</a:t>
            </a:r>
          </a:p>
          <a:p>
            <a:pPr algn="just"/>
            <a:endParaRPr lang="tr-TR" sz="2000" dirty="0">
              <a:latin typeface="Calibri" pitchFamily="34" charset="0"/>
            </a:endParaRPr>
          </a:p>
          <a:p>
            <a:pPr algn="just"/>
            <a:endParaRPr lang="tr-TR" sz="2000" dirty="0">
              <a:latin typeface="Calibri" pitchFamily="34" charset="0"/>
            </a:endParaRPr>
          </a:p>
        </p:txBody>
      </p:sp>
    </p:spTree>
    <p:extLst>
      <p:ext uri="{BB962C8B-B14F-4D97-AF65-F5344CB8AC3E}">
        <p14:creationId xmlns:p14="http://schemas.microsoft.com/office/powerpoint/2010/main" val="13411133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2820" y="0"/>
            <a:ext cx="9166820" cy="836712"/>
          </a:xfrm>
        </p:spPr>
        <p:txBody>
          <a:bodyPr>
            <a:normAutofit/>
          </a:bodyPr>
          <a:lstStyle/>
          <a:p>
            <a:pPr algn="ctr"/>
            <a:r>
              <a:rPr lang="tr-TR" sz="2800" b="1" dirty="0">
                <a:solidFill>
                  <a:schemeClr val="tx1"/>
                </a:solidFill>
                <a:effectLst/>
                <a:latin typeface="Calibri" pitchFamily="34" charset="0"/>
              </a:rPr>
              <a:t>MÜŞTERİ İLİŞKİLERİ </a:t>
            </a:r>
            <a:r>
              <a:rPr lang="tr-TR" sz="2800" b="1" dirty="0" smtClean="0">
                <a:solidFill>
                  <a:schemeClr val="tx1"/>
                </a:solidFill>
                <a:effectLst/>
                <a:latin typeface="Calibri" pitchFamily="34" charset="0"/>
              </a:rPr>
              <a:t>YÖNETİMİ</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323528" y="908720"/>
            <a:ext cx="8352928" cy="1080120"/>
          </a:xfrm>
        </p:spPr>
        <p:txBody>
          <a:bodyPr>
            <a:normAutofit/>
          </a:bodyPr>
          <a:lstStyle/>
          <a:p>
            <a:pPr algn="just"/>
            <a:r>
              <a:rPr lang="tr-TR" sz="2000" b="1" dirty="0">
                <a:latin typeface="Calibri" pitchFamily="34" charset="0"/>
              </a:rPr>
              <a:t>İyi tasarlanmış MİY sistemleri, müşteri hizmetlerini veya satışları geliştirmek için yararlı olan, müşterilerine tek bir kurum görüntüsü sağlar. </a:t>
            </a:r>
          </a:p>
          <a:p>
            <a:pPr algn="just"/>
            <a:endParaRPr lang="tr-TR" sz="1800" dirty="0">
              <a:latin typeface="Calibri" pitchFamily="34" charset="0"/>
            </a:endParaRPr>
          </a:p>
        </p:txBody>
      </p:sp>
      <p:sp>
        <p:nvSpPr>
          <p:cNvPr id="5" name="İçerik Yer Tutucusu 2"/>
          <p:cNvSpPr txBox="1">
            <a:spLocks/>
          </p:cNvSpPr>
          <p:nvPr/>
        </p:nvSpPr>
        <p:spPr>
          <a:xfrm>
            <a:off x="323528" y="2132855"/>
            <a:ext cx="8352928" cy="4608513"/>
          </a:xfrm>
          <a:prstGeom prst="rect">
            <a:avLst/>
          </a:prstGeom>
        </p:spPr>
        <p:txBody>
          <a:bodyPr>
            <a:no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just"/>
            <a:r>
              <a:rPr lang="tr-TR" sz="2000" dirty="0" smtClean="0">
                <a:latin typeface="Calibri" pitchFamily="34" charset="0"/>
              </a:rPr>
              <a:t>İyi MİY sistemleri  </a:t>
            </a:r>
            <a:r>
              <a:rPr lang="tr-TR" sz="2000" b="1" dirty="0" smtClean="0">
                <a:latin typeface="Calibri" pitchFamily="34" charset="0"/>
              </a:rPr>
              <a:t>‘</a:t>
            </a:r>
            <a:r>
              <a:rPr lang="tr-TR" sz="2000" b="1" dirty="0" smtClean="0">
                <a:solidFill>
                  <a:srgbClr val="C00000"/>
                </a:solidFill>
                <a:latin typeface="Calibri" pitchFamily="34" charset="0"/>
              </a:rPr>
              <a:t>belirli bir müşterinin ömrü boyunca işletme için değeri nedir?, En sadık müşterilerimiz kimlerdir? </a:t>
            </a:r>
            <a:r>
              <a:rPr lang="tr-TR" sz="2000" dirty="0" smtClean="0">
                <a:solidFill>
                  <a:srgbClr val="C00000"/>
                </a:solidFill>
                <a:latin typeface="Calibri" pitchFamily="34" charset="0"/>
              </a:rPr>
              <a:t>, </a:t>
            </a:r>
            <a:r>
              <a:rPr lang="tr-TR" sz="2000" b="1" dirty="0" smtClean="0">
                <a:solidFill>
                  <a:srgbClr val="C00000"/>
                </a:solidFill>
                <a:latin typeface="Calibri" pitchFamily="34" charset="0"/>
              </a:rPr>
              <a:t>Kimler en karlı müşterilerimizdir?  ve Bu karlı müşteriler ne satın almak istemektedirler?" </a:t>
            </a:r>
            <a:r>
              <a:rPr lang="tr-TR" sz="2000" dirty="0" smtClean="0">
                <a:latin typeface="Calibri" pitchFamily="34" charset="0"/>
              </a:rPr>
              <a:t>gibi soruların cevaplandırılması için veri ve çözümleme araçları sağlar. </a:t>
            </a:r>
          </a:p>
          <a:p>
            <a:pPr algn="just"/>
            <a:r>
              <a:rPr lang="tr-TR" sz="2000" b="1" dirty="0" smtClean="0">
                <a:solidFill>
                  <a:srgbClr val="FF0000"/>
                </a:solidFill>
                <a:latin typeface="Calibri" pitchFamily="34" charset="0"/>
              </a:rPr>
              <a:t>İşletmeler bu sorulara verilen cevapları: </a:t>
            </a:r>
          </a:p>
          <a:p>
            <a:pPr marL="745236" lvl="1" indent="-342900" algn="just">
              <a:buFont typeface="+mj-lt"/>
              <a:buAutoNum type="arabicPeriod"/>
            </a:pPr>
            <a:r>
              <a:rPr lang="tr-TR" sz="2000" b="1" dirty="0" smtClean="0">
                <a:latin typeface="Calibri" pitchFamily="34" charset="0"/>
              </a:rPr>
              <a:t>Yeni müşterileri ele geçirmek, </a:t>
            </a:r>
          </a:p>
          <a:p>
            <a:pPr marL="745236" lvl="1" indent="-342900" algn="just">
              <a:buFont typeface="+mj-lt"/>
              <a:buAutoNum type="arabicPeriod"/>
            </a:pPr>
            <a:r>
              <a:rPr lang="tr-TR" sz="2000" b="1" dirty="0" smtClean="0">
                <a:latin typeface="Calibri" pitchFamily="34" charset="0"/>
              </a:rPr>
              <a:t>Daha iyi hizmet sağlamak ve var olan müşterileri desteklemek, </a:t>
            </a:r>
          </a:p>
          <a:p>
            <a:pPr marL="745236" lvl="1" indent="-342900" algn="just">
              <a:buFont typeface="+mj-lt"/>
              <a:buAutoNum type="arabicPeriod"/>
            </a:pPr>
            <a:r>
              <a:rPr lang="tr-TR" sz="2000" b="1" dirty="0" smtClean="0">
                <a:latin typeface="Calibri" pitchFamily="34" charset="0"/>
              </a:rPr>
              <a:t>Tekliflerini müşteri tercihleri­ne göre daha uygun hale getirmek,</a:t>
            </a:r>
          </a:p>
          <a:p>
            <a:pPr marL="745236" lvl="1" indent="-342900" algn="just">
              <a:buFont typeface="+mj-lt"/>
              <a:buAutoNum type="arabicPeriod"/>
            </a:pPr>
            <a:r>
              <a:rPr lang="tr-TR" sz="2000" b="1" dirty="0" smtClean="0">
                <a:latin typeface="Calibri" pitchFamily="34" charset="0"/>
              </a:rPr>
              <a:t>Karlı müşterilerini korumak için devam eden değerler sağlamak amacıyla kullanırlar.</a:t>
            </a:r>
          </a:p>
          <a:p>
            <a:pPr algn="just"/>
            <a:endParaRPr lang="tr-TR" sz="2000" dirty="0">
              <a:latin typeface="Calibri" pitchFamily="34" charset="0"/>
            </a:endParaRPr>
          </a:p>
        </p:txBody>
      </p:sp>
    </p:spTree>
    <p:extLst>
      <p:ext uri="{BB962C8B-B14F-4D97-AF65-F5344CB8AC3E}">
        <p14:creationId xmlns:p14="http://schemas.microsoft.com/office/powerpoint/2010/main" val="35714593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sz="3600" b="1" dirty="0">
                <a:latin typeface="Calibri" pitchFamily="34" charset="0"/>
              </a:rPr>
              <a:t>MÜŞTERİ İLİŞKİLERİ YÖNETİMİ</a:t>
            </a:r>
            <a:endParaRPr lang="tr-TR" dirty="0"/>
          </a:p>
        </p:txBody>
      </p:sp>
      <p:pic>
        <p:nvPicPr>
          <p:cNvPr id="4"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483768" y="1628800"/>
            <a:ext cx="4379182" cy="4913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03718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88640"/>
            <a:ext cx="8568952" cy="864096"/>
          </a:xfrm>
        </p:spPr>
        <p:txBody>
          <a:bodyPr>
            <a:normAutofit/>
          </a:bodyPr>
          <a:lstStyle/>
          <a:p>
            <a:r>
              <a:rPr lang="tr-TR" sz="2800" b="1" dirty="0">
                <a:solidFill>
                  <a:schemeClr val="tx1"/>
                </a:solidFill>
                <a:effectLst/>
                <a:latin typeface="Calibri" pitchFamily="34" charset="0"/>
              </a:rPr>
              <a:t>İş Ortakları İlişkileri Yönetimi </a:t>
            </a:r>
            <a:r>
              <a:rPr lang="tr-TR" sz="2800" b="1" dirty="0" smtClean="0">
                <a:solidFill>
                  <a:schemeClr val="tx1"/>
                </a:solidFill>
                <a:effectLst/>
                <a:latin typeface="Calibri" pitchFamily="34" charset="0"/>
              </a:rPr>
              <a:t>: PRM</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395536" y="1268760"/>
            <a:ext cx="8538152" cy="4979640"/>
          </a:xfrm>
        </p:spPr>
        <p:txBody>
          <a:bodyPr>
            <a:normAutofit/>
          </a:bodyPr>
          <a:lstStyle/>
          <a:p>
            <a:pPr algn="just"/>
            <a:r>
              <a:rPr lang="tr-TR" sz="2000" b="1" dirty="0">
                <a:latin typeface="Calibri" pitchFamily="34" charset="0"/>
              </a:rPr>
              <a:t>PRM, işletme ve onun satış ortakları arasındaki işbirliğini güçlendirmek için MİY ’deki aynı verilerin, araçların ve sistemlerin birçoğunu kullanır. </a:t>
            </a:r>
            <a:endParaRPr lang="tr-TR" sz="2000" b="1" dirty="0" smtClean="0">
              <a:latin typeface="Calibri" pitchFamily="34" charset="0"/>
            </a:endParaRPr>
          </a:p>
          <a:p>
            <a:pPr algn="just"/>
            <a:r>
              <a:rPr lang="tr-TR" sz="2000" b="1" dirty="0">
                <a:latin typeface="Calibri" pitchFamily="34" charset="0"/>
              </a:rPr>
              <a:t>Eğer   işletme müşterilere doğrudan satıştan ziyade perakendeciler ve dağıtımcılar­la çalışıyorsa, PRM bu kanallara müşterilere doğrudan satış için yardım eder. </a:t>
            </a:r>
            <a:endParaRPr lang="tr-TR" sz="2000" b="1" dirty="0" smtClean="0">
              <a:latin typeface="Calibri" pitchFamily="34" charset="0"/>
            </a:endParaRPr>
          </a:p>
          <a:p>
            <a:pPr algn="just"/>
            <a:r>
              <a:rPr lang="tr-TR" sz="2000" b="1" dirty="0">
                <a:solidFill>
                  <a:srgbClr val="FF0000"/>
                </a:solidFill>
                <a:latin typeface="Calibri" pitchFamily="34" charset="0"/>
              </a:rPr>
              <a:t>PRM işletmeye ve onun satış ortaklarına, enformasyon değiştirme, teslimatlar ve müşteriler hakkında verilerin bütünleşik üretimi, fiyatlama, promosyon, sipariş yapılandırma olanakları sağlar. </a:t>
            </a:r>
            <a:endParaRPr lang="tr-TR" sz="2000" b="1" dirty="0" smtClean="0">
              <a:solidFill>
                <a:srgbClr val="FF0000"/>
              </a:solidFill>
              <a:latin typeface="Calibri" pitchFamily="34" charset="0"/>
            </a:endParaRPr>
          </a:p>
          <a:p>
            <a:pPr algn="just"/>
            <a:r>
              <a:rPr lang="tr-TR" sz="2000" b="1" dirty="0">
                <a:solidFill>
                  <a:srgbClr val="FF0000"/>
                </a:solidFill>
                <a:latin typeface="Calibri" pitchFamily="34" charset="0"/>
              </a:rPr>
              <a:t>PRM ayrıca ortakların performansını değerlendirecek araçları sunar, böylece işletme en iyi iş ortaklarına daha fazla iş yapabilmesi için destek sağladığından emin olur.</a:t>
            </a:r>
          </a:p>
          <a:p>
            <a:pPr algn="just"/>
            <a:endParaRPr lang="tr-TR" sz="2000" dirty="0">
              <a:latin typeface="Calibri" pitchFamily="34" charset="0"/>
            </a:endParaRPr>
          </a:p>
        </p:txBody>
      </p:sp>
    </p:spTree>
    <p:extLst>
      <p:ext uri="{BB962C8B-B14F-4D97-AF65-F5344CB8AC3E}">
        <p14:creationId xmlns:p14="http://schemas.microsoft.com/office/powerpoint/2010/main" val="6561123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188640"/>
            <a:ext cx="8604448" cy="778098"/>
          </a:xfrm>
        </p:spPr>
        <p:txBody>
          <a:bodyPr>
            <a:normAutofit/>
          </a:bodyPr>
          <a:lstStyle/>
          <a:p>
            <a:r>
              <a:rPr lang="tr-TR" sz="2800" b="1" dirty="0">
                <a:solidFill>
                  <a:schemeClr val="tx1"/>
                </a:solidFill>
                <a:effectLst/>
                <a:latin typeface="Calibri" pitchFamily="34" charset="0"/>
              </a:rPr>
              <a:t>Çalışan İlişkileri Yönetimi </a:t>
            </a:r>
            <a:r>
              <a:rPr lang="tr-TR" sz="2800" b="1" dirty="0" smtClean="0">
                <a:solidFill>
                  <a:schemeClr val="tx1"/>
                </a:solidFill>
                <a:effectLst/>
                <a:latin typeface="Calibri" pitchFamily="34" charset="0"/>
              </a:rPr>
              <a:t>: ERM</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539552" y="1340768"/>
            <a:ext cx="8136904" cy="4907632"/>
          </a:xfrm>
        </p:spPr>
        <p:txBody>
          <a:bodyPr>
            <a:normAutofit/>
          </a:bodyPr>
          <a:lstStyle/>
          <a:p>
            <a:pPr algn="just"/>
            <a:r>
              <a:rPr lang="tr-TR" sz="2200" b="1" dirty="0" smtClean="0">
                <a:solidFill>
                  <a:srgbClr val="FF0000"/>
                </a:solidFill>
                <a:latin typeface="Calibri" pitchFamily="34" charset="0"/>
              </a:rPr>
              <a:t>ERM </a:t>
            </a:r>
            <a:r>
              <a:rPr lang="tr-TR" sz="2200" b="1" dirty="0">
                <a:solidFill>
                  <a:srgbClr val="FF0000"/>
                </a:solidFill>
                <a:latin typeface="Calibri" pitchFamily="34" charset="0"/>
              </a:rPr>
              <a:t>yazılımı</a:t>
            </a:r>
            <a:r>
              <a:rPr lang="tr-TR" sz="2200" b="1" dirty="0">
                <a:latin typeface="Calibri" pitchFamily="34" charset="0"/>
              </a:rPr>
              <a:t>, çalışanlarla ilgili olarak amaçların belirlenmesi, performans yönetimi, performansa dayalı ödeme ve çalışan eğitimi gibi MİY ile çok ya­kından ilişkili konularla ilgilenir. </a:t>
            </a:r>
          </a:p>
          <a:p>
            <a:pPr algn="just"/>
            <a:r>
              <a:rPr lang="tr-TR" sz="2200" dirty="0">
                <a:latin typeface="Calibri" pitchFamily="34" charset="0"/>
              </a:rPr>
              <a:t>Başlıca MİY uygulama yazılım tedarikçileri </a:t>
            </a:r>
            <a:r>
              <a:rPr lang="tr-TR" sz="2200" dirty="0" err="1">
                <a:latin typeface="Calibri" pitchFamily="34" charset="0"/>
              </a:rPr>
              <a:t>Oracle'ın</a:t>
            </a:r>
            <a:r>
              <a:rPr lang="tr-TR" sz="2200" dirty="0">
                <a:latin typeface="Calibri" pitchFamily="34" charset="0"/>
              </a:rPr>
              <a:t> sahip olduğu </a:t>
            </a:r>
            <a:r>
              <a:rPr lang="tr-TR" sz="2200" dirty="0" err="1">
                <a:latin typeface="Calibri" pitchFamily="34" charset="0"/>
              </a:rPr>
              <a:t>Siebel</a:t>
            </a:r>
            <a:r>
              <a:rPr lang="tr-TR" sz="2200" dirty="0">
                <a:latin typeface="Calibri" pitchFamily="34" charset="0"/>
              </a:rPr>
              <a:t> </a:t>
            </a:r>
            <a:r>
              <a:rPr lang="tr-TR" sz="2200" dirty="0" err="1">
                <a:latin typeface="Calibri" pitchFamily="34" charset="0"/>
              </a:rPr>
              <a:t>Systems</a:t>
            </a:r>
            <a:r>
              <a:rPr lang="tr-TR" sz="2200" dirty="0">
                <a:latin typeface="Calibri" pitchFamily="34" charset="0"/>
              </a:rPr>
              <a:t> ve </a:t>
            </a:r>
            <a:r>
              <a:rPr lang="tr-TR" sz="2200" dirty="0" err="1">
                <a:latin typeface="Calibri" pitchFamily="34" charset="0"/>
              </a:rPr>
              <a:t>PeopleSoft</a:t>
            </a:r>
            <a:r>
              <a:rPr lang="tr-TR" sz="2200" dirty="0">
                <a:latin typeface="Calibri" pitchFamily="34" charset="0"/>
              </a:rPr>
              <a:t>, SAP, </a:t>
            </a:r>
            <a:r>
              <a:rPr lang="en-US" sz="2200" dirty="0">
                <a:latin typeface="Calibri" pitchFamily="34" charset="0"/>
              </a:rPr>
              <a:t>Salesforce.com </a:t>
            </a:r>
            <a:r>
              <a:rPr lang="tr-TR" sz="2200" dirty="0">
                <a:latin typeface="Calibri" pitchFamily="34" charset="0"/>
              </a:rPr>
              <a:t>ve Microsoft Dynamics </a:t>
            </a:r>
            <a:r>
              <a:rPr lang="tr-TR" sz="2200" dirty="0" err="1">
                <a:latin typeface="Calibri" pitchFamily="34" charset="0"/>
              </a:rPr>
              <a:t>CRM’dir</a:t>
            </a:r>
            <a:r>
              <a:rPr lang="tr-TR" sz="2200" dirty="0">
                <a:latin typeface="Calibri" pitchFamily="34" charset="0"/>
              </a:rPr>
              <a:t>.</a:t>
            </a:r>
          </a:p>
          <a:p>
            <a:pPr algn="just"/>
            <a:r>
              <a:rPr lang="tr-TR" sz="2200" b="1" dirty="0">
                <a:latin typeface="Calibri" pitchFamily="34" charset="0"/>
              </a:rPr>
              <a:t>Müşteri İlişkileri yönetim sistemleri satışlar, müşteri hizmetleri ve pazarla­ma için çevrimiçi araçlar ve yazılım sağlar. </a:t>
            </a:r>
          </a:p>
          <a:p>
            <a:pPr algn="just"/>
            <a:endParaRPr lang="tr-TR" sz="2200" dirty="0">
              <a:latin typeface="Calibri" pitchFamily="34" charset="0"/>
            </a:endParaRPr>
          </a:p>
        </p:txBody>
      </p:sp>
    </p:spTree>
    <p:extLst>
      <p:ext uri="{BB962C8B-B14F-4D97-AF65-F5344CB8AC3E}">
        <p14:creationId xmlns:p14="http://schemas.microsoft.com/office/powerpoint/2010/main" val="6589669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188640"/>
            <a:ext cx="7776864" cy="980728"/>
          </a:xfrm>
        </p:spPr>
        <p:txBody>
          <a:bodyPr>
            <a:normAutofit/>
          </a:bodyPr>
          <a:lstStyle/>
          <a:p>
            <a:r>
              <a:rPr lang="tr-TR" sz="2800" b="1" dirty="0">
                <a:solidFill>
                  <a:schemeClr val="tx1"/>
                </a:solidFill>
                <a:effectLst/>
                <a:latin typeface="Calibri" pitchFamily="34" charset="0"/>
              </a:rPr>
              <a:t>Satış Gücünün Otomasyonu (SGO)</a:t>
            </a:r>
            <a:endParaRPr lang="tr-TR" sz="2800" b="1" dirty="0">
              <a:solidFill>
                <a:schemeClr val="tx1"/>
              </a:solidFill>
              <a:latin typeface="Calibri" pitchFamily="34" charset="0"/>
            </a:endParaRPr>
          </a:p>
        </p:txBody>
      </p:sp>
      <p:sp>
        <p:nvSpPr>
          <p:cNvPr id="3" name="İçerik Yer Tutucusu 2"/>
          <p:cNvSpPr>
            <a:spLocks noGrp="1"/>
          </p:cNvSpPr>
          <p:nvPr>
            <p:ph idx="1"/>
          </p:nvPr>
        </p:nvSpPr>
        <p:spPr>
          <a:xfrm>
            <a:off x="539552" y="1484784"/>
            <a:ext cx="8136904" cy="4763616"/>
          </a:xfrm>
        </p:spPr>
        <p:txBody>
          <a:bodyPr>
            <a:normAutofit/>
          </a:bodyPr>
          <a:lstStyle/>
          <a:p>
            <a:pPr algn="just"/>
            <a:r>
              <a:rPr lang="tr-TR" sz="2000" b="1" dirty="0">
                <a:solidFill>
                  <a:srgbClr val="FF0000"/>
                </a:solidFill>
                <a:latin typeface="Calibri" pitchFamily="34" charset="0"/>
              </a:rPr>
              <a:t>MİY  sistemlerindeki satış gücü otomasyon modülleri</a:t>
            </a:r>
            <a:r>
              <a:rPr lang="tr-TR" sz="2000" b="1" dirty="0">
                <a:latin typeface="Calibri" pitchFamily="34" charset="0"/>
              </a:rPr>
              <a:t>, satışlar ve hizmetler için en iyi aday olan, en karlı müşteriler üzerine satış güçlerini odaklayarak kendi üretkenliğini artırmada satış  elemanlarına yardım eder. </a:t>
            </a:r>
            <a:endParaRPr lang="tr-TR" sz="2000" b="1" dirty="0" smtClean="0">
              <a:latin typeface="Calibri" pitchFamily="34" charset="0"/>
            </a:endParaRPr>
          </a:p>
          <a:p>
            <a:pPr algn="just"/>
            <a:r>
              <a:rPr lang="tr-TR" sz="2000" dirty="0" smtClean="0">
                <a:latin typeface="Calibri" pitchFamily="34" charset="0"/>
              </a:rPr>
              <a:t>MİY yazılımı satış, pazarlama ve sevkiyat bölümlerine müşteri ve  olası enformasyonları kolayca paylaşma olanağını sağlar.</a:t>
            </a:r>
          </a:p>
          <a:p>
            <a:pPr algn="just"/>
            <a:r>
              <a:rPr lang="tr-TR" sz="2000" dirty="0" smtClean="0">
                <a:latin typeface="Calibri" pitchFamily="34" charset="0"/>
              </a:rPr>
              <a:t>MİY </a:t>
            </a:r>
            <a:r>
              <a:rPr lang="tr-TR" sz="2000" dirty="0">
                <a:latin typeface="Calibri" pitchFamily="34" charset="0"/>
              </a:rPr>
              <a:t>yazılımı her bir satış maliyetini düşürmesinin yanı sıra yeni müşterilerin kazanılması ve eski olanların elde tutulması maliyetlerini de düşürerek her bir satış elemanın etkinliğini artırır. </a:t>
            </a:r>
            <a:endParaRPr lang="tr-TR" sz="2000" dirty="0" smtClean="0">
              <a:latin typeface="Calibri" pitchFamily="34" charset="0"/>
            </a:endParaRPr>
          </a:p>
          <a:p>
            <a:pPr algn="just"/>
            <a:endParaRPr lang="tr-TR" sz="2000" dirty="0">
              <a:latin typeface="Calibri" pitchFamily="34" charset="0"/>
            </a:endParaRPr>
          </a:p>
        </p:txBody>
      </p:sp>
    </p:spTree>
    <p:extLst>
      <p:ext uri="{BB962C8B-B14F-4D97-AF65-F5344CB8AC3E}">
        <p14:creationId xmlns:p14="http://schemas.microsoft.com/office/powerpoint/2010/main" val="20912471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260648"/>
            <a:ext cx="8568952" cy="792088"/>
          </a:xfrm>
        </p:spPr>
        <p:txBody>
          <a:bodyPr>
            <a:noAutofit/>
          </a:bodyPr>
          <a:lstStyle/>
          <a:p>
            <a:r>
              <a:rPr lang="tr-TR" sz="3600" b="1" dirty="0">
                <a:solidFill>
                  <a:schemeClr val="tx1"/>
                </a:solidFill>
                <a:effectLst/>
                <a:latin typeface="Calibri" pitchFamily="34" charset="0"/>
              </a:rPr>
              <a:t>Müşteri </a:t>
            </a:r>
            <a:r>
              <a:rPr lang="tr-TR" sz="3600" b="1" dirty="0" smtClean="0">
                <a:solidFill>
                  <a:schemeClr val="tx1"/>
                </a:solidFill>
                <a:effectLst/>
                <a:latin typeface="Calibri" pitchFamily="34" charset="0"/>
              </a:rPr>
              <a:t>Hizmeti</a:t>
            </a:r>
            <a:endParaRPr lang="tr-TR" sz="3600" dirty="0">
              <a:solidFill>
                <a:schemeClr val="tx1"/>
              </a:solidFill>
              <a:latin typeface="Calibri" pitchFamily="34" charset="0"/>
            </a:endParaRPr>
          </a:p>
        </p:txBody>
      </p:sp>
      <p:sp>
        <p:nvSpPr>
          <p:cNvPr id="3" name="İçerik Yer Tutucusu 2"/>
          <p:cNvSpPr>
            <a:spLocks noGrp="1"/>
          </p:cNvSpPr>
          <p:nvPr>
            <p:ph idx="1"/>
          </p:nvPr>
        </p:nvSpPr>
        <p:spPr>
          <a:xfrm>
            <a:off x="467544" y="1124744"/>
            <a:ext cx="8280920" cy="5544616"/>
          </a:xfrm>
        </p:spPr>
        <p:txBody>
          <a:bodyPr>
            <a:normAutofit/>
          </a:bodyPr>
          <a:lstStyle/>
          <a:p>
            <a:pPr algn="just"/>
            <a:r>
              <a:rPr lang="tr-TR" sz="2000" dirty="0">
                <a:latin typeface="Calibri" pitchFamily="34" charset="0"/>
              </a:rPr>
              <a:t>MİY sistemlerinin içindeki müşteri hizmetleri modülleri çağrı merkezlerinin, yardım masalarının ve müşteri destek elemanının etkinliğini artıracak araçlar ve enformasyon sağlayan </a:t>
            </a:r>
            <a:r>
              <a:rPr lang="tr-TR" sz="2000" dirty="0" smtClean="0">
                <a:latin typeface="Calibri" pitchFamily="34" charset="0"/>
              </a:rPr>
              <a:t>araçları </a:t>
            </a:r>
            <a:r>
              <a:rPr lang="tr-TR" sz="2000" dirty="0">
                <a:latin typeface="Calibri" pitchFamily="34" charset="0"/>
              </a:rPr>
              <a:t>vardır</a:t>
            </a:r>
            <a:r>
              <a:rPr lang="tr-TR" sz="2000" dirty="0" smtClean="0">
                <a:latin typeface="Calibri" pitchFamily="34" charset="0"/>
              </a:rPr>
              <a:t>.</a:t>
            </a:r>
          </a:p>
          <a:p>
            <a:pPr algn="just"/>
            <a:r>
              <a:rPr lang="tr-TR" sz="2000" b="1" dirty="0" smtClean="0">
                <a:latin typeface="Calibri" pitchFamily="34" charset="0"/>
              </a:rPr>
              <a:t>Örnek: </a:t>
            </a:r>
            <a:r>
              <a:rPr lang="tr-TR" sz="2000" dirty="0">
                <a:latin typeface="Calibri" pitchFamily="34" charset="0"/>
              </a:rPr>
              <a:t>Müşteri standart bir telefon numarasını aradığı zaman sistem, çağrıyı o müşteri hakkında enfor­masyonu sisteme sadece bir defa girecek olan doğru hizmet personeline yön­lendirir. </a:t>
            </a:r>
          </a:p>
          <a:p>
            <a:pPr algn="just"/>
            <a:r>
              <a:rPr lang="tr-TR" sz="2000" dirty="0" smtClean="0">
                <a:latin typeface="Calibri" pitchFamily="34" charset="0"/>
              </a:rPr>
              <a:t>Tutarlı </a:t>
            </a:r>
            <a:r>
              <a:rPr lang="tr-TR" sz="2000" dirty="0">
                <a:latin typeface="Calibri" pitchFamily="34" charset="0"/>
              </a:rPr>
              <a:t>ve doğru müşteri enformasyonuna erişimin geliştirilmesi çağrı merkezlerine her gün daha fazla çağrıyı idare etme ve her bir çağrının süresini azaltma konusunda yardım eder. </a:t>
            </a:r>
          </a:p>
          <a:p>
            <a:pPr algn="just"/>
            <a:r>
              <a:rPr lang="tr-TR" sz="2000" dirty="0">
                <a:latin typeface="Calibri" pitchFamily="34" charset="0"/>
              </a:rPr>
              <a:t>Böylece çağrı merkezleri ve müşteri hizmet grupları, daha az maliyetle daha fazla etkinlik, azaltılmış işlem zamanı ve daha yüksek hizmet kalitesini başarır. </a:t>
            </a:r>
          </a:p>
          <a:p>
            <a:pPr algn="just"/>
            <a:r>
              <a:rPr lang="tr-TR" sz="2000" dirty="0">
                <a:latin typeface="Calibri" pitchFamily="34" charset="0"/>
              </a:rPr>
              <a:t>Müşteri, problemini müşteri hizmet temsilcisine telefonda daha az zaman har­cayarak ifade ettiğinden dolayı daha mutludur</a:t>
            </a:r>
            <a:r>
              <a:rPr lang="tr-TR" sz="2000" dirty="0" smtClean="0">
                <a:latin typeface="Calibri" pitchFamily="34" charset="0"/>
              </a:rPr>
              <a:t>.</a:t>
            </a:r>
          </a:p>
          <a:p>
            <a:pPr algn="just"/>
            <a:r>
              <a:rPr lang="tr-TR" sz="2000" dirty="0">
                <a:latin typeface="Calibri" pitchFamily="34" charset="0"/>
              </a:rPr>
              <a:t>MİY sistemleri ayrıca web tabanlı self-servis yeteneklerini içerebilir.</a:t>
            </a:r>
          </a:p>
          <a:p>
            <a:pPr algn="just"/>
            <a:endParaRPr lang="tr-TR" sz="2000" dirty="0">
              <a:latin typeface="Calibri" pitchFamily="34" charset="0"/>
            </a:endParaRPr>
          </a:p>
          <a:p>
            <a:pPr algn="just"/>
            <a:endParaRPr lang="tr-TR" sz="2000" dirty="0">
              <a:latin typeface="Calibri" pitchFamily="34" charset="0"/>
            </a:endParaRPr>
          </a:p>
        </p:txBody>
      </p:sp>
    </p:spTree>
    <p:extLst>
      <p:ext uri="{BB962C8B-B14F-4D97-AF65-F5344CB8AC3E}">
        <p14:creationId xmlns:p14="http://schemas.microsoft.com/office/powerpoint/2010/main" val="29358967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980728"/>
          </a:xfrm>
        </p:spPr>
        <p:txBody>
          <a:bodyPr>
            <a:normAutofit/>
          </a:bodyPr>
          <a:lstStyle/>
          <a:p>
            <a:pPr algn="ctr"/>
            <a:r>
              <a:rPr lang="tr-TR" sz="3600" b="1" dirty="0" smtClean="0">
                <a:solidFill>
                  <a:schemeClr val="tx1"/>
                </a:solidFill>
                <a:effectLst/>
                <a:latin typeface="Calibri" pitchFamily="34" charset="0"/>
              </a:rPr>
              <a:t>Pazarlama</a:t>
            </a:r>
            <a:endParaRPr lang="tr-TR" sz="3600" dirty="0">
              <a:solidFill>
                <a:schemeClr val="tx1"/>
              </a:solidFill>
              <a:latin typeface="Calibri" pitchFamily="34" charset="0"/>
            </a:endParaRPr>
          </a:p>
        </p:txBody>
      </p:sp>
      <p:sp>
        <p:nvSpPr>
          <p:cNvPr id="3" name="İçerik Yer Tutucusu 2"/>
          <p:cNvSpPr>
            <a:spLocks noGrp="1"/>
          </p:cNvSpPr>
          <p:nvPr>
            <p:ph idx="1"/>
          </p:nvPr>
        </p:nvSpPr>
        <p:spPr>
          <a:xfrm>
            <a:off x="539552" y="1340768"/>
            <a:ext cx="8136904" cy="4907632"/>
          </a:xfrm>
        </p:spPr>
        <p:txBody>
          <a:bodyPr>
            <a:normAutofit/>
          </a:bodyPr>
          <a:lstStyle/>
          <a:p>
            <a:pPr algn="just"/>
            <a:r>
              <a:rPr lang="tr-TR" sz="2000" dirty="0">
                <a:latin typeface="Calibri" pitchFamily="34" charset="0"/>
              </a:rPr>
              <a:t>MİY sistemleri, </a:t>
            </a:r>
            <a:r>
              <a:rPr lang="tr-TR" sz="2000" b="1" dirty="0" smtClean="0">
                <a:solidFill>
                  <a:srgbClr val="FF0000"/>
                </a:solidFill>
                <a:latin typeface="Calibri" pitchFamily="34" charset="0"/>
              </a:rPr>
              <a:t>doğrudan-pazarlama </a:t>
            </a:r>
            <a:r>
              <a:rPr lang="tr-TR" sz="2000" b="1" dirty="0">
                <a:solidFill>
                  <a:srgbClr val="FF0000"/>
                </a:solidFill>
                <a:latin typeface="Calibri" pitchFamily="34" charset="0"/>
              </a:rPr>
              <a:t>kampanyalarını destekler </a:t>
            </a:r>
            <a:r>
              <a:rPr lang="tr-TR" sz="2000" b="1" dirty="0" smtClean="0">
                <a:solidFill>
                  <a:srgbClr val="FF0000"/>
                </a:solidFill>
                <a:latin typeface="Calibri" pitchFamily="34" charset="0"/>
              </a:rPr>
              <a:t>.</a:t>
            </a:r>
          </a:p>
          <a:p>
            <a:pPr algn="just"/>
            <a:r>
              <a:rPr lang="tr-TR" sz="2000" b="1" dirty="0" smtClean="0">
                <a:solidFill>
                  <a:srgbClr val="FF0000"/>
                </a:solidFill>
                <a:latin typeface="Calibri" pitchFamily="34" charset="0"/>
              </a:rPr>
              <a:t>Çapraz </a:t>
            </a:r>
            <a:r>
              <a:rPr lang="tr-TR" sz="2000" b="1" dirty="0">
                <a:solidFill>
                  <a:srgbClr val="FF0000"/>
                </a:solidFill>
                <a:latin typeface="Calibri" pitchFamily="34" charset="0"/>
              </a:rPr>
              <a:t>satış (</a:t>
            </a:r>
            <a:r>
              <a:rPr lang="tr-TR" sz="2000" b="1" dirty="0" err="1">
                <a:solidFill>
                  <a:srgbClr val="FF0000"/>
                </a:solidFill>
                <a:latin typeface="Calibri" pitchFamily="34" charset="0"/>
              </a:rPr>
              <a:t>cross</a:t>
            </a:r>
            <a:r>
              <a:rPr lang="tr-TR" sz="2000" b="1" dirty="0">
                <a:solidFill>
                  <a:srgbClr val="FF0000"/>
                </a:solidFill>
                <a:latin typeface="Calibri" pitchFamily="34" charset="0"/>
              </a:rPr>
              <a:t> </a:t>
            </a:r>
            <a:r>
              <a:rPr lang="tr-TR" sz="2000" b="1" dirty="0" err="1">
                <a:solidFill>
                  <a:srgbClr val="FF0000"/>
                </a:solidFill>
                <a:latin typeface="Calibri" pitchFamily="34" charset="0"/>
              </a:rPr>
              <a:t>selling</a:t>
            </a:r>
            <a:r>
              <a:rPr lang="tr-TR" sz="2000" b="1" dirty="0">
                <a:solidFill>
                  <a:srgbClr val="FF0000"/>
                </a:solidFill>
                <a:latin typeface="Calibri" pitchFamily="34" charset="0"/>
              </a:rPr>
              <a:t>), </a:t>
            </a:r>
            <a:r>
              <a:rPr lang="tr-TR" sz="2000" b="1" dirty="0">
                <a:latin typeface="Calibri" pitchFamily="34" charset="0"/>
              </a:rPr>
              <a:t>müşterilere tamamlayıcı ürünlerin </a:t>
            </a:r>
            <a:r>
              <a:rPr lang="tr-TR" sz="2000" b="1" dirty="0" smtClean="0">
                <a:latin typeface="Calibri" pitchFamily="34" charset="0"/>
              </a:rPr>
              <a:t>pazarlanmasıdır. </a:t>
            </a:r>
          </a:p>
          <a:p>
            <a:pPr algn="just"/>
            <a:r>
              <a:rPr lang="tr-TR" sz="2000" b="1" dirty="0" smtClean="0">
                <a:latin typeface="Calibri" pitchFamily="34" charset="0"/>
              </a:rPr>
              <a:t>MİY </a:t>
            </a:r>
            <a:r>
              <a:rPr lang="tr-TR" sz="2000" b="1" dirty="0">
                <a:latin typeface="Calibri" pitchFamily="34" charset="0"/>
              </a:rPr>
              <a:t>araçları ayrıca işlet­melere planlamadan her bir kampanyanın başarı derecesine karar verilmesine kadar pazarlama kampanyalarının tüm aşamalarının yönetimi ve uygulama­sında yardım eder.</a:t>
            </a:r>
          </a:p>
          <a:p>
            <a:pPr algn="just"/>
            <a:endParaRPr lang="tr-TR" sz="2000" b="1" dirty="0">
              <a:latin typeface="Calibri" pitchFamily="34" charset="0"/>
            </a:endParaRPr>
          </a:p>
          <a:p>
            <a:pPr algn="just"/>
            <a:endParaRPr lang="tr-TR" sz="2000" b="1" dirty="0">
              <a:solidFill>
                <a:srgbClr val="FF0000"/>
              </a:solidFill>
              <a:latin typeface="Calibri" pitchFamily="34" charset="0"/>
            </a:endParaRPr>
          </a:p>
        </p:txBody>
      </p:sp>
    </p:spTree>
    <p:extLst>
      <p:ext uri="{BB962C8B-B14F-4D97-AF65-F5344CB8AC3E}">
        <p14:creationId xmlns:p14="http://schemas.microsoft.com/office/powerpoint/2010/main" val="33563330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31477"/>
            <a:ext cx="8172400" cy="648072"/>
          </a:xfrm>
        </p:spPr>
        <p:txBody>
          <a:bodyPr>
            <a:normAutofit/>
          </a:bodyPr>
          <a:lstStyle/>
          <a:p>
            <a:pPr algn="ctr"/>
            <a:r>
              <a:rPr lang="tr-TR" sz="2800" b="1" dirty="0">
                <a:solidFill>
                  <a:schemeClr val="tx1"/>
                </a:solidFill>
                <a:effectLst/>
                <a:latin typeface="Calibri" pitchFamily="34" charset="0"/>
              </a:rPr>
              <a:t>MİY </a:t>
            </a:r>
            <a:r>
              <a:rPr lang="tr-TR" sz="2800" b="1" dirty="0" smtClean="0">
                <a:solidFill>
                  <a:schemeClr val="tx1"/>
                </a:solidFill>
                <a:effectLst/>
                <a:latin typeface="Calibri" pitchFamily="34" charset="0"/>
              </a:rPr>
              <a:t>Yazılımlarının Kapsamı</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323528" y="692696"/>
            <a:ext cx="8820472" cy="1008112"/>
          </a:xfrm>
        </p:spPr>
        <p:txBody>
          <a:bodyPr/>
          <a:lstStyle/>
          <a:p>
            <a:pPr algn="just"/>
            <a:r>
              <a:rPr lang="tr-TR" sz="2000" dirty="0" smtClean="0">
                <a:solidFill>
                  <a:sysClr val="windowText" lastClr="000000"/>
                </a:solidFill>
                <a:latin typeface="Calibri" pitchFamily="34" charset="0"/>
              </a:rPr>
              <a:t>Şekilde belli </a:t>
            </a:r>
            <a:r>
              <a:rPr lang="tr-TR" sz="2000" dirty="0">
                <a:solidFill>
                  <a:sysClr val="windowText" lastClr="000000"/>
                </a:solidFill>
                <a:latin typeface="Calibri" pitchFamily="34" charset="0"/>
              </a:rPr>
              <a:t>başlı MİY yazılım ürünlerinde bulunabilecek satış, hizmet ve pazarlama süreçleri için en önemli yetenekleri göstermektedir.</a:t>
            </a:r>
          </a:p>
        </p:txBody>
      </p:sp>
      <p:pic>
        <p:nvPicPr>
          <p:cNvPr id="7170"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Effect>
                      <a14:colorTemperature colorTemp="53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259632" y="1628800"/>
            <a:ext cx="6912768" cy="488195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9355298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7760"/>
            <a:ext cx="9144000" cy="818952"/>
          </a:xfrm>
          <a:solidFill>
            <a:schemeClr val="bg1"/>
          </a:solidFill>
        </p:spPr>
        <p:txBody>
          <a:bodyPr>
            <a:normAutofit/>
          </a:bodyPr>
          <a:lstStyle/>
          <a:p>
            <a:pPr algn="ctr"/>
            <a:r>
              <a:rPr lang="tr-TR" sz="2800" b="1" dirty="0">
                <a:solidFill>
                  <a:schemeClr val="tx1"/>
                </a:solidFill>
                <a:effectLst/>
                <a:latin typeface="Calibri" pitchFamily="34" charset="0"/>
              </a:rPr>
              <a:t>MİY yazılım ürünlerinin yetenekleri</a:t>
            </a:r>
          </a:p>
        </p:txBody>
      </p:sp>
      <p:sp>
        <p:nvSpPr>
          <p:cNvPr id="3" name="İçerik Yer Tutucusu 2"/>
          <p:cNvSpPr>
            <a:spLocks noGrp="1"/>
          </p:cNvSpPr>
          <p:nvPr>
            <p:ph idx="1"/>
          </p:nvPr>
        </p:nvSpPr>
        <p:spPr>
          <a:xfrm>
            <a:off x="251520" y="836712"/>
            <a:ext cx="8640960" cy="3384376"/>
          </a:xfrm>
          <a:solidFill>
            <a:schemeClr val="bg1"/>
          </a:solidFill>
        </p:spPr>
        <p:txBody>
          <a:bodyPr>
            <a:noAutofit/>
          </a:bodyPr>
          <a:lstStyle/>
          <a:p>
            <a:pPr algn="just"/>
            <a:r>
              <a:rPr lang="tr-TR" sz="1600" dirty="0">
                <a:latin typeface="Calibri" pitchFamily="34" charset="0"/>
              </a:rPr>
              <a:t>Şekilde</a:t>
            </a:r>
            <a:r>
              <a:rPr lang="tr-TR" sz="1600" b="1" dirty="0">
                <a:latin typeface="Calibri" pitchFamily="34" charset="0"/>
              </a:rPr>
              <a:t> </a:t>
            </a:r>
            <a:r>
              <a:rPr lang="tr-TR" sz="1600" dirty="0">
                <a:latin typeface="Calibri" pitchFamily="34" charset="0"/>
              </a:rPr>
              <a:t>müşteri hizmetleri aracılığıyla müşteri sadakatinin artırılması için MİY yazılımı tarafından en iyi uygulamanın nasıl modellenebileceğini göster­mektedir.</a:t>
            </a:r>
          </a:p>
          <a:p>
            <a:pPr algn="just"/>
            <a:r>
              <a:rPr lang="tr-TR" sz="1600" b="1" dirty="0" smtClean="0">
                <a:latin typeface="Calibri" pitchFamily="34" charset="0"/>
              </a:rPr>
              <a:t>Doğrudan </a:t>
            </a:r>
            <a:r>
              <a:rPr lang="tr-TR" sz="1600" b="1" dirty="0">
                <a:latin typeface="Calibri" pitchFamily="34" charset="0"/>
              </a:rPr>
              <a:t>müşteri hizmetleri, işletmelere karlı uzun dönemli müşterilerini diğerlerinden ayırıp tercih ettikleri şekilde davranarak müşteri sürdürülebilirliği olasılığını artırma fırsatı sağlar. </a:t>
            </a:r>
            <a:endParaRPr lang="tr-TR" sz="1600" b="1" dirty="0" smtClean="0">
              <a:latin typeface="Calibri" pitchFamily="34" charset="0"/>
            </a:endParaRPr>
          </a:p>
          <a:p>
            <a:pPr algn="just"/>
            <a:r>
              <a:rPr lang="tr-TR" sz="1600" b="1" dirty="0">
                <a:latin typeface="Calibri" pitchFamily="34" charset="0"/>
              </a:rPr>
              <a:t>MİY yazılımı, kişinin işletme için değerine ve işletmeye bağlılığına dayalı olarak her bir müşteriye bir puan atar ve bu enformasyonu çağrı merkezlerine aktararak her bir müşterinin gereksinimini en iyi karşılayan müşteri temsilcisine yönlendirilmesinde yardımcı olmasını sağlar. </a:t>
            </a:r>
            <a:endParaRPr lang="tr-TR" sz="1600" b="1" dirty="0" smtClean="0">
              <a:latin typeface="Calibri" pitchFamily="34" charset="0"/>
            </a:endParaRPr>
          </a:p>
          <a:p>
            <a:pPr algn="just"/>
            <a:r>
              <a:rPr lang="tr-TR" sz="1600" b="1" dirty="0">
                <a:latin typeface="Calibri" pitchFamily="34" charset="0"/>
              </a:rPr>
              <a:t>Sistem otomatik olarak müşteri temsilcisine müşterinin işletme için değeri ve bağlılık puanını da içeren detaylı profilini sunar. </a:t>
            </a:r>
            <a:endParaRPr lang="tr-TR" sz="1600" b="1" dirty="0" smtClean="0">
              <a:latin typeface="Calibri" pitchFamily="34" charset="0"/>
            </a:endParaRPr>
          </a:p>
          <a:p>
            <a:pPr algn="just"/>
            <a:r>
              <a:rPr lang="tr-TR" sz="1600" b="1" dirty="0" smtClean="0">
                <a:latin typeface="Calibri" pitchFamily="34" charset="0"/>
              </a:rPr>
              <a:t>Müşteri </a:t>
            </a:r>
            <a:r>
              <a:rPr lang="tr-TR" sz="1600" b="1" dirty="0">
                <a:latin typeface="Calibri" pitchFamily="34" charset="0"/>
              </a:rPr>
              <a:t>temsilcisi bu enformasyonu kullanarak müşteriye yeni ürünler ve ek hizmetler sunarak işletmeyle çalışmaya devam etmesi hususunda özendirir. </a:t>
            </a:r>
            <a:endParaRPr lang="tr-TR" sz="1600" b="1" dirty="0" smtClean="0">
              <a:latin typeface="Calibri" pitchFamily="34" charset="0"/>
            </a:endParaRPr>
          </a:p>
          <a:p>
            <a:pPr algn="just"/>
            <a:endParaRPr lang="tr-TR" sz="1600" dirty="0">
              <a:latin typeface="Calibri" pitchFamily="34"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35896"/>
            <a:ext cx="9144000" cy="2822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201916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636" y="4616"/>
            <a:ext cx="4341056" cy="792088"/>
          </a:xfrm>
        </p:spPr>
        <p:txBody>
          <a:bodyPr>
            <a:noAutofit/>
          </a:bodyPr>
          <a:lstStyle/>
          <a:p>
            <a:pPr algn="ctr"/>
            <a:r>
              <a:rPr lang="tr-TR" sz="3600" b="1" dirty="0" smtClean="0">
                <a:solidFill>
                  <a:schemeClr val="tx1"/>
                </a:solidFill>
                <a:effectLst/>
                <a:latin typeface="Calibri" pitchFamily="34" charset="0"/>
              </a:rPr>
              <a:t>CRM Çeşitleri </a:t>
            </a:r>
            <a:endParaRPr lang="tr-TR" sz="3600" dirty="0">
              <a:solidFill>
                <a:schemeClr val="tx1"/>
              </a:solidFill>
              <a:latin typeface="Calibri" pitchFamily="34" charset="0"/>
            </a:endParaRPr>
          </a:p>
        </p:txBody>
      </p:sp>
      <p:sp>
        <p:nvSpPr>
          <p:cNvPr id="3" name="İçerik Yer Tutucusu 2"/>
          <p:cNvSpPr>
            <a:spLocks noGrp="1"/>
          </p:cNvSpPr>
          <p:nvPr>
            <p:ph idx="1"/>
          </p:nvPr>
        </p:nvSpPr>
        <p:spPr>
          <a:xfrm>
            <a:off x="4359384" y="188640"/>
            <a:ext cx="4677112" cy="6552728"/>
          </a:xfrm>
        </p:spPr>
        <p:txBody>
          <a:bodyPr>
            <a:noAutofit/>
          </a:bodyPr>
          <a:lstStyle/>
          <a:p>
            <a:pPr algn="just"/>
            <a:r>
              <a:rPr lang="tr-TR" sz="1800" b="1" dirty="0" smtClean="0">
                <a:solidFill>
                  <a:srgbClr val="FF0000"/>
                </a:solidFill>
                <a:latin typeface="Calibri" pitchFamily="34" charset="0"/>
              </a:rPr>
              <a:t>Faaliyetlere ilişkin </a:t>
            </a:r>
            <a:r>
              <a:rPr lang="tr-TR" sz="1800" b="1" dirty="0">
                <a:solidFill>
                  <a:srgbClr val="FF0000"/>
                </a:solidFill>
                <a:latin typeface="Calibri" pitchFamily="34" charset="0"/>
              </a:rPr>
              <a:t>MİY, </a:t>
            </a:r>
            <a:r>
              <a:rPr lang="tr-TR" sz="1800" b="1" dirty="0">
                <a:latin typeface="Calibri" pitchFamily="34" charset="0"/>
              </a:rPr>
              <a:t>satış ekibi otomasyonu, çağrı merkezi, müşteri hizmetleri desteği ve pazarlama otomasyonundaki araçlar gibi </a:t>
            </a:r>
            <a:r>
              <a:rPr lang="tr-TR" sz="1800" b="1" u="sng" dirty="0">
                <a:latin typeface="Calibri" pitchFamily="34" charset="0"/>
              </a:rPr>
              <a:t>müşteriyle yüz yüze olunan uygulamaları içerir. </a:t>
            </a:r>
            <a:endParaRPr lang="tr-TR" sz="1800" b="1" u="sng" dirty="0" smtClean="0">
              <a:latin typeface="Calibri" pitchFamily="34" charset="0"/>
            </a:endParaRPr>
          </a:p>
          <a:p>
            <a:pPr algn="just"/>
            <a:r>
              <a:rPr lang="tr-TR" sz="1800" b="1" dirty="0" smtClean="0">
                <a:solidFill>
                  <a:srgbClr val="FF0000"/>
                </a:solidFill>
                <a:latin typeface="Calibri" pitchFamily="34" charset="0"/>
              </a:rPr>
              <a:t>Çözümlemelere </a:t>
            </a:r>
            <a:r>
              <a:rPr lang="tr-TR" sz="1800" b="1" dirty="0">
                <a:solidFill>
                  <a:srgbClr val="FF0000"/>
                </a:solidFill>
                <a:latin typeface="Calibri" pitchFamily="34" charset="0"/>
              </a:rPr>
              <a:t>ilişkin (analitik) MİY</a:t>
            </a:r>
            <a:r>
              <a:rPr lang="tr-TR" sz="1800" b="1" dirty="0">
                <a:latin typeface="Calibri" pitchFamily="34" charset="0"/>
              </a:rPr>
              <a:t>, iş­letme performansını geliştirmek için enformasyon sağlamak amacıyla faaliyet­lere ilişkin MİY uygulamaları tarafından üretilen </a:t>
            </a:r>
            <a:r>
              <a:rPr lang="tr-TR" sz="1800" b="1" u="sng" dirty="0">
                <a:latin typeface="Calibri" pitchFamily="34" charset="0"/>
              </a:rPr>
              <a:t>müşteri verisini analiz eden uygulamaları içerir</a:t>
            </a:r>
            <a:r>
              <a:rPr lang="tr-TR" sz="1800" b="1" u="sng" dirty="0" smtClean="0">
                <a:latin typeface="Calibri" pitchFamily="34" charset="0"/>
              </a:rPr>
              <a:t>.</a:t>
            </a:r>
          </a:p>
          <a:p>
            <a:pPr algn="just"/>
            <a:r>
              <a:rPr lang="tr-TR" sz="1800" b="1" dirty="0" smtClean="0">
                <a:solidFill>
                  <a:srgbClr val="FF0000"/>
                </a:solidFill>
                <a:latin typeface="Calibri" pitchFamily="34" charset="0"/>
              </a:rPr>
              <a:t>Analitik </a:t>
            </a:r>
            <a:r>
              <a:rPr lang="tr-TR" sz="1800" b="1" dirty="0" smtClean="0">
                <a:latin typeface="Calibri" pitchFamily="34" charset="0"/>
              </a:rPr>
              <a:t>MİY</a:t>
            </a:r>
            <a:r>
              <a:rPr lang="tr-TR" sz="1800" b="1" dirty="0">
                <a:latin typeface="Calibri" pitchFamily="34" charset="0"/>
              </a:rPr>
              <a:t>, faaliyetlere ilişkin MİY sistemlerinden ve müşteri iletişim noktalarından gelen verileri OLAP, veri madenciliği ve di­ğer veri analiz tekniklerini kullanarak birleştiren veri ambarlarına </a:t>
            </a:r>
            <a:r>
              <a:rPr lang="tr-TR" sz="1800" b="1" dirty="0" smtClean="0">
                <a:latin typeface="Calibri" pitchFamily="34" charset="0"/>
              </a:rPr>
              <a:t>dayalıdır.</a:t>
            </a:r>
          </a:p>
          <a:p>
            <a:pPr algn="just"/>
            <a:r>
              <a:rPr lang="tr-TR" sz="1800" b="1" dirty="0" smtClean="0">
                <a:latin typeface="Calibri" pitchFamily="34" charset="0"/>
              </a:rPr>
              <a:t>Örgüt </a:t>
            </a:r>
            <a:r>
              <a:rPr lang="tr-TR" sz="1800" b="1" dirty="0">
                <a:latin typeface="Calibri" pitchFamily="34" charset="0"/>
              </a:rPr>
              <a:t>tarafından toplanan müşteri verileri, diğer işletmeler­den satın alınan </a:t>
            </a:r>
            <a:r>
              <a:rPr lang="tr-TR" sz="1800" b="1" dirty="0" smtClean="0">
                <a:latin typeface="Calibri" pitchFamily="34" charset="0"/>
              </a:rPr>
              <a:t>müşteri </a:t>
            </a:r>
            <a:r>
              <a:rPr lang="tr-TR" sz="1800" b="1" dirty="0">
                <a:latin typeface="Calibri" pitchFamily="34" charset="0"/>
              </a:rPr>
              <a:t>listeleri veya demografik </a:t>
            </a:r>
            <a:r>
              <a:rPr lang="tr-TR" sz="1800" b="1" dirty="0" smtClean="0">
                <a:latin typeface="Calibri" pitchFamily="34" charset="0"/>
              </a:rPr>
              <a:t>verilerle birleştirilebilir</a:t>
            </a:r>
            <a:r>
              <a:rPr lang="tr-TR" sz="1800" b="1" dirty="0">
                <a:latin typeface="Calibri" pitchFamily="34" charset="0"/>
              </a:rPr>
              <a:t>. </a:t>
            </a:r>
            <a:endParaRPr lang="tr-TR" sz="1800" b="1" dirty="0" smtClean="0">
              <a:latin typeface="Calibri" pitchFamily="34" charset="0"/>
            </a:endParaRPr>
          </a:p>
          <a:p>
            <a:pPr algn="just"/>
            <a:r>
              <a:rPr lang="tr-TR" sz="1800" b="1" dirty="0" smtClean="0">
                <a:latin typeface="Calibri" pitchFamily="34" charset="0"/>
              </a:rPr>
              <a:t>Bu </a:t>
            </a:r>
            <a:r>
              <a:rPr lang="tr-TR" sz="1800" b="1" dirty="0">
                <a:latin typeface="Calibri" pitchFamily="34" charset="0"/>
              </a:rPr>
              <a:t>gibi veriler satın alma davranışını tanımlamak, hedef pazar için bölümler oluşturmak ve karlı ve karlı olmayan müşterileri belirlemek için analiz </a:t>
            </a:r>
            <a:r>
              <a:rPr lang="tr-TR" sz="1800" b="1" dirty="0" smtClean="0">
                <a:latin typeface="Calibri" pitchFamily="34" charset="0"/>
              </a:rPr>
              <a:t>edilir.</a:t>
            </a:r>
            <a:endParaRPr lang="tr-TR" sz="1800" b="1" dirty="0">
              <a:latin typeface="Calibri" pitchFamily="34" charset="0"/>
            </a:endParaRPr>
          </a:p>
        </p:txBody>
      </p:sp>
      <p:pic>
        <p:nvPicPr>
          <p:cNvPr id="9218"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4920" y="1268760"/>
            <a:ext cx="4283945" cy="399125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3471493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000" y="188640"/>
            <a:ext cx="9144000" cy="764704"/>
          </a:xfrm>
        </p:spPr>
        <p:txBody>
          <a:bodyPr>
            <a:normAutofit/>
          </a:bodyPr>
          <a:lstStyle/>
          <a:p>
            <a:pPr algn="ctr"/>
            <a:r>
              <a:rPr lang="tr-TR" sz="3600" b="1" dirty="0" smtClean="0">
                <a:solidFill>
                  <a:schemeClr val="tx1"/>
                </a:solidFill>
                <a:effectLst/>
                <a:latin typeface="Calibri" pitchFamily="34" charset="0"/>
              </a:rPr>
              <a:t>CRM Çeşitleri </a:t>
            </a:r>
            <a:endParaRPr lang="tr-TR" sz="3600" dirty="0">
              <a:latin typeface="Calibri" pitchFamily="34" charset="0"/>
            </a:endParaRPr>
          </a:p>
        </p:txBody>
      </p:sp>
      <p:sp>
        <p:nvSpPr>
          <p:cNvPr id="3" name="İçerik Yer Tutucusu 2"/>
          <p:cNvSpPr>
            <a:spLocks noGrp="1"/>
          </p:cNvSpPr>
          <p:nvPr>
            <p:ph idx="1"/>
          </p:nvPr>
        </p:nvSpPr>
        <p:spPr>
          <a:xfrm>
            <a:off x="463540" y="1340768"/>
            <a:ext cx="8280920" cy="2592288"/>
          </a:xfrm>
        </p:spPr>
        <p:txBody>
          <a:bodyPr>
            <a:noAutofit/>
          </a:bodyPr>
          <a:lstStyle/>
          <a:p>
            <a:pPr algn="just"/>
            <a:r>
              <a:rPr lang="tr-TR" sz="2400" b="1" dirty="0">
                <a:latin typeface="Calibri" pitchFamily="34" charset="0"/>
              </a:rPr>
              <a:t>Çözümlemelere ilişkin </a:t>
            </a:r>
            <a:r>
              <a:rPr lang="tr-TR" sz="2400" b="1" dirty="0" err="1">
                <a:latin typeface="Calibri" pitchFamily="34" charset="0"/>
              </a:rPr>
              <a:t>MİY'in</a:t>
            </a:r>
            <a:r>
              <a:rPr lang="tr-TR" sz="2400" b="1" dirty="0">
                <a:latin typeface="Calibri" pitchFamily="34" charset="0"/>
              </a:rPr>
              <a:t> diğer bir önemli çıktısı müşterinin işletme için ömür boyu değeridir. </a:t>
            </a:r>
            <a:endParaRPr lang="tr-TR" sz="2400" b="1" dirty="0" smtClean="0">
              <a:latin typeface="Calibri" pitchFamily="34" charset="0"/>
            </a:endParaRPr>
          </a:p>
          <a:p>
            <a:pPr algn="just"/>
            <a:r>
              <a:rPr lang="tr-TR" sz="2400" b="1" dirty="0" smtClean="0">
                <a:solidFill>
                  <a:srgbClr val="FF0000"/>
                </a:solidFill>
                <a:latin typeface="Calibri" pitchFamily="34" charset="0"/>
              </a:rPr>
              <a:t>Müşteri </a:t>
            </a:r>
            <a:r>
              <a:rPr lang="tr-TR" sz="2400" b="1" dirty="0">
                <a:solidFill>
                  <a:srgbClr val="FF0000"/>
                </a:solidFill>
                <a:latin typeface="Calibri" pitchFamily="34" charset="0"/>
              </a:rPr>
              <a:t>yaşam</a:t>
            </a:r>
            <a:r>
              <a:rPr lang="tr-TR" sz="2400" dirty="0">
                <a:solidFill>
                  <a:srgbClr val="FF0000"/>
                </a:solidFill>
                <a:latin typeface="Calibri" pitchFamily="34" charset="0"/>
              </a:rPr>
              <a:t> </a:t>
            </a:r>
            <a:r>
              <a:rPr lang="tr-TR" sz="2400" b="1" dirty="0">
                <a:solidFill>
                  <a:srgbClr val="FF0000"/>
                </a:solidFill>
                <a:latin typeface="Calibri" pitchFamily="34" charset="0"/>
              </a:rPr>
              <a:t>boyu değeri </a:t>
            </a:r>
            <a:r>
              <a:rPr lang="tr-TR" sz="2400" b="1" dirty="0" smtClean="0">
                <a:solidFill>
                  <a:srgbClr val="FF0000"/>
                </a:solidFill>
                <a:latin typeface="Calibri" pitchFamily="34" charset="0"/>
              </a:rPr>
              <a:t>: </a:t>
            </a:r>
            <a:r>
              <a:rPr lang="tr-TR" sz="2400" b="1" u="sng" dirty="0" smtClean="0">
                <a:latin typeface="Calibri" pitchFamily="34" charset="0"/>
              </a:rPr>
              <a:t>Belirli </a:t>
            </a:r>
            <a:r>
              <a:rPr lang="tr-TR" sz="2400" b="1" u="sng" dirty="0">
                <a:latin typeface="Calibri" pitchFamily="34" charset="0"/>
              </a:rPr>
              <a:t>bir müşteriden elde edilen getiri</a:t>
            </a:r>
            <a:r>
              <a:rPr lang="tr-TR" sz="2400" b="1" dirty="0">
                <a:latin typeface="Calibri" pitchFamily="34" charset="0"/>
              </a:rPr>
              <a:t>, o müşteriyi elde ederken veya hizmet verirken meydana gelen harcamalar ile müşteri ve işletme arasında ilişkinin beklenen ömrü arasındaki </a:t>
            </a:r>
            <a:r>
              <a:rPr lang="tr-TR" sz="2400" b="1" dirty="0" smtClean="0">
                <a:latin typeface="Calibri" pitchFamily="34" charset="0"/>
              </a:rPr>
              <a:t>ilişkiye dayanır.</a:t>
            </a:r>
            <a:r>
              <a:rPr lang="tr-TR" sz="2400" b="1" i="1" dirty="0" smtClean="0">
                <a:latin typeface="Calibri" pitchFamily="34" charset="0"/>
              </a:rPr>
              <a:t> </a:t>
            </a:r>
            <a:endParaRPr lang="tr-TR" sz="2400" b="1" dirty="0">
              <a:latin typeface="Calibri" pitchFamily="34" charset="0"/>
            </a:endParaRPr>
          </a:p>
          <a:p>
            <a:pPr algn="just"/>
            <a:endParaRPr lang="tr-TR" sz="2400" dirty="0">
              <a:latin typeface="Calibri" pitchFamily="34" charset="0"/>
            </a:endParaRPr>
          </a:p>
        </p:txBody>
      </p:sp>
    </p:spTree>
    <p:extLst>
      <p:ext uri="{BB962C8B-B14F-4D97-AF65-F5344CB8AC3E}">
        <p14:creationId xmlns:p14="http://schemas.microsoft.com/office/powerpoint/2010/main" val="30763082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1484784"/>
          </a:xfrm>
        </p:spPr>
        <p:txBody>
          <a:bodyPr>
            <a:noAutofit/>
          </a:bodyPr>
          <a:lstStyle/>
          <a:p>
            <a:pPr algn="ctr"/>
            <a:r>
              <a:rPr lang="tr-TR" sz="3600" b="1" dirty="0">
                <a:latin typeface="Calibri" pitchFamily="34" charset="0"/>
              </a:rPr>
              <a:t>Müşterinin ayrılma-terk etme oranı</a:t>
            </a:r>
            <a:endParaRPr lang="tr-TR" sz="3600" b="1" dirty="0">
              <a:solidFill>
                <a:schemeClr val="tx1"/>
              </a:solidFill>
              <a:latin typeface="Calibri" pitchFamily="34" charset="0"/>
            </a:endParaRPr>
          </a:p>
        </p:txBody>
      </p:sp>
      <p:sp>
        <p:nvSpPr>
          <p:cNvPr id="3" name="İçerik Yer Tutucusu 2"/>
          <p:cNvSpPr>
            <a:spLocks noGrp="1"/>
          </p:cNvSpPr>
          <p:nvPr>
            <p:ph idx="1"/>
          </p:nvPr>
        </p:nvSpPr>
        <p:spPr>
          <a:xfrm>
            <a:off x="467544" y="1700808"/>
            <a:ext cx="8136904" cy="4619600"/>
          </a:xfrm>
        </p:spPr>
        <p:txBody>
          <a:bodyPr>
            <a:normAutofit/>
          </a:bodyPr>
          <a:lstStyle/>
          <a:p>
            <a:pPr algn="just"/>
            <a:r>
              <a:rPr lang="tr-TR" sz="2400" dirty="0" smtClean="0">
                <a:latin typeface="Calibri" pitchFamily="34" charset="0"/>
              </a:rPr>
              <a:t>Müşterinin </a:t>
            </a:r>
            <a:r>
              <a:rPr lang="tr-TR" sz="2400" dirty="0">
                <a:latin typeface="Calibri" pitchFamily="34" charset="0"/>
              </a:rPr>
              <a:t>ayrılma-terk etme oranı (</a:t>
            </a:r>
            <a:r>
              <a:rPr lang="tr-TR" sz="2400" dirty="0" err="1">
                <a:latin typeface="Calibri" pitchFamily="34" charset="0"/>
              </a:rPr>
              <a:t>churn</a:t>
            </a:r>
            <a:r>
              <a:rPr lang="tr-TR" sz="2400" dirty="0">
                <a:latin typeface="Calibri" pitchFamily="34" charset="0"/>
              </a:rPr>
              <a:t> rate), satışlar, hizmet ve pazarlama olarak müşteri ihtiyaçlarına daha iyi cevaplanmasıyla azaltılır. </a:t>
            </a:r>
            <a:r>
              <a:rPr lang="tr-TR" sz="2400" dirty="0" smtClean="0">
                <a:latin typeface="Calibri" pitchFamily="34" charset="0"/>
              </a:rPr>
              <a:t> </a:t>
            </a:r>
          </a:p>
          <a:p>
            <a:pPr algn="just"/>
            <a:r>
              <a:rPr lang="tr-TR" sz="2400" b="1" dirty="0" smtClean="0">
                <a:latin typeface="Calibri" pitchFamily="34" charset="0"/>
              </a:rPr>
              <a:t>Müş­terinin </a:t>
            </a:r>
            <a:r>
              <a:rPr lang="tr-TR" sz="2400" b="1" dirty="0">
                <a:latin typeface="Calibri" pitchFamily="34" charset="0"/>
              </a:rPr>
              <a:t>ayrılma oranı, işletmeden ürün ve hizmet satın almayan ve kullanımını durduran müşterilerin sayısını ölçer. </a:t>
            </a:r>
            <a:endParaRPr lang="tr-TR" sz="2400" b="1" dirty="0" smtClean="0">
              <a:latin typeface="Calibri" pitchFamily="34" charset="0"/>
            </a:endParaRPr>
          </a:p>
          <a:p>
            <a:pPr algn="just"/>
            <a:r>
              <a:rPr lang="tr-TR" sz="2400" dirty="0" smtClean="0">
                <a:latin typeface="Calibri" pitchFamily="34" charset="0"/>
              </a:rPr>
              <a:t>İşletmenin müşteri alt yapısındaki büyü­me veya azalmasının önemli bir göstergesidir.</a:t>
            </a:r>
          </a:p>
          <a:p>
            <a:pPr algn="just"/>
            <a:endParaRPr lang="tr-TR" sz="2400" dirty="0">
              <a:latin typeface="Calibri" pitchFamily="34" charset="0"/>
            </a:endParaRPr>
          </a:p>
          <a:p>
            <a:pPr algn="just"/>
            <a:endParaRPr lang="tr-TR" sz="2400" dirty="0">
              <a:latin typeface="Calibri" pitchFamily="34" charset="0"/>
            </a:endParaRPr>
          </a:p>
        </p:txBody>
      </p:sp>
    </p:spTree>
    <p:extLst>
      <p:ext uri="{BB962C8B-B14F-4D97-AF65-F5344CB8AC3E}">
        <p14:creationId xmlns:p14="http://schemas.microsoft.com/office/powerpoint/2010/main" val="34907026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980728"/>
          </a:xfrm>
        </p:spPr>
        <p:txBody>
          <a:bodyPr>
            <a:noAutofit/>
          </a:bodyPr>
          <a:lstStyle/>
          <a:p>
            <a:pPr algn="ctr"/>
            <a:r>
              <a:rPr lang="tr-TR" sz="3200" b="1" dirty="0" smtClean="0">
                <a:solidFill>
                  <a:schemeClr val="tx1"/>
                </a:solidFill>
                <a:effectLst/>
                <a:latin typeface="Calibri" pitchFamily="34" charset="0"/>
              </a:rPr>
              <a:t>KURUMSAL SİSTEMLERİN </a:t>
            </a:r>
            <a:r>
              <a:rPr lang="tr-TR" sz="3200" b="1" dirty="0">
                <a:solidFill>
                  <a:schemeClr val="tx1"/>
                </a:solidFill>
                <a:effectLst/>
                <a:latin typeface="Calibri" pitchFamily="34" charset="0"/>
              </a:rPr>
              <a:t>UYGULAMA </a:t>
            </a:r>
            <a:r>
              <a:rPr lang="tr-TR" sz="3200" b="1" dirty="0" smtClean="0">
                <a:solidFill>
                  <a:schemeClr val="tx1"/>
                </a:solidFill>
                <a:effectLst/>
                <a:latin typeface="Calibri" pitchFamily="34" charset="0"/>
              </a:rPr>
              <a:t>ZORLUKLARI</a:t>
            </a:r>
            <a:endParaRPr lang="tr-TR" sz="3200" dirty="0">
              <a:solidFill>
                <a:schemeClr val="tx1"/>
              </a:solidFill>
              <a:effectLst/>
              <a:latin typeface="Calibri" pitchFamily="34" charset="0"/>
            </a:endParaRPr>
          </a:p>
        </p:txBody>
      </p:sp>
      <p:sp>
        <p:nvSpPr>
          <p:cNvPr id="3" name="İçerik Yer Tutucusu 2"/>
          <p:cNvSpPr>
            <a:spLocks noGrp="1"/>
          </p:cNvSpPr>
          <p:nvPr>
            <p:ph idx="1"/>
          </p:nvPr>
        </p:nvSpPr>
        <p:spPr>
          <a:xfrm>
            <a:off x="467544" y="1268760"/>
            <a:ext cx="8352928" cy="5256584"/>
          </a:xfrm>
        </p:spPr>
        <p:txBody>
          <a:bodyPr>
            <a:noAutofit/>
          </a:bodyPr>
          <a:lstStyle/>
          <a:p>
            <a:pPr algn="just"/>
            <a:r>
              <a:rPr lang="tr-TR" sz="2200" b="1" dirty="0" smtClean="0">
                <a:latin typeface="Calibri" pitchFamily="34" charset="0"/>
              </a:rPr>
              <a:t>Karmaşık yazılım süreci</a:t>
            </a:r>
          </a:p>
          <a:p>
            <a:pPr algn="just"/>
            <a:r>
              <a:rPr lang="tr-TR" sz="2200" b="1" dirty="0" smtClean="0">
                <a:latin typeface="Calibri" pitchFamily="34" charset="0"/>
              </a:rPr>
              <a:t>Uzun zaman  alması</a:t>
            </a:r>
          </a:p>
          <a:p>
            <a:pPr algn="just"/>
            <a:r>
              <a:rPr lang="tr-TR" sz="2200" b="1" dirty="0" smtClean="0">
                <a:latin typeface="Calibri" pitchFamily="34" charset="0"/>
              </a:rPr>
              <a:t>Maliyet</a:t>
            </a:r>
            <a:endParaRPr lang="tr-TR" sz="2200" b="1" dirty="0">
              <a:latin typeface="Calibri" pitchFamily="34" charset="0"/>
            </a:endParaRPr>
          </a:p>
          <a:p>
            <a:pPr lvl="1" algn="just"/>
            <a:r>
              <a:rPr lang="tr-TR" sz="2200" dirty="0" smtClean="0">
                <a:latin typeface="Calibri" pitchFamily="34" charset="0"/>
              </a:rPr>
              <a:t>Yazılımı</a:t>
            </a:r>
            <a:r>
              <a:rPr lang="tr-TR" sz="2200" dirty="0">
                <a:latin typeface="Calibri" pitchFamily="34" charset="0"/>
              </a:rPr>
              <a:t>, </a:t>
            </a:r>
            <a:r>
              <a:rPr lang="tr-TR" sz="2200" dirty="0" err="1">
                <a:latin typeface="Calibri" pitchFamily="34" charset="0"/>
              </a:rPr>
              <a:t>veritabanı</a:t>
            </a:r>
            <a:r>
              <a:rPr lang="tr-TR" sz="2200" dirty="0">
                <a:latin typeface="Calibri" pitchFamily="34" charset="0"/>
              </a:rPr>
              <a:t> araçlarını, danışma ücretlerini, personel maliyetini, eğitim ve belki de donanım maliyetlerini içeren SAP veya </a:t>
            </a:r>
            <a:r>
              <a:rPr lang="tr-TR" sz="2200" dirty="0" err="1">
                <a:latin typeface="Calibri" pitchFamily="34" charset="0"/>
              </a:rPr>
              <a:t>Oracle</a:t>
            </a:r>
            <a:r>
              <a:rPr lang="tr-TR" sz="2200" dirty="0">
                <a:latin typeface="Calibri" pitchFamily="34" charset="0"/>
              </a:rPr>
              <a:t> tabanlı bir yazılıma dayalı bir büyük sistemin uygulanmasının ortalama toplam maliyeti 12 milyon ABD dolarını geçebilir. </a:t>
            </a:r>
            <a:endParaRPr lang="tr-TR" sz="2200" dirty="0" smtClean="0">
              <a:latin typeface="Calibri" pitchFamily="34" charset="0"/>
            </a:endParaRPr>
          </a:p>
          <a:p>
            <a:pPr algn="just"/>
            <a:r>
              <a:rPr lang="tr-TR" sz="2200" b="1" dirty="0">
                <a:latin typeface="Calibri" pitchFamily="34" charset="0"/>
              </a:rPr>
              <a:t>Kurumsal uygulamalar sadece teknolojik değişikliklerin değil aynı zaman­da iş yapış şeklinin de değiştirilmesini gerektirir. </a:t>
            </a:r>
            <a:endParaRPr lang="tr-TR" sz="2200" b="1" dirty="0" smtClean="0">
              <a:latin typeface="Calibri" pitchFamily="34" charset="0"/>
            </a:endParaRPr>
          </a:p>
          <a:p>
            <a:pPr algn="just"/>
            <a:r>
              <a:rPr lang="tr-TR" sz="2200" b="1" dirty="0" smtClean="0">
                <a:latin typeface="Calibri" pitchFamily="34" charset="0"/>
              </a:rPr>
              <a:t>Çalışanlar </a:t>
            </a:r>
            <a:r>
              <a:rPr lang="tr-TR" sz="2200" b="1" dirty="0">
                <a:latin typeface="Calibri" pitchFamily="34" charset="0"/>
              </a:rPr>
              <a:t>yeni iş fonksiyonları ve sorumlulukları kabul etmek zorundadırlar. </a:t>
            </a:r>
          </a:p>
          <a:p>
            <a:pPr algn="just"/>
            <a:endParaRPr lang="tr-TR" sz="2200" dirty="0">
              <a:latin typeface="Calibri" pitchFamily="34" charset="0"/>
            </a:endParaRPr>
          </a:p>
          <a:p>
            <a:pPr algn="just"/>
            <a:endParaRPr lang="tr-TR" sz="2200" dirty="0">
              <a:latin typeface="Calibri" pitchFamily="34" charset="0"/>
            </a:endParaRPr>
          </a:p>
        </p:txBody>
      </p:sp>
    </p:spTree>
    <p:extLst>
      <p:ext uri="{BB962C8B-B14F-4D97-AF65-F5344CB8AC3E}">
        <p14:creationId xmlns:p14="http://schemas.microsoft.com/office/powerpoint/2010/main" val="30927124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908720"/>
          </a:xfrm>
          <a:solidFill>
            <a:schemeClr val="bg1"/>
          </a:solidFill>
        </p:spPr>
        <p:txBody>
          <a:bodyPr>
            <a:normAutofit/>
          </a:bodyPr>
          <a:lstStyle/>
          <a:p>
            <a:pPr algn="ctr"/>
            <a:r>
              <a:rPr lang="tr-TR" sz="2800" b="1" dirty="0">
                <a:solidFill>
                  <a:schemeClr val="tx1"/>
                </a:solidFill>
                <a:effectLst/>
                <a:latin typeface="Calibri" pitchFamily="34" charset="0"/>
              </a:rPr>
              <a:t>GELECEK NESİL KURUMSAL UYGULAMALAR</a:t>
            </a:r>
            <a:endParaRPr lang="tr-TR" sz="2800" dirty="0">
              <a:solidFill>
                <a:schemeClr val="tx1"/>
              </a:solidFill>
              <a:effectLst/>
              <a:latin typeface="Calibri" pitchFamily="34" charset="0"/>
            </a:endParaRPr>
          </a:p>
        </p:txBody>
      </p:sp>
      <p:sp>
        <p:nvSpPr>
          <p:cNvPr id="3" name="İçerik Yer Tutucusu 2"/>
          <p:cNvSpPr>
            <a:spLocks noGrp="1"/>
          </p:cNvSpPr>
          <p:nvPr>
            <p:ph idx="1"/>
          </p:nvPr>
        </p:nvSpPr>
        <p:spPr>
          <a:xfrm>
            <a:off x="323528" y="1052736"/>
            <a:ext cx="8424936" cy="5400600"/>
          </a:xfrm>
          <a:solidFill>
            <a:schemeClr val="bg1"/>
          </a:solidFill>
        </p:spPr>
        <p:txBody>
          <a:bodyPr>
            <a:noAutofit/>
          </a:bodyPr>
          <a:lstStyle/>
          <a:p>
            <a:pPr algn="just"/>
            <a:r>
              <a:rPr lang="tr-TR" sz="2000" b="1" dirty="0" smtClean="0">
                <a:latin typeface="Calibri" pitchFamily="34" charset="0"/>
              </a:rPr>
              <a:t>SAP </a:t>
            </a:r>
            <a:r>
              <a:rPr lang="tr-TR" sz="2000" b="1" dirty="0">
                <a:latin typeface="Calibri" pitchFamily="34" charset="0"/>
              </a:rPr>
              <a:t>şimdi seçilmiş ülkelerde küçük-orta ölçekli işletmeler için Business </a:t>
            </a:r>
            <a:r>
              <a:rPr lang="tr-TR" sz="2000" b="1" dirty="0" err="1">
                <a:latin typeface="Calibri" pitchFamily="34" charset="0"/>
              </a:rPr>
              <a:t>By</a:t>
            </a:r>
            <a:r>
              <a:rPr lang="tr-TR" sz="2000" b="1" dirty="0">
                <a:latin typeface="Calibri" pitchFamily="34" charset="0"/>
              </a:rPr>
              <a:t> Design olarak adlandırılan talebe dayalı kurumsal yazılım çözümü önermekte­dir. </a:t>
            </a:r>
            <a:endParaRPr lang="tr-TR" sz="2000" b="1" dirty="0" smtClean="0">
              <a:latin typeface="Calibri" pitchFamily="34" charset="0"/>
            </a:endParaRPr>
          </a:p>
          <a:p>
            <a:pPr algn="just"/>
            <a:r>
              <a:rPr lang="tr-TR" sz="2000" b="1" dirty="0" smtClean="0">
                <a:solidFill>
                  <a:srgbClr val="FF0000"/>
                </a:solidFill>
                <a:latin typeface="Calibri" pitchFamily="34" charset="0"/>
              </a:rPr>
              <a:t>Hizmet </a:t>
            </a:r>
            <a:r>
              <a:rPr lang="tr-TR" sz="2000" b="1" dirty="0">
                <a:solidFill>
                  <a:srgbClr val="FF0000"/>
                </a:solidFill>
                <a:latin typeface="Calibri" pitchFamily="34" charset="0"/>
              </a:rPr>
              <a:t>olarak yazılım </a:t>
            </a:r>
            <a:r>
              <a:rPr lang="tr-TR" sz="2000" b="1" dirty="0">
                <a:latin typeface="Calibri" pitchFamily="34" charset="0"/>
              </a:rPr>
              <a:t>(</a:t>
            </a:r>
            <a:r>
              <a:rPr lang="tr-TR" sz="2000" b="1" dirty="0" err="1">
                <a:latin typeface="Calibri" pitchFamily="34" charset="0"/>
              </a:rPr>
              <a:t>SaaS</a:t>
            </a:r>
            <a:r>
              <a:rPr lang="tr-TR" sz="2000" b="1" dirty="0">
                <a:latin typeface="Calibri" pitchFamily="34" charset="0"/>
              </a:rPr>
              <a:t>: Software as a Service)'da en fazla büyüme müşteri ilişkileri yönetiminde gerçekleşmiştir. </a:t>
            </a:r>
            <a:endParaRPr lang="tr-TR" sz="2000" b="1" dirty="0" smtClean="0">
              <a:latin typeface="Calibri" pitchFamily="34" charset="0"/>
            </a:endParaRPr>
          </a:p>
          <a:p>
            <a:pPr algn="just"/>
            <a:r>
              <a:rPr lang="en-US" sz="2000" b="1" dirty="0" smtClean="0">
                <a:solidFill>
                  <a:srgbClr val="FF0000"/>
                </a:solidFill>
                <a:latin typeface="Calibri" pitchFamily="34" charset="0"/>
              </a:rPr>
              <a:t>Salesforce.com</a:t>
            </a:r>
            <a:r>
              <a:rPr lang="en-US" sz="2000" b="1" dirty="0">
                <a:solidFill>
                  <a:srgbClr val="FF0000"/>
                </a:solidFill>
                <a:latin typeface="Calibri" pitchFamily="34" charset="0"/>
              </a:rPr>
              <a:t>, </a:t>
            </a:r>
            <a:r>
              <a:rPr lang="tr-TR" sz="2000" b="1" dirty="0">
                <a:solidFill>
                  <a:srgbClr val="FF0000"/>
                </a:solidFill>
                <a:latin typeface="Calibri" pitchFamily="34" charset="0"/>
              </a:rPr>
              <a:t>MİY çözümleri üretiminde liderdir, ancak </a:t>
            </a:r>
            <a:r>
              <a:rPr lang="tr-TR" sz="2000" b="1" dirty="0" err="1">
                <a:solidFill>
                  <a:srgbClr val="FF0000"/>
                </a:solidFill>
                <a:latin typeface="Calibri" pitchFamily="34" charset="0"/>
              </a:rPr>
              <a:t>Oracle</a:t>
            </a:r>
            <a:r>
              <a:rPr lang="tr-TR" sz="2000" b="1" dirty="0">
                <a:solidFill>
                  <a:srgbClr val="FF0000"/>
                </a:solidFill>
                <a:latin typeface="Calibri" pitchFamily="34" charset="0"/>
              </a:rPr>
              <a:t> ve </a:t>
            </a:r>
            <a:r>
              <a:rPr lang="tr-TR" sz="2000" b="1" dirty="0" err="1">
                <a:solidFill>
                  <a:srgbClr val="FF0000"/>
                </a:solidFill>
                <a:latin typeface="Calibri" pitchFamily="34" charset="0"/>
              </a:rPr>
              <a:t>SAP'de</a:t>
            </a:r>
            <a:r>
              <a:rPr lang="tr-TR" sz="2000" b="1" dirty="0">
                <a:solidFill>
                  <a:srgbClr val="FF0000"/>
                </a:solidFill>
                <a:latin typeface="Calibri" pitchFamily="34" charset="0"/>
              </a:rPr>
              <a:t> </a:t>
            </a:r>
            <a:r>
              <a:rPr lang="tr-TR" sz="2000" b="1" dirty="0" err="1">
                <a:solidFill>
                  <a:srgbClr val="FF0000"/>
                </a:solidFill>
                <a:latin typeface="Calibri" pitchFamily="34" charset="0"/>
              </a:rPr>
              <a:t>SaaS</a:t>
            </a:r>
            <a:r>
              <a:rPr lang="tr-TR" sz="2000" b="1" dirty="0">
                <a:solidFill>
                  <a:srgbClr val="FF0000"/>
                </a:solidFill>
                <a:latin typeface="Calibri" pitchFamily="34" charset="0"/>
              </a:rPr>
              <a:t> yeteneklerini geliştirmekte­dir</a:t>
            </a:r>
            <a:r>
              <a:rPr lang="tr-TR" sz="2000" b="1" dirty="0" smtClean="0">
                <a:solidFill>
                  <a:srgbClr val="FF0000"/>
                </a:solidFill>
                <a:latin typeface="Calibri" pitchFamily="34" charset="0"/>
              </a:rPr>
              <a:t>.</a:t>
            </a:r>
          </a:p>
          <a:p>
            <a:pPr algn="just"/>
            <a:r>
              <a:rPr lang="tr-TR" sz="2000" b="1" dirty="0">
                <a:solidFill>
                  <a:srgbClr val="FF0000"/>
                </a:solidFill>
                <a:latin typeface="Calibri" pitchFamily="34" charset="0"/>
              </a:rPr>
              <a:t>Kurumsal sistemlerin </a:t>
            </a:r>
            <a:r>
              <a:rPr lang="tr-TR" sz="2000" b="1" dirty="0" err="1">
                <a:solidFill>
                  <a:srgbClr val="FF0000"/>
                </a:solidFill>
                <a:latin typeface="Calibri" pitchFamily="34" charset="0"/>
              </a:rPr>
              <a:t>SaaS</a:t>
            </a:r>
            <a:r>
              <a:rPr lang="tr-TR" sz="2000" b="1" dirty="0">
                <a:solidFill>
                  <a:srgbClr val="FF0000"/>
                </a:solidFill>
                <a:latin typeface="Calibri" pitchFamily="34" charset="0"/>
              </a:rPr>
              <a:t> ve bulut-tabanlı versiyonları </a:t>
            </a:r>
            <a:r>
              <a:rPr lang="tr-TR" sz="2000" b="1" dirty="0" smtClean="0">
                <a:solidFill>
                  <a:srgbClr val="FF0000"/>
                </a:solidFill>
                <a:latin typeface="Calibri" pitchFamily="34" charset="0"/>
              </a:rPr>
              <a:t>önerilmeye </a:t>
            </a:r>
            <a:r>
              <a:rPr lang="tr-TR" sz="2000" b="1" dirty="0">
                <a:solidFill>
                  <a:srgbClr val="FF0000"/>
                </a:solidFill>
                <a:latin typeface="Calibri" pitchFamily="34" charset="0"/>
              </a:rPr>
              <a:t>başlanmıştır</a:t>
            </a:r>
            <a:r>
              <a:rPr lang="tr-TR" sz="2000" b="1" dirty="0">
                <a:latin typeface="Calibri" pitchFamily="34" charset="0"/>
              </a:rPr>
              <a:t>. </a:t>
            </a:r>
            <a:endParaRPr lang="tr-TR" sz="2000" b="1" dirty="0" smtClean="0">
              <a:latin typeface="Calibri" pitchFamily="34" charset="0"/>
            </a:endParaRPr>
          </a:p>
          <a:p>
            <a:pPr algn="just"/>
            <a:r>
              <a:rPr lang="tr-TR" sz="2000" b="1" dirty="0">
                <a:latin typeface="Calibri" pitchFamily="34" charset="0"/>
              </a:rPr>
              <a:t>Büyük kurumsal uygulama satıcıları ürünlerinin </a:t>
            </a:r>
            <a:r>
              <a:rPr lang="tr-TR" sz="2000" b="1" dirty="0">
                <a:solidFill>
                  <a:srgbClr val="FF0000"/>
                </a:solidFill>
                <a:latin typeface="Calibri" pitchFamily="34" charset="0"/>
              </a:rPr>
              <a:t>mobil elde taşınabilir ci­hazlarda </a:t>
            </a:r>
            <a:r>
              <a:rPr lang="tr-TR" sz="2000" b="1" dirty="0">
                <a:latin typeface="Calibri" pitchFamily="34" charset="0"/>
              </a:rPr>
              <a:t>çalışan parçalarını da önermektedir. </a:t>
            </a:r>
            <a:endParaRPr lang="tr-TR" sz="2000" b="1" dirty="0" smtClean="0">
              <a:latin typeface="Calibri" pitchFamily="34" charset="0"/>
            </a:endParaRPr>
          </a:p>
          <a:p>
            <a:pPr algn="just"/>
            <a:r>
              <a:rPr lang="en-US" sz="2000" b="1" dirty="0" smtClean="0">
                <a:latin typeface="Calibri" pitchFamily="34" charset="0"/>
              </a:rPr>
              <a:t>Salesforce.com </a:t>
            </a:r>
            <a:r>
              <a:rPr lang="tr-TR" sz="2000" b="1" dirty="0">
                <a:latin typeface="Calibri" pitchFamily="34" charset="0"/>
              </a:rPr>
              <a:t>ve </a:t>
            </a:r>
            <a:r>
              <a:rPr lang="tr-TR" sz="2000" b="1" dirty="0" err="1">
                <a:latin typeface="Calibri" pitchFamily="34" charset="0"/>
              </a:rPr>
              <a:t>Oracle</a:t>
            </a:r>
            <a:r>
              <a:rPr lang="tr-TR" sz="2000" b="1" dirty="0">
                <a:latin typeface="Calibri" pitchFamily="34" charset="0"/>
              </a:rPr>
              <a:t> yeni fikirleri daha hızlı teşhis etmek, grup verim­liliğini geliştirmek ve müşterilerle daha derin ilişki kuracak imkânları veren </a:t>
            </a:r>
            <a:r>
              <a:rPr lang="tr-TR" sz="2000" b="1" dirty="0">
                <a:solidFill>
                  <a:srgbClr val="FF0000"/>
                </a:solidFill>
                <a:latin typeface="Calibri" pitchFamily="34" charset="0"/>
              </a:rPr>
              <a:t>Web 2.0 olanakları</a:t>
            </a:r>
            <a:r>
              <a:rPr lang="tr-TR" sz="2000" b="1" dirty="0">
                <a:latin typeface="Calibri" pitchFamily="34" charset="0"/>
              </a:rPr>
              <a:t>nı eklemiştir. </a:t>
            </a:r>
            <a:endParaRPr lang="tr-TR" sz="2000" b="1" dirty="0" smtClean="0">
              <a:latin typeface="Calibri" pitchFamily="34" charset="0"/>
            </a:endParaRPr>
          </a:p>
          <a:p>
            <a:pPr algn="just"/>
            <a:r>
              <a:rPr lang="tr-TR" sz="2000" dirty="0" smtClean="0">
                <a:latin typeface="Calibri" pitchFamily="34" charset="0"/>
              </a:rPr>
              <a:t>Örneğin</a:t>
            </a:r>
            <a:r>
              <a:rPr lang="tr-TR" sz="2000" dirty="0">
                <a:latin typeface="Calibri" pitchFamily="34" charset="0"/>
              </a:rPr>
              <a:t>, </a:t>
            </a:r>
            <a:r>
              <a:rPr lang="tr-TR" sz="2000" dirty="0" err="1">
                <a:latin typeface="Calibri" pitchFamily="34" charset="0"/>
              </a:rPr>
              <a:t>Salesforce</a:t>
            </a:r>
            <a:r>
              <a:rPr lang="tr-TR" sz="2000" dirty="0">
                <a:latin typeface="Calibri" pitchFamily="34" charset="0"/>
              </a:rPr>
              <a:t> </a:t>
            </a:r>
            <a:r>
              <a:rPr lang="tr-TR" sz="2000" dirty="0" err="1">
                <a:latin typeface="Calibri" pitchFamily="34" charset="0"/>
              </a:rPr>
              <a:t>Ideas</a:t>
            </a:r>
            <a:r>
              <a:rPr lang="tr-TR" sz="2000" dirty="0">
                <a:latin typeface="Calibri" pitchFamily="34" charset="0"/>
              </a:rPr>
              <a:t> müşterilerinin yeni fikirleri sunmak ve </a:t>
            </a:r>
            <a:r>
              <a:rPr lang="tr-TR" sz="2000" dirty="0" smtClean="0">
                <a:latin typeface="Calibri" pitchFamily="34" charset="0"/>
              </a:rPr>
              <a:t>tartışmasına </a:t>
            </a:r>
            <a:r>
              <a:rPr lang="tr-TR" sz="2000" dirty="0">
                <a:latin typeface="Calibri" pitchFamily="34" charset="0"/>
              </a:rPr>
              <a:t>izin vererek üyelerine "</a:t>
            </a:r>
            <a:r>
              <a:rPr lang="tr-TR" sz="2000" b="1" dirty="0">
                <a:latin typeface="Calibri" pitchFamily="34" charset="0"/>
              </a:rPr>
              <a:t>kalabalığın bilgeliğini (</a:t>
            </a:r>
            <a:r>
              <a:rPr lang="tr-TR" sz="2000" b="1" dirty="0" err="1">
                <a:latin typeface="Calibri" pitchFamily="34" charset="0"/>
              </a:rPr>
              <a:t>wisdom</a:t>
            </a:r>
            <a:r>
              <a:rPr lang="tr-TR" sz="2000" b="1" dirty="0">
                <a:latin typeface="Calibri" pitchFamily="34" charset="0"/>
              </a:rPr>
              <a:t> of </a:t>
            </a:r>
            <a:r>
              <a:rPr lang="tr-TR" sz="2000" b="1" dirty="0" err="1">
                <a:latin typeface="Calibri" pitchFamily="34" charset="0"/>
              </a:rPr>
              <a:t>crowd</a:t>
            </a:r>
            <a:r>
              <a:rPr lang="tr-TR" sz="2000" b="1" dirty="0">
                <a:latin typeface="Calibri" pitchFamily="34" charset="0"/>
              </a:rPr>
              <a:t>)"</a:t>
            </a:r>
            <a:r>
              <a:rPr lang="tr-TR" sz="2000" b="1" dirty="0" err="1">
                <a:latin typeface="Calibri" pitchFamily="34" charset="0"/>
              </a:rPr>
              <a:t>n</a:t>
            </a:r>
            <a:r>
              <a:rPr lang="tr-TR" sz="2000" dirty="0" err="1">
                <a:latin typeface="Calibri" pitchFamily="34" charset="0"/>
              </a:rPr>
              <a:t>i</a:t>
            </a:r>
            <a:r>
              <a:rPr lang="tr-TR" sz="2000" dirty="0">
                <a:latin typeface="Calibri" pitchFamily="34" charset="0"/>
              </a:rPr>
              <a:t> kullanma olanağı sağlar. </a:t>
            </a:r>
            <a:endParaRPr lang="tr-TR" sz="2000" dirty="0" smtClean="0">
              <a:latin typeface="Calibri" pitchFamily="34" charset="0"/>
            </a:endParaRPr>
          </a:p>
          <a:p>
            <a:pPr algn="just"/>
            <a:endParaRPr lang="tr-TR" sz="2000" dirty="0">
              <a:latin typeface="Calibri" pitchFamily="34" charset="0"/>
            </a:endParaRPr>
          </a:p>
          <a:p>
            <a:pPr algn="just"/>
            <a:endParaRPr lang="tr-TR" sz="2000" dirty="0">
              <a:latin typeface="Calibri" pitchFamily="34" charset="0"/>
            </a:endParaRPr>
          </a:p>
        </p:txBody>
      </p:sp>
    </p:spTree>
    <p:extLst>
      <p:ext uri="{BB962C8B-B14F-4D97-AF65-F5344CB8AC3E}">
        <p14:creationId xmlns:p14="http://schemas.microsoft.com/office/powerpoint/2010/main" val="24555664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764704"/>
          </a:xfrm>
        </p:spPr>
        <p:txBody>
          <a:bodyPr>
            <a:normAutofit/>
          </a:bodyPr>
          <a:lstStyle/>
          <a:p>
            <a:pPr algn="ctr"/>
            <a:r>
              <a:rPr lang="tr-TR" sz="3600" b="1" dirty="0" smtClean="0">
                <a:solidFill>
                  <a:schemeClr val="tx1"/>
                </a:solidFill>
                <a:effectLst/>
                <a:latin typeface="Calibri" pitchFamily="34" charset="0"/>
              </a:rPr>
              <a:t>Portal </a:t>
            </a:r>
            <a:endParaRPr lang="tr-TR" sz="3600" b="1" dirty="0">
              <a:solidFill>
                <a:schemeClr val="tx1"/>
              </a:solidFill>
              <a:effectLst/>
              <a:latin typeface="Calibri" pitchFamily="34" charset="0"/>
            </a:endParaRPr>
          </a:p>
        </p:txBody>
      </p:sp>
      <p:sp>
        <p:nvSpPr>
          <p:cNvPr id="3" name="İçerik Yer Tutucusu 2"/>
          <p:cNvSpPr>
            <a:spLocks noGrp="1"/>
          </p:cNvSpPr>
          <p:nvPr>
            <p:ph idx="1"/>
          </p:nvPr>
        </p:nvSpPr>
        <p:spPr>
          <a:xfrm>
            <a:off x="323528" y="836712"/>
            <a:ext cx="8610160" cy="5411688"/>
          </a:xfrm>
        </p:spPr>
        <p:txBody>
          <a:bodyPr>
            <a:normAutofit/>
          </a:bodyPr>
          <a:lstStyle/>
          <a:p>
            <a:pPr marL="0" indent="0" algn="just">
              <a:buNone/>
            </a:pPr>
            <a:r>
              <a:rPr lang="tr-TR" sz="2000" b="1" dirty="0" smtClean="0">
                <a:latin typeface="Calibri" pitchFamily="34" charset="0"/>
              </a:rPr>
              <a:t>Portal </a:t>
            </a:r>
            <a:r>
              <a:rPr lang="tr-TR" sz="2000" b="1" dirty="0">
                <a:latin typeface="Calibri" pitchFamily="34" charset="0"/>
              </a:rPr>
              <a:t>yazılımları enformasyonun tek bir kaynaktan geliyor gibi görünebilmesi için kurumsal uygulamalardan ve işletme içinde farklı üretilmiş eski sistemlerden enformasyonları birleştirerek web ara yüzü aracılığıyla kullanıcılara sunabilir. </a:t>
            </a:r>
          </a:p>
          <a:p>
            <a:pPr algn="just"/>
            <a:endParaRPr lang="tr-TR" sz="2000" dirty="0">
              <a:latin typeface="Calibri" pitchFamily="34" charset="0"/>
            </a:endParaRPr>
          </a:p>
          <a:p>
            <a:pPr algn="just"/>
            <a:endParaRPr lang="tr-TR" sz="2000" dirty="0">
              <a:latin typeface="Calibri" pitchFamily="34" charset="0"/>
            </a:endParaRPr>
          </a:p>
          <a:p>
            <a:pPr algn="just"/>
            <a:endParaRPr lang="tr-TR" sz="2000" dirty="0">
              <a:latin typeface="Calibri" pitchFamily="34" charset="0"/>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030" r="17051" b="17992"/>
          <a:stretch/>
        </p:blipFill>
        <p:spPr bwMode="auto">
          <a:xfrm>
            <a:off x="593538" y="2204864"/>
            <a:ext cx="8340150"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2151912"/>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1306</TotalTime>
  <Words>3950</Words>
  <Application>Microsoft Office PowerPoint</Application>
  <PresentationFormat>Ekran Gösterisi (4:3)</PresentationFormat>
  <Paragraphs>241</Paragraphs>
  <Slides>46</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46</vt:i4>
      </vt:variant>
    </vt:vector>
  </HeadingPairs>
  <TitlesOfParts>
    <vt:vector size="51" baseType="lpstr">
      <vt:lpstr>Arial</vt:lpstr>
      <vt:lpstr>Calibri</vt:lpstr>
      <vt:lpstr>Calibri Light</vt:lpstr>
      <vt:lpstr>Wingdings 2</vt:lpstr>
      <vt:lpstr>Office Teması</vt:lpstr>
      <vt:lpstr>ENM 320  Yönetim Bilişim Sistemleri</vt:lpstr>
      <vt:lpstr>Kurumsal Uygulamalar</vt:lpstr>
      <vt:lpstr>Kurumsal Sistemler</vt:lpstr>
      <vt:lpstr>KURUMSAL SİSTEMLER NEDİR?</vt:lpstr>
      <vt:lpstr>KURUMSAL SİSTEMLER NEDİR?</vt:lpstr>
      <vt:lpstr>PowerPoint Sunusu</vt:lpstr>
      <vt:lpstr>KURUMSAL SİSTEMLER NELER YAPABİLİR?</vt:lpstr>
      <vt:lpstr>KURUMSAL YAZILIM</vt:lpstr>
      <vt:lpstr>KURUMSAL SİSTEMLERİN İŞLETME DEĞERİ</vt:lpstr>
      <vt:lpstr>COCA-COLA ENTERPRISES</vt:lpstr>
      <vt:lpstr>KURUMSAL SİSTEMLERİN İŞLETME DEĞERİ</vt:lpstr>
      <vt:lpstr>KURUMSAL SİSTEMLERİN İŞLETME DEĞERİ</vt:lpstr>
      <vt:lpstr>TEDARİK ZİNCİRİ YÖNETİMİ (TZY) SİSTEMLERİ</vt:lpstr>
      <vt:lpstr>TEDARİK ZİNCİRİ</vt:lpstr>
      <vt:lpstr>Örnek: Nike’ın spor ayakkabıları</vt:lpstr>
      <vt:lpstr>NİKE’IN TEDARİK ZİNCİRİ</vt:lpstr>
      <vt:lpstr>NİKE’IN TEDARİK ZİNCİRİ</vt:lpstr>
      <vt:lpstr>TEDARİK ZİNCİRİ YÖNETİMİ (TZY) SİSTEMLERİ</vt:lpstr>
      <vt:lpstr>Toyota’nın Tedarik Yapısı</vt:lpstr>
      <vt:lpstr>ENFORMASYON SİSTEMLERİ VE TEDARİK ZİNCİRİ YÖNETİMİ</vt:lpstr>
      <vt:lpstr>ENFORMASYON SİSTEMLERİ VE TEDARİK ZİNCİRİ YÖNETİMİ</vt:lpstr>
      <vt:lpstr>Kamçı etkisi</vt:lpstr>
      <vt:lpstr>TEDARİK ZİNCİRİ YÖNETİMİ YAZILIMI</vt:lpstr>
      <vt:lpstr>TEDARİK ZİNCİRİ YÖNETİMİ YAZILIMI</vt:lpstr>
      <vt:lpstr>KÜRESEL TEDARİK ZİNCİRLERİ VE INTERNET</vt:lpstr>
      <vt:lpstr>Küresel Tedarik Zinciri</vt:lpstr>
      <vt:lpstr>Talebe Dayalı Tedarik Zincirleri: İtmeden Çekmeye Üretim ve Etkin Müşteri Yanıtı</vt:lpstr>
      <vt:lpstr>Müşteri İlişkileri Yönetimi Sistemleri</vt:lpstr>
      <vt:lpstr>MÜŞTERİ İLİŞKİLERİ YÖNETİMİ SİSTEMLERİ</vt:lpstr>
      <vt:lpstr>MÜŞTERİ İLİŞKİLERİ YÖNETİMİ</vt:lpstr>
      <vt:lpstr>MÜŞTERİ İLİŞKİLERİ YÖNETİMİ</vt:lpstr>
      <vt:lpstr>MÜŞTERİ İLİŞKİLERİ YÖNETİMİ</vt:lpstr>
      <vt:lpstr>MÜŞTERİ İLİŞKİLERİ YÖNETİMİ</vt:lpstr>
      <vt:lpstr>İş Ortakları İlişkileri Yönetimi : PRM</vt:lpstr>
      <vt:lpstr>Çalışan İlişkileri Yönetimi : ERM</vt:lpstr>
      <vt:lpstr>Satış Gücünün Otomasyonu (SGO)</vt:lpstr>
      <vt:lpstr>Müşteri Hizmeti</vt:lpstr>
      <vt:lpstr>Pazarlama</vt:lpstr>
      <vt:lpstr>MİY Yazılımlarının Kapsamı</vt:lpstr>
      <vt:lpstr>MİY yazılım ürünlerinin yetenekleri</vt:lpstr>
      <vt:lpstr>CRM Çeşitleri </vt:lpstr>
      <vt:lpstr>CRM Çeşitleri </vt:lpstr>
      <vt:lpstr>Müşterinin ayrılma-terk etme oranı</vt:lpstr>
      <vt:lpstr>KURUMSAL SİSTEMLERİN UYGULAMA ZORLUKLARI</vt:lpstr>
      <vt:lpstr>GELECEK NESİL KURUMSAL UYGULAMALAR</vt:lpstr>
      <vt:lpstr>Portal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Yönetim Bilişim Sistemleri</dc:title>
  <dc:creator>user</dc:creator>
  <cp:lastModifiedBy>Berk AYVAZ</cp:lastModifiedBy>
  <cp:revision>274</cp:revision>
  <dcterms:created xsi:type="dcterms:W3CDTF">2013-04-19T08:39:52Z</dcterms:created>
  <dcterms:modified xsi:type="dcterms:W3CDTF">2016-04-20T05:20:57Z</dcterms:modified>
</cp:coreProperties>
</file>